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7.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8.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9.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0.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1.xml" ContentType="application/vnd.openxmlformats-officedocument.theme+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4"/>
    <p:sldMasterId id="2147483805" r:id="rId5"/>
    <p:sldMasterId id="2147483833" r:id="rId6"/>
    <p:sldMasterId id="2147483860" r:id="rId7"/>
    <p:sldMasterId id="2147483889" r:id="rId8"/>
    <p:sldMasterId id="2147483902" r:id="rId9"/>
    <p:sldMasterId id="2147483952" r:id="rId10"/>
    <p:sldMasterId id="2147483996" r:id="rId11"/>
    <p:sldMasterId id="2147484065" r:id="rId12"/>
    <p:sldMasterId id="2147484097" r:id="rId13"/>
    <p:sldMasterId id="2147484136" r:id="rId14"/>
    <p:sldMasterId id="2147484152" r:id="rId15"/>
  </p:sldMasterIdLst>
  <p:notesMasterIdLst>
    <p:notesMasterId r:id="rId60"/>
  </p:notesMasterIdLst>
  <p:sldIdLst>
    <p:sldId id="2147471116" r:id="rId16"/>
    <p:sldId id="10776" r:id="rId17"/>
    <p:sldId id="10777" r:id="rId18"/>
    <p:sldId id="10779" r:id="rId19"/>
    <p:sldId id="2076138081" r:id="rId20"/>
    <p:sldId id="2147471115" r:id="rId21"/>
    <p:sldId id="10771" r:id="rId22"/>
    <p:sldId id="2147471118" r:id="rId23"/>
    <p:sldId id="4470" r:id="rId24"/>
    <p:sldId id="2147471114" r:id="rId25"/>
    <p:sldId id="2147471120" r:id="rId26"/>
    <p:sldId id="2147471121" r:id="rId27"/>
    <p:sldId id="10737" r:id="rId28"/>
    <p:sldId id="10756" r:id="rId29"/>
    <p:sldId id="10689" r:id="rId30"/>
    <p:sldId id="10688" r:id="rId31"/>
    <p:sldId id="10639" r:id="rId32"/>
    <p:sldId id="10692" r:id="rId33"/>
    <p:sldId id="2147471117" r:id="rId34"/>
    <p:sldId id="2147468068" r:id="rId35"/>
    <p:sldId id="2147468072" r:id="rId36"/>
    <p:sldId id="2147468065" r:id="rId37"/>
    <p:sldId id="2147468066" r:id="rId38"/>
    <p:sldId id="10691" r:id="rId39"/>
    <p:sldId id="10713" r:id="rId40"/>
    <p:sldId id="10747" r:id="rId41"/>
    <p:sldId id="10726" r:id="rId42"/>
    <p:sldId id="10767" r:id="rId43"/>
    <p:sldId id="10766" r:id="rId44"/>
    <p:sldId id="10714" r:id="rId45"/>
    <p:sldId id="10686" r:id="rId46"/>
    <p:sldId id="10687" r:id="rId47"/>
    <p:sldId id="10728" r:id="rId48"/>
    <p:sldId id="10750" r:id="rId49"/>
    <p:sldId id="2123258886" r:id="rId50"/>
    <p:sldId id="2147468062" r:id="rId51"/>
    <p:sldId id="10637" r:id="rId52"/>
    <p:sldId id="10772" r:id="rId53"/>
    <p:sldId id="10751" r:id="rId54"/>
    <p:sldId id="10764" r:id="rId55"/>
    <p:sldId id="8188" r:id="rId56"/>
    <p:sldId id="2147468069" r:id="rId57"/>
    <p:sldId id="10754" r:id="rId58"/>
    <p:sldId id="443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amework" id="{2763BE14-7EFD-4601-BBE4-BA3E867E0314}">
          <p14:sldIdLst/>
        </p14:section>
        <p14:section name="Introduction" id="{72B6ECEB-BC46-4F3E-9D02-4FC42974DBB1}">
          <p14:sldIdLst>
            <p14:sldId id="2147471116"/>
            <p14:sldId id="10776"/>
            <p14:sldId id="10777"/>
            <p14:sldId id="10779"/>
            <p14:sldId id="2076138081"/>
            <p14:sldId id="2147471115"/>
            <p14:sldId id="10771"/>
            <p14:sldId id="2147471118"/>
            <p14:sldId id="4470"/>
            <p14:sldId id="2147471114"/>
            <p14:sldId id="2147471120"/>
            <p14:sldId id="2147471121"/>
          </p14:sldIdLst>
        </p14:section>
        <p14:section name="Use cases - Flexible Server and Single Server" id="{8A2D4766-9CD5-4775-BC74-AC985B105634}">
          <p14:sldIdLst>
            <p14:sldId id="10737"/>
            <p14:sldId id="10756"/>
            <p14:sldId id="10689"/>
            <p14:sldId id="10688"/>
          </p14:sldIdLst>
        </p14:section>
        <p14:section name="Using key features - Flexible Server" id="{C1CCA298-536B-402C-A63D-E6B363353A5F}">
          <p14:sldIdLst>
            <p14:sldId id="10639"/>
            <p14:sldId id="10692"/>
            <p14:sldId id="2147471117"/>
            <p14:sldId id="2147468068"/>
            <p14:sldId id="2147468072"/>
            <p14:sldId id="2147468065"/>
            <p14:sldId id="2147468066"/>
            <p14:sldId id="10691"/>
            <p14:sldId id="10713"/>
            <p14:sldId id="10747"/>
            <p14:sldId id="10726"/>
            <p14:sldId id="10767"/>
            <p14:sldId id="10766"/>
            <p14:sldId id="10714"/>
            <p14:sldId id="10686"/>
            <p14:sldId id="10687"/>
            <p14:sldId id="10728"/>
            <p14:sldId id="10750"/>
            <p14:sldId id="2123258886"/>
            <p14:sldId id="2147468062"/>
          </p14:sldIdLst>
        </p14:section>
        <p14:section name="Migration resources" id="{567B3CDF-2254-4454-9D67-E5A77400E6FC}">
          <p14:sldIdLst>
            <p14:sldId id="10637"/>
            <p14:sldId id="10772"/>
            <p14:sldId id="10751"/>
            <p14:sldId id="10764"/>
            <p14:sldId id="8188"/>
            <p14:sldId id="2147468069"/>
            <p14:sldId id="10754"/>
          </p14:sldIdLst>
        </p14:section>
        <p14:section name="Conclusion" id="{64BAB589-400C-4E88-B626-CB774D02A624}">
          <p14:sldIdLst>
            <p14:sldId id="4430"/>
          </p14:sldIdLst>
        </p14:section>
        <p14:section name="Archive" id="{DA1016E1-9233-4CD9-98C0-7007911C924C}">
          <p14:sldIdLst/>
        </p14:section>
      </p14:sectionLst>
    </p:ext>
    <p:ext uri="{EFAFB233-063F-42B5-8137-9DF3F51BA10A}">
      <p15:sldGuideLst xmlns:p15="http://schemas.microsoft.com/office/powerpoint/2012/main">
        <p15:guide id="1" orient="horz" pos="744" userDrawn="1">
          <p15:clr>
            <a:srgbClr val="A4A3A4"/>
          </p15:clr>
        </p15:guide>
        <p15:guide id="2" pos="648" userDrawn="1">
          <p15:clr>
            <a:srgbClr val="A4A3A4"/>
          </p15:clr>
        </p15:guide>
        <p15:guide id="3" pos="6168" userDrawn="1">
          <p15:clr>
            <a:srgbClr val="A4A3A4"/>
          </p15:clr>
        </p15:guide>
        <p15:guide id="4" orient="horz" pos="216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BA2"/>
    <a:srgbClr val="0077D3"/>
    <a:srgbClr val="148C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65C1C6-B517-6D89-518C-DE58FC9F759E}" v="1" dt="2022-10-07T21:52:03.767"/>
    <p1510:client id="{3BE1DC27-1430-4D95-9A92-16FD9D173931}" v="6" dt="2022-10-07T20:00:58.2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00" autoAdjust="0"/>
    <p:restoredTop sz="75189" autoAdjust="0"/>
  </p:normalViewPr>
  <p:slideViewPr>
    <p:cSldViewPr snapToGrid="0">
      <p:cViewPr varScale="1">
        <p:scale>
          <a:sx n="48" d="100"/>
          <a:sy n="48" d="100"/>
        </p:scale>
        <p:origin x="420" y="28"/>
      </p:cViewPr>
      <p:guideLst>
        <p:guide orient="horz" pos="744"/>
        <p:guide pos="648"/>
        <p:guide pos="6168"/>
        <p:guide orient="horz" pos="2160"/>
      </p:guideLst>
    </p:cSldViewPr>
  </p:slideViewPr>
  <p:notesTextViewPr>
    <p:cViewPr>
      <p:scale>
        <a:sx n="1" d="1"/>
        <a:sy n="1" d="1"/>
      </p:scale>
      <p:origin x="0" y="0"/>
    </p:cViewPr>
  </p:notesTextViewPr>
  <p:sorterViewPr>
    <p:cViewPr>
      <p:scale>
        <a:sx n="110" d="100"/>
        <a:sy n="110" d="100"/>
      </p:scale>
      <p:origin x="0" y="-1204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commentAuthors" Target="commentAuthors.xml"/><Relationship Id="rId19" Type="http://schemas.openxmlformats.org/officeDocument/2006/relationships/slide" Target="slides/slide4.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microsoft.com/office/2018/10/relationships/authors" Target="authors.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77534-D453-473C-A7EE-64256E744661}" type="datetimeFigureOut">
              <a:rPr lang="en-US" smtClean="0"/>
              <a:t>10/7/2022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F633C-CD86-4217-88C2-9513EC7C93B8}" type="slidenum">
              <a:rPr lang="en-US" smtClean="0"/>
              <a:t>‹#›</a:t>
            </a:fld>
            <a:endParaRPr lang="en-US"/>
          </a:p>
        </p:txBody>
      </p:sp>
    </p:spTree>
    <p:extLst>
      <p:ext uri="{BB962C8B-B14F-4D97-AF65-F5344CB8AC3E}">
        <p14:creationId xmlns:p14="http://schemas.microsoft.com/office/powerpoint/2010/main" val="184399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postgresql/concepts-monitorin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postgresql/concepts-query-stor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postgresql/concepts-query-performance-insigh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postgresql/concepts-performance-recommendation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postgresql/concepts-supported-version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zure.microsoft.com/en-us/blog/azure-data-studio-an-open-source-gui-editor-for-postgres/"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docs.microsoft.com/en-us/azure/postgresql/concepts-extensions" TargetMode="External"/><Relationship Id="rId4" Type="http://schemas.openxmlformats.org/officeDocument/2006/relationships/hyperlink" Target="https://docs.microsoft.com/en-us/sql/azure-data-studio/postgres-extension?view=sql-server-2017"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WtoU8gugP5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b-engines.com/en/blog_post/76"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b-engines.com/en/ranking_trend/system/PostgreSQ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6EF678-834A-48C3-A149-68FB38FF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9805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offers both PaaS and hybrid PostgreSQL databases.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Azure Database for PostgreSQL Flexible Server is </a:t>
            </a:r>
            <a:r>
              <a:rPr lang="en-US" sz="1200" kern="1200" dirty="0">
                <a:solidFill>
                  <a:schemeClr val="accent1"/>
                </a:solidFill>
                <a:effectLst/>
                <a:latin typeface="Segoe UI Semibold"/>
                <a:ea typeface="+mn-ea"/>
                <a:cs typeface="Segoe UI Semibold"/>
              </a:rPr>
              <a:t>a f</a:t>
            </a:r>
            <a:r>
              <a:rPr lang="en-US" sz="1200" dirty="0">
                <a:solidFill>
                  <a:schemeClr val="accent1"/>
                </a:solidFill>
                <a:latin typeface="Segoe UI Semibold"/>
                <a:cs typeface="Segoe UI Semibold"/>
              </a:rPr>
              <a:t>ully-managed PostgreSQL database service with zone redundant-HA, maximum control and a simplified developer experience. Flexible server is </a:t>
            </a:r>
            <a:r>
              <a:rPr kumimoji="0" lang="en-US" sz="1200" b="0" i="0" u="none" strike="noStrike" kern="0" cap="none" spc="0" normalizeH="0" baseline="0" noProof="0" dirty="0">
                <a:ln>
                  <a:noFill/>
                </a:ln>
                <a:solidFill>
                  <a:srgbClr val="000000"/>
                </a:solidFill>
                <a:effectLst/>
                <a:uLnTx/>
                <a:uFillTx/>
                <a:latin typeface="Segoe UI"/>
                <a:ea typeface="+mn-ea"/>
                <a:cs typeface="+mn-cs"/>
              </a:rPr>
              <a:t>best for migrating, modernizing, and building PostgreSQL apps with the broadest Postgres extension 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mn-cs"/>
              </a:rPr>
              <a:t>Azure Cosmos DB for PostgreSQL is a distributed Postgres PaaS offering that is best for </a:t>
            </a:r>
            <a:r>
              <a:rPr kumimoji="0" lang="en-US" sz="1200" b="0" i="0" u="none" strike="noStrike" kern="0" cap="none" spc="0" normalizeH="0" baseline="0" noProof="0" dirty="0">
                <a:ln>
                  <a:noFill/>
                </a:ln>
                <a:solidFill>
                  <a:srgbClr val="000000"/>
                </a:solidFill>
                <a:effectLst/>
                <a:uLnTx/>
                <a:uFillTx/>
                <a:latin typeface="Segoe UI"/>
                <a:ea typeface="+mn-ea"/>
                <a:cs typeface="Segoe UI Semilight" panose="020B0402040204020203" pitchFamily="34" charset="0"/>
              </a:rPr>
              <a:t>building cloud-native &amp; digital apps with a fast PostgreSQL database for any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light" panose="020B0402040204020203" pitchFamily="34" charset="0"/>
              </a:rPr>
              <a:t>Azure Arc enabled PostgreSQL I is best for your hybrid </a:t>
            </a:r>
            <a:r>
              <a:rPr kumimoji="0" lang="en-US" sz="1200" b="0" i="0" u="none" strike="noStrike" kern="0" cap="none" spc="0" normalizeH="0" baseline="0" noProof="0" dirty="0">
                <a:ln>
                  <a:noFill/>
                </a:ln>
                <a:solidFill>
                  <a:srgbClr val="000000"/>
                </a:solidFill>
                <a:effectLst/>
                <a:uLnTx/>
                <a:uFillTx/>
                <a:latin typeface="Segoe UI"/>
                <a:ea typeface="+mn-ea"/>
                <a:cs typeface="Segoe UI Semilight"/>
              </a:rPr>
              <a:t>data workloads that need to operate on any infrastructure with or without a direct connection to the cloud.</a:t>
            </a:r>
            <a:endParaRPr kumimoji="0" lang="en-US" sz="1200" b="0" i="0" u="none" strike="noStrike" kern="0" cap="none" spc="0" normalizeH="0" baseline="0" noProof="0" dirty="0">
              <a:ln>
                <a:noFill/>
              </a:ln>
              <a:solidFill>
                <a:srgbClr val="000000"/>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1"/>
              </a:solidFill>
              <a:latin typeface="Segoe UI Semibold"/>
              <a:cs typeface="Segoe UI Semibold"/>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3DE33B-6BA1-4569-8418-75B90D64D5EE}" type="slidenum">
              <a:rPr kumimoji="0" lang="en-US" sz="2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786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Let’s double click on Flexible Server because it is the top deployment destination for open source databases on Azure.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Flexible Server gives users more control over their databases than running on premises or in VM’s with features such as user-controlled maintenance windows, and configuration parameters for fine grained database tuning &amp; optimization.</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Flexible Server is a resilient deployment option with zone redundant high availability to ensure business continuity and zero data loss with multiple availability zones. Additionally, users can minimize application latency by co-locating their application and data in the </a:t>
            </a:r>
            <a:r>
              <a:rPr lang="en-US" sz="1800" dirty="0">
                <a:effectLst/>
                <a:latin typeface="Segoe UI" panose="020B0502040204020203" pitchFamily="34" charset="0"/>
              </a:rPr>
              <a:t>same Azure region.</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top it off, Flexible Server offers cost-optimization options, such as the burstable service tier, reserved instance pricing to lock in your costs, and stop-start capabilities to ensure users are only paying for storage that they use. Additionally, users can save on a lower total cost of ownership by up to 62% with PostgreSQL when migrating these on premises workloads to Azure.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Overall flexible server is a simplified end-to-end deployment experience offering increased productivity for your open source databases.</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²</a:t>
            </a:r>
            <a:r>
              <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Results are based on interviewed customers. “The Economic Value of Migrating and Modernizing On-premises Instances to Azure Database for PostgreSQL,” a commissioned study conducted by The Enterprise Strategy Group on behalf of Microsoft, July 2022.</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694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F633C-CD86-4217-88C2-9513EC7C93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19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*Flexible Server provides better performance, however the same use cases are applicable for Single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D289B6-927D-764D-9769-314C19DAFB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831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*Flexible Server provides better performance, however the same use cases are applicable for Single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D289B6-927D-764D-9769-314C19DAFB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4555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*Flexible Server has better performance, however the same use cases are applicable for Single Server.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F159E-4241-49CF-AECE-67834C2001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6495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961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partnered with the Enterprise Strategy Group to validate the cost savings, operational efficiency, and improved business agility that customers reported when migrating their on-premises PostgreSQL instances to Azure Database for PostgreSQL Flexible Server and the TOP-LEVEL FINDINGS from ESG’s model FOUND THAT Azure Database for PostgreSQL provided UP TO a 62% LOWER TOTAL COST over a three-year period to deliver the services to host, secure, and protect PostgreSQL instances.</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included an enormous 84% reduction in the operational cost to deploy, manage, and maintain PostgreSQL instances on an on-premises environment. Azure Database for PostgreSQL offloads the majority of the work currently performed by developers, which reduces the EXPECTED cost to administer, tune, secure, protect, and maintain the MySQL databases by UP TO 71%.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These savings equate to roughly 4 full-time developers’ worth of PRODUCTIVITY SAVED, which equates to a 21% increase in development capacity, resulting in $11.6M dollars in additional expected revenue for the organization.</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a perfect example of how Azure managed open source databases can reduce your total cost of ownership when migrating your workloads to Azure. </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1851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F633C-CD86-4217-88C2-9513EC7C93B8}" type="slidenum">
              <a:rPr lang="en-US" smtClean="0"/>
              <a:t>22</a:t>
            </a:fld>
            <a:endParaRPr lang="en-US"/>
          </a:p>
        </p:txBody>
      </p:sp>
    </p:spTree>
    <p:extLst>
      <p:ext uri="{BB962C8B-B14F-4D97-AF65-F5344CB8AC3E}">
        <p14:creationId xmlns:p14="http://schemas.microsoft.com/office/powerpoint/2010/main" val="3009576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fld id="{E1FF633C-CD86-4217-88C2-9513EC7C93B8}" type="slidenum">
              <a:rPr lang="en-US" smtClean="0"/>
              <a:t>23</a:t>
            </a:fld>
            <a:endParaRPr lang="en-US"/>
          </a:p>
        </p:txBody>
      </p:sp>
    </p:spTree>
    <p:extLst>
      <p:ext uri="{BB962C8B-B14F-4D97-AF65-F5344CB8AC3E}">
        <p14:creationId xmlns:p14="http://schemas.microsoft.com/office/powerpoint/2010/main" val="1468097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pace of technology advances is accelerating at an unprecedented rate.  Breakthrough innovations are causing the volume of data to explode (data from sensors, social media, apps and data found across the enterprise within documents, excel files, for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scale and economics of cloud computing make it possible to capture and harness data, creating new and exceptional opportunities for people and organizations to innovate, grow faster, and achieve more than ever before.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Organizations have the chance to fundamentally redefine the way they engage customers, transform products, optimize operations and engage employees.</a:t>
            </a:r>
          </a:p>
          <a:p>
            <a:endParaRPr lang="en-US" dirty="0"/>
          </a:p>
        </p:txBody>
      </p:sp>
      <p:sp>
        <p:nvSpPr>
          <p:cNvPr id="4" name="Slide Number Placeholder 3"/>
          <p:cNvSpPr>
            <a:spLocks noGrp="1"/>
          </p:cNvSpPr>
          <p:nvPr>
            <p:ph type="sldNum" sz="quarter" idx="5"/>
          </p:nvPr>
        </p:nvSpPr>
        <p:spPr/>
        <p:txBody>
          <a:bodyPr/>
          <a:lstStyle/>
          <a:p>
            <a:fld id="{1C3DE33B-6BA1-4569-8418-75B90D64D5EE}" type="slidenum">
              <a:rPr lang="en-US" smtClean="0"/>
              <a:t>3</a:t>
            </a:fld>
            <a:endParaRPr lang="en-US"/>
          </a:p>
        </p:txBody>
      </p:sp>
    </p:spTree>
    <p:extLst>
      <p:ext uri="{BB962C8B-B14F-4D97-AF65-F5344CB8AC3E}">
        <p14:creationId xmlns:p14="http://schemas.microsoft.com/office/powerpoint/2010/main" val="1649047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FF633C-CD86-4217-88C2-9513EC7C93B8}" type="slidenum">
              <a:rPr lang="en-US" smtClean="0"/>
              <a:t>24</a:t>
            </a:fld>
            <a:endParaRPr lang="en-US"/>
          </a:p>
        </p:txBody>
      </p:sp>
    </p:spTree>
    <p:extLst>
      <p:ext uri="{BB962C8B-B14F-4D97-AF65-F5344CB8AC3E}">
        <p14:creationId xmlns:p14="http://schemas.microsoft.com/office/powerpoint/2010/main" val="4127741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615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hlinkClick r:id="rId3"/>
              </a:rPr>
              <a:t>https://docs.microsoft.com/en-us/azure/postgresql/concepts-monitoring</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420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F633C-CD86-4217-88C2-9513EC7C93B8}" type="slidenum">
              <a:rPr lang="en-US" smtClean="0"/>
              <a:t>27</a:t>
            </a:fld>
            <a:endParaRPr lang="en-US"/>
          </a:p>
        </p:txBody>
      </p:sp>
    </p:spTree>
    <p:extLst>
      <p:ext uri="{BB962C8B-B14F-4D97-AF65-F5344CB8AC3E}">
        <p14:creationId xmlns:p14="http://schemas.microsoft.com/office/powerpoint/2010/main" val="474159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ATP all up</a:t>
            </a:r>
          </a:p>
          <a:p>
            <a:r>
              <a:rPr lang="en-US"/>
              <a:t>https://docs.microsoft.com/en-us/azure-advanced-threat-protection/</a:t>
            </a:r>
          </a:p>
          <a:p>
            <a:endParaRPr lang="en-US"/>
          </a:p>
          <a:p>
            <a:r>
              <a:rPr lang="en-US"/>
              <a:t>ATP Sizing</a:t>
            </a:r>
          </a:p>
          <a:p>
            <a:r>
              <a:rPr lang="en-US"/>
              <a:t>https://docs.microsoft.com/en-us/azure-advanced-threat-protection/atp-capacity-planning</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401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https://docs.microsoft.com/en-us/azure/postgresql/concepts-read-replicas</a:t>
            </a:r>
          </a:p>
          <a:p>
            <a:endParaRPr lang="en-US" dirty="0"/>
          </a:p>
        </p:txBody>
      </p:sp>
      <p:sp>
        <p:nvSpPr>
          <p:cNvPr id="4" name="Slide Number Placeholder 3"/>
          <p:cNvSpPr>
            <a:spLocks noGrp="1"/>
          </p:cNvSpPr>
          <p:nvPr>
            <p:ph type="sldNum" sz="quarter" idx="5"/>
          </p:nvPr>
        </p:nvSpPr>
        <p:spPr/>
        <p:txBody>
          <a:bodyPr/>
          <a:lstStyle/>
          <a:p>
            <a:fld id="{E1FF633C-CD86-4217-88C2-9513EC7C93B8}" type="slidenum">
              <a:rPr lang="en-US" smtClean="0"/>
              <a:t>30</a:t>
            </a:fld>
            <a:endParaRPr lang="en-US"/>
          </a:p>
        </p:txBody>
      </p:sp>
    </p:spTree>
    <p:extLst>
      <p:ext uri="{BB962C8B-B14F-4D97-AF65-F5344CB8AC3E}">
        <p14:creationId xmlns:p14="http://schemas.microsoft.com/office/powerpoint/2010/main" val="456342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Query Store </a:t>
            </a:r>
            <a:r>
              <a:rPr lang="en-US" sz="1200"/>
              <a:t>simplifies performance troubleshooting by helping you quickly find the longest running and most resource-intensive queries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https://docs.microsoft.com/en-us/azure/postgresql/concepts-query-store</a:t>
            </a:r>
            <a:endParaRPr lang="en-US" sz="120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9915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Query Performance Insight </a:t>
            </a:r>
            <a:r>
              <a:rPr lang="en-US" sz="1200"/>
              <a:t>helps you to quickly identify what your longest running queries are, how they change over time, and what waits are affecting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https://docs.microsoft.com/en-us/azure/postgresql/concepts-query-performance-insight</a:t>
            </a:r>
            <a:endParaRPr lang="en-US" sz="12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364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 </a:t>
            </a:r>
            <a:r>
              <a:rPr lang="en-US" sz="1200" b="1"/>
              <a:t>Performance Recommendations </a:t>
            </a:r>
            <a:r>
              <a:rPr lang="en-US" sz="1200"/>
              <a:t>feature analyses your databases to create customized suggestions for improved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https://docs.microsoft.com/en-us/azure/postgresql/concepts-performance-recommendations</a:t>
            </a:r>
            <a:endParaRPr lang="en-US" sz="12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2373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https://docs.microsoft.com/en-us/azure/postgresql/concepts-supported-versions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696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But, as economies become more interdependent, large-scale events can introduce volatility and uncertainty to global markets.  Over time, the frequency of these events has accelerated.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How businesses respond in times of uncertainty is as varied as the businesses themselves. Many will slow down operations to operate more cost-effectively, while others may lean into new opportunities that may not have otherwise existed.  Across this entire spectrum, the ability to cost-effectively adapt and scale to rapidly changing conditions and manage the underlying risk is paramount.  </a:t>
            </a:r>
          </a:p>
          <a:p>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1C3DE33B-6BA1-4569-8418-75B90D64D5EE}" type="slidenum">
              <a:rPr lang="en-US" smtClean="0"/>
              <a:t>4</a:t>
            </a:fld>
            <a:endParaRPr lang="en-US"/>
          </a:p>
        </p:txBody>
      </p:sp>
    </p:spTree>
    <p:extLst>
      <p:ext uri="{BB962C8B-B14F-4D97-AF65-F5344CB8AC3E}">
        <p14:creationId xmlns:p14="http://schemas.microsoft.com/office/powerpoint/2010/main" val="3829184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Data Studio: An Open Source GUI Editor for Postgres: </a:t>
            </a:r>
            <a:r>
              <a:rPr lang="en-US">
                <a:hlinkClick r:id="rId3"/>
              </a:rPr>
              <a:t>https://azure.microsoft.com/en-us/blog/azure-data-studio-an-open-source-gui-editor-for-postgres/</a:t>
            </a:r>
            <a:endParaRPr lang="en-US"/>
          </a:p>
          <a:p>
            <a:endParaRPr lang="en-US"/>
          </a:p>
          <a:p>
            <a:r>
              <a:rPr lang="en-US"/>
              <a:t>PostgreSQL extension (preview): </a:t>
            </a:r>
            <a:r>
              <a:rPr lang="en-US">
                <a:hlinkClick r:id="rId4"/>
              </a:rPr>
              <a:t>https://docs.microsoft.com/en-us/sql/azure-data-studio/postgres-extension?view=sql-server-2017</a:t>
            </a:r>
            <a:endParaRPr lang="en-US"/>
          </a:p>
          <a:p>
            <a:endParaRPr lang="en-US"/>
          </a:p>
          <a:p>
            <a:r>
              <a:rPr lang="en-US"/>
              <a:t>PostgreSQL extensions in Azure Database for PostgreSQL – Single Server: </a:t>
            </a:r>
            <a:r>
              <a:rPr lang="en-US">
                <a:hlinkClick r:id="rId5"/>
              </a:rPr>
              <a:t>https://docs.microsoft.com/en-us/azure/postgresql/concepts-extensions</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7686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C036729-C2E4-4F82-861A-F3201EFB150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2:43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0619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C036729-C2E4-4F82-861A-F3201EFB150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2:43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0619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231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spcBef>
                <a:spcPts val="611"/>
              </a:spcBef>
              <a:spcAft>
                <a:spcPts val="611"/>
              </a:spcAft>
              <a:defRPr/>
            </a:pPr>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6239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spcBef>
                <a:spcPts val="611"/>
              </a:spcBef>
              <a:spcAft>
                <a:spcPts val="611"/>
              </a:spcAft>
              <a:defRPr/>
            </a:pPr>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5916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spcBef>
                <a:spcPts val="611"/>
              </a:spcBef>
              <a:spcAft>
                <a:spcPts val="611"/>
              </a:spcAft>
              <a:defRPr/>
            </a:pPr>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0603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Microsoft Azure is the cloud that lets you turn ideas into solutions with more than 100 services to build, deploy, and manage </a:t>
            </a:r>
            <a:r>
              <a:rPr lang="en-US" sz="1200" b="0" i="0" u="none" strike="noStrike" kern="1200" dirty="0">
                <a:solidFill>
                  <a:schemeClr val="tx1"/>
                </a:solidFill>
                <a:effectLst/>
                <a:latin typeface="+mn-lt"/>
                <a:ea typeface="+mn-ea"/>
                <a:cs typeface="+mn-cs"/>
              </a:rPr>
              <a:t>applications—in the cloud, on-premises, and at the edge—using the tools and frameworks of your choice.  Our track record of continuous innovation supports your development today and your visions for tomorrow.  Over the past year, we’ve launched over 1000 capabilities on the platform, helping our customers be future-ready. </a:t>
            </a:r>
            <a:r>
              <a:rPr lang="en-US" sz="1200" dirty="0"/>
              <a:t>The cloud is moving fast – every week a new technology is coming out. So it’s about meeting new capabilities now and investing in those on the horizon.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dirty="0"/>
              <a:t>In the world of data, we are committed to </a:t>
            </a:r>
            <a:r>
              <a:rPr lang="en-US" sz="1200" kern="1200" dirty="0">
                <a:solidFill>
                  <a:schemeClr val="tx1"/>
                </a:solidFill>
                <a:effectLst/>
                <a:latin typeface="+mn-lt"/>
                <a:ea typeface="+mn-ea"/>
                <a:cs typeface="+mn-cs"/>
              </a:rPr>
              <a:t>empowering organizations to build on their terms with flexibility and choice, and that includes the </a:t>
            </a:r>
            <a:r>
              <a:rPr lang="en-US" sz="1200" b="1" kern="1200" dirty="0">
                <a:solidFill>
                  <a:schemeClr val="tx1"/>
                </a:solidFill>
                <a:effectLst/>
                <a:latin typeface="+mn-lt"/>
                <a:ea typeface="+mn-ea"/>
                <a:cs typeface="+mn-cs"/>
              </a:rPr>
              <a:t>freedom to operate anywhere</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Nothing is more important than trust, particularly when you’re talking about the cloud. We spend $1B a year on cyber security with 3500 cyber security engineers who are constantly monitoring your data for threats. We’ve invested ahead of the curve in </a:t>
            </a:r>
            <a:r>
              <a:rPr lang="en-US" sz="1200" b="1" kern="1200" dirty="0">
                <a:solidFill>
                  <a:schemeClr val="tx1"/>
                </a:solidFill>
                <a:effectLst/>
                <a:latin typeface="+mn-lt"/>
                <a:ea typeface="+mn-ea"/>
                <a:cs typeface="+mn-cs"/>
              </a:rPr>
              <a:t>layers of security with built-in controls </a:t>
            </a:r>
            <a:r>
              <a:rPr lang="en-US" sz="1200" kern="1200" dirty="0">
                <a:solidFill>
                  <a:schemeClr val="tx1"/>
                </a:solidFill>
                <a:effectLst/>
                <a:latin typeface="+mn-lt"/>
                <a:ea typeface="+mn-ea"/>
                <a:cs typeface="+mn-cs"/>
              </a:rPr>
              <a:t>to protect your data and close the gaps that attackers can exploit.  Trust your workloads to Azure, built upon the most secure cloud with the broadest compliance coverage.</a:t>
            </a:r>
            <a:endParaRPr lang="en-US" sz="1200" dirty="0"/>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Break through the resource constraints of modern application development with </a:t>
            </a:r>
            <a:r>
              <a:rPr lang="en-US" sz="1200" b="1" kern="1200" dirty="0">
                <a:solidFill>
                  <a:schemeClr val="tx1"/>
                </a:solidFill>
                <a:effectLst/>
                <a:latin typeface="+mn-lt"/>
                <a:ea typeface="+mn-ea"/>
                <a:cs typeface="+mn-cs"/>
              </a:rPr>
              <a:t>limitless scale</a:t>
            </a:r>
            <a:r>
              <a:rPr lang="en-US" sz="1200" kern="1200" dirty="0">
                <a:solidFill>
                  <a:schemeClr val="tx1"/>
                </a:solidFill>
                <a:effectLst/>
                <a:latin typeface="+mn-lt"/>
                <a:ea typeface="+mn-ea"/>
                <a:cs typeface="+mn-cs"/>
              </a:rPr>
              <a:t> that goes </a:t>
            </a:r>
            <a:r>
              <a:rPr lang="en-US" sz="1200" u="sng" kern="1200" dirty="0">
                <a:solidFill>
                  <a:schemeClr val="tx1"/>
                </a:solidFill>
                <a:effectLst/>
                <a:latin typeface="+mn-lt"/>
                <a:ea typeface="+mn-ea"/>
                <a:cs typeface="+mn-cs"/>
                <a:hlinkClick r:id="rId3"/>
              </a:rPr>
              <a:t>far beyond other cloud providers</a:t>
            </a:r>
            <a:r>
              <a:rPr lang="en-US" sz="1200" u="sng"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Modernize existing apps or build new apps on Azure with </a:t>
            </a:r>
            <a:r>
              <a:rPr lang="en-US" sz="1200" b="1" kern="1200" dirty="0">
                <a:solidFill>
                  <a:schemeClr val="tx1"/>
                </a:solidFill>
                <a:effectLst/>
                <a:latin typeface="+mn-lt"/>
                <a:ea typeface="+mn-ea"/>
                <a:cs typeface="+mn-cs"/>
              </a:rPr>
              <a:t>built-in, AI-based technologies</a:t>
            </a:r>
            <a:r>
              <a:rPr lang="en-US" sz="1200" kern="1200" dirty="0">
                <a:solidFill>
                  <a:schemeClr val="tx1"/>
                </a:solidFill>
                <a:effectLst/>
                <a:latin typeface="+mn-lt"/>
                <a:ea typeface="+mn-ea"/>
                <a:cs typeface="+mn-cs"/>
              </a:rPr>
              <a:t> that power new customer experiences. </a:t>
            </a:r>
            <a:endParaRPr lang="en-US" sz="1200" u="sng" kern="1200" dirty="0">
              <a:solidFill>
                <a:schemeClr val="tx1"/>
              </a:solidFill>
              <a:effectLst/>
              <a:latin typeface="+mn-lt"/>
              <a:ea typeface="+mn-ea"/>
              <a:cs typeface="+mn-cs"/>
            </a:endParaRPr>
          </a:p>
          <a:p>
            <a:endParaRPr lang="en-US" sz="1200" dirty="0"/>
          </a:p>
          <a:p>
            <a:r>
              <a:rPr lang="en-US" sz="1200" dirty="0"/>
              <a:t>Azure can help you innovate today, tomorrow, and in the future. We are constantly providing capabilities that can help meet your needs.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16882" marR="0" lvl="0" indent="0" algn="l" defTabSz="178642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2:43 PM</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2280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Why should a company consider Microsoft as a top destination for migrating their open source workloads to Azure?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Today over 60% of the virtual machines run on Azure are Linux cores. We have over 47 thousand customers trusting Azure and choosing to run their open source workloads on one of our fully managed open source databases.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Customers are migrating to Azure and modernizing using AKS, Azure App Service, or the many different solutions available as businesses innovate their applications using Azure services. </a:t>
            </a:r>
          </a:p>
          <a:p>
            <a:endParaRPr lang="en-US" altLang="zh-TW" sz="1800" dirty="0">
              <a:ea typeface="新細明體"/>
              <a:cs typeface="Calibri"/>
            </a:endParaRPr>
          </a:p>
          <a:p>
            <a:endParaRPr lang="en-US" altLang="zh-TW" dirty="0">
              <a:ea typeface="新細明體"/>
              <a:cs typeface="Calibri"/>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4A7FB-1EC1-4392-BA4E-227A434B8B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547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3421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65000"/>
                  </a:prstClr>
                </a:solidFill>
                <a:effectLst/>
                <a:uLnTx/>
                <a:uFillTx/>
                <a:latin typeface="Segoe UI"/>
                <a:ea typeface="+mn-ea"/>
                <a:cs typeface="+mn-cs"/>
              </a:rPr>
              <a:t>https://survey.stackoverflow.co/2022/#section-most-loved-dreaded-and-wanted-databases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https://db-engines.com/en/blog_post/76</a:t>
            </a:r>
            <a:r>
              <a:rPr kumimoji="0" lang="en-US" sz="1200" b="0" i="0" u="none" strike="noStrike" kern="1200" cap="none" spc="0" normalizeH="0" baseline="0" noProof="0" dirty="0">
                <a:ln>
                  <a:noFill/>
                </a:ln>
                <a:solidFill>
                  <a:schemeClr val="accent4"/>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4"/>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https://db-engines.com/en/ranking_trend/system/PostgreSQL</a:t>
            </a:r>
            <a:r>
              <a:rPr kumimoji="0" lang="en-US" sz="1200" b="0" i="0" u="none" strike="noStrike" kern="1200" cap="none" spc="0" normalizeH="0" baseline="0" noProof="0" dirty="0">
                <a:ln>
                  <a:noFill/>
                </a:ln>
                <a:solidFill>
                  <a:schemeClr val="accent4"/>
                </a:solidFill>
                <a:effectLst/>
                <a:uLnTx/>
                <a:uFillTx/>
                <a:latin typeface="Segoe UI"/>
                <a:ea typeface="+mn-ea"/>
                <a:cs typeface="+mn-cs"/>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674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909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¹https://azure.microsoft.com/</a:t>
            </a:r>
            <a:r>
              <a:rPr lang="en-US" dirty="0" err="1"/>
              <a:t>en</a:t>
            </a:r>
            <a:r>
              <a:rPr lang="en-US" dirty="0"/>
              <a:t>-us/resources/analyzing-the-economic-benefit-of-migrating-from-on-premises-instances-to-azure-database-for-postgresql/</a:t>
            </a:r>
          </a:p>
        </p:txBody>
      </p:sp>
      <p:sp>
        <p:nvSpPr>
          <p:cNvPr id="4" name="Slide Number Placeholder 3"/>
          <p:cNvSpPr>
            <a:spLocks noGrp="1"/>
          </p:cNvSpPr>
          <p:nvPr>
            <p:ph type="sldNum" sz="quarter" idx="5"/>
          </p:nvPr>
        </p:nvSpPr>
        <p:spPr/>
        <p:txBody>
          <a:bodyPr/>
          <a:lstStyle/>
          <a:p>
            <a:fld id="{E1FF633C-CD86-4217-88C2-9513EC7C93B8}" type="slidenum">
              <a:rPr lang="en-US" smtClean="0"/>
              <a:t>11</a:t>
            </a:fld>
            <a:endParaRPr lang="en-US"/>
          </a:p>
        </p:txBody>
      </p:sp>
    </p:spTree>
    <p:extLst>
      <p:ext uri="{BB962C8B-B14F-4D97-AF65-F5344CB8AC3E}">
        <p14:creationId xmlns:p14="http://schemas.microsoft.com/office/powerpoint/2010/main" val="1846288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1.emf"/></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6.xml"/><Relationship Id="rId4" Type="http://schemas.openxmlformats.org/officeDocument/2006/relationships/image" Target="../media/image13.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6.xml"/><Relationship Id="rId5" Type="http://schemas.openxmlformats.org/officeDocument/2006/relationships/image" Target="../media/image20.jpeg"/><Relationship Id="rId4" Type="http://schemas.openxmlformats.org/officeDocument/2006/relationships/image" Target="../media/image13.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6.xml"/><Relationship Id="rId4" Type="http://schemas.openxmlformats.org/officeDocument/2006/relationships/image" Target="../media/image25.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6.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6.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3.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6.xml"/><Relationship Id="rId4" Type="http://schemas.openxmlformats.org/officeDocument/2006/relationships/image" Target="../media/image13.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6.xml"/><Relationship Id="rId5" Type="http://schemas.openxmlformats.org/officeDocument/2006/relationships/image" Target="../media/image20.jpeg"/><Relationship Id="rId4" Type="http://schemas.openxmlformats.org/officeDocument/2006/relationships/image" Target="../media/image13.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6.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3.jpe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1.emf"/></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emf"/><Relationship Id="rId1" Type="http://schemas.openxmlformats.org/officeDocument/2006/relationships/slideMaster" Target="../slideMasters/slideMaster10.xml"/><Relationship Id="rId4" Type="http://schemas.openxmlformats.org/officeDocument/2006/relationships/image" Target="../media/image46.jpeg"/></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emf"/><Relationship Id="rId1" Type="http://schemas.openxmlformats.org/officeDocument/2006/relationships/slideMaster" Target="../slideMasters/slideMaster12.xml"/><Relationship Id="rId4" Type="http://schemas.openxmlformats.org/officeDocument/2006/relationships/image" Target="../media/image46.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2.png"/><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19177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7696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57200"/>
            <a:ext cx="11018520" cy="553998"/>
          </a:xfrm>
          <a:prstGeom prst="rect">
            <a:avLst/>
          </a:prstGeom>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73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958080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553998"/>
          </a:xfrm>
          <a:prstGeom prst="rect">
            <a:avLst/>
          </a:prstGeo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a:prstGeom prst="rect">
            <a:avLst/>
          </a:prstGeo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019944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828139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Slide">
    <p:bg bwMode="gray">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8C7310-4529-4AB8-8EE2-812BEA30F2F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r="-1"/>
          <a:stretch/>
        </p:blipFill>
        <p:spPr>
          <a:xfrm flipH="1">
            <a:off x="-1" y="0"/>
            <a:ext cx="12191999" cy="6858000"/>
          </a:xfrm>
          <a:prstGeom prst="rect">
            <a:avLst/>
          </a:prstGeom>
        </p:spPr>
      </p:pic>
      <p:sp>
        <p:nvSpPr>
          <p:cNvPr id="7" name="Rectangle 6">
            <a:extLst>
              <a:ext uri="{FF2B5EF4-FFF2-40B4-BE49-F238E27FC236}">
                <a16:creationId xmlns:a16="http://schemas.microsoft.com/office/drawing/2014/main" id="{C546FC66-C87A-4D82-9C19-7B99DC8D369A}"/>
              </a:ext>
            </a:extLst>
          </p:cNvPr>
          <p:cNvSpPr/>
          <p:nvPr userDrawn="1"/>
        </p:nvSpPr>
        <p:spPr>
          <a:xfrm>
            <a:off x="0" y="0"/>
            <a:ext cx="9398000" cy="6858000"/>
          </a:xfrm>
          <a:prstGeom prst="rect">
            <a:avLst/>
          </a:prstGeom>
          <a:gradFill>
            <a:gsLst>
              <a:gs pos="0">
                <a:srgbClr val="000000">
                  <a:alpha val="52000"/>
                </a:srgbClr>
              </a:gs>
              <a:gs pos="100000">
                <a:srgbClr val="0000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itle 1"/>
          <p:cNvSpPr>
            <a:spLocks noGrp="1"/>
          </p:cNvSpPr>
          <p:nvPr>
            <p:ph type="title" hasCustomPrompt="1"/>
          </p:nvPr>
        </p:nvSpPr>
        <p:spPr bwMode="gray">
          <a:xfrm>
            <a:off x="451633" y="2374720"/>
            <a:ext cx="8736271" cy="1793090"/>
          </a:xfrm>
          <a:prstGeom prst="rect">
            <a:avLst/>
          </a:prstGeom>
          <a:noFill/>
        </p:spPr>
        <p:txBody>
          <a:bodyPr lIns="146304" tIns="91440" rIns="146304" bIns="91440" anchor="b" anchorCtr="0"/>
          <a:lstStyle>
            <a:lvl1pPr>
              <a:defRPr sz="4400" cap="none" spc="0" baseline="0">
                <a:solidFill>
                  <a:schemeClr val="tx1"/>
                </a:solidFill>
                <a:latin typeface="Segoe UI Semilight" panose="020B0402040204020203" pitchFamily="34" charset="0"/>
                <a:cs typeface="Segoe UI Semilight" panose="020B0402040204020203" pitchFamily="34" charset="0"/>
              </a:defRPr>
            </a:lvl1pPr>
          </a:lstStyle>
          <a:p>
            <a:r>
              <a:rPr lang="en-US"/>
              <a:t>Presentation title</a:t>
            </a:r>
          </a:p>
        </p:txBody>
      </p:sp>
      <p:sp>
        <p:nvSpPr>
          <p:cNvPr id="5" name="Text Placeholder 4"/>
          <p:cNvSpPr>
            <a:spLocks noGrp="1"/>
          </p:cNvSpPr>
          <p:nvPr>
            <p:ph type="body" sz="quarter" idx="12" hasCustomPrompt="1"/>
          </p:nvPr>
        </p:nvSpPr>
        <p:spPr bwMode="gray">
          <a:xfrm>
            <a:off x="451632" y="4376019"/>
            <a:ext cx="6989006" cy="1528392"/>
          </a:xfrm>
          <a:prstGeom prst="rect">
            <a:avLst/>
          </a:prstGeom>
          <a:noFill/>
        </p:spPr>
        <p:txBody>
          <a:bodyPr lIns="146304" tIns="109728" rIns="146304" bIns="109728">
            <a:noAutofit/>
          </a:bodyPr>
          <a:lstStyle>
            <a:lvl1pPr marL="0" indent="0">
              <a:spcBef>
                <a:spcPts val="0"/>
              </a:spcBef>
              <a:buNone/>
              <a:defRPr sz="2000" b="1" spc="0" baseline="0">
                <a:gradFill>
                  <a:gsLst>
                    <a:gs pos="91000">
                      <a:schemeClr val="tx1"/>
                    </a:gs>
                    <a:gs pos="0">
                      <a:schemeClr val="tx1"/>
                    </a:gs>
                  </a:gsLst>
                  <a:lin ang="5400000" scaled="0"/>
                </a:gradFill>
                <a:latin typeface="+mn-lt"/>
                <a:cs typeface="Segoe UI Semibold" panose="020B07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20157976-EBEE-444A-A1D9-95872475693E}"/>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03138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lIns="146304" rIns="146304"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746711"/>
            <a:ext cx="4770846" cy="1046440"/>
          </a:xfrm>
          <a:prstGeom prst="rect">
            <a:avLst/>
          </a:prstGeo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2338388"/>
            <a:ext cx="4770845" cy="1216487"/>
          </a:xfrm>
          <a:prstGeom prst="rect">
            <a:avLst/>
          </a:prstGeom>
        </p:spPr>
        <p:txBody>
          <a:bodyPr lIns="146304" rIns="146304"/>
          <a:lstStyle>
            <a:lvl1pPr marL="0" indent="0">
              <a:lnSpc>
                <a:spcPct val="110000"/>
              </a:lnSpc>
              <a:spcBef>
                <a:spcPts val="1400"/>
              </a:spcBef>
              <a:buFont typeface="Arial" panose="020B0604020202020204" pitchFamily="34" charset="0"/>
              <a:buNone/>
              <a:defRPr lang="en-US" sz="1600" kern="1200" spc="100" dirty="0" smtClean="0">
                <a:solidFill>
                  <a:schemeClr val="bg1"/>
                </a:solidFill>
                <a:latin typeface="Segoe UI Semilight" charset="0"/>
                <a:ea typeface="Segoe UI Semilight" charset="0"/>
                <a:cs typeface="Segoe UI Semilight" charset="0"/>
              </a:defRPr>
            </a:lvl1pPr>
            <a:lvl2pPr marL="336080" indent="0">
              <a:lnSpc>
                <a:spcPct val="110000"/>
              </a:lnSpc>
              <a:buFont typeface="Arial" panose="020B0604020202020204" pitchFamily="34" charset="0"/>
              <a:buNone/>
              <a:defRPr sz="1400">
                <a:solidFill>
                  <a:schemeClr val="bg1"/>
                </a:solidFill>
              </a:defRPr>
            </a:lvl2pPr>
            <a:lvl3pPr marL="560134" indent="0">
              <a:lnSpc>
                <a:spcPct val="110000"/>
              </a:lnSpc>
              <a:buFont typeface="Arial" panose="020B0604020202020204" pitchFamily="34" charset="0"/>
              <a:buNone/>
              <a:defRPr sz="1200">
                <a:solidFill>
                  <a:schemeClr val="bg1"/>
                </a:solidFill>
              </a:defRPr>
            </a:lvl3pPr>
            <a:lvl4pPr marL="784187" indent="0">
              <a:lnSpc>
                <a:spcPct val="110000"/>
              </a:lnSpc>
              <a:buFont typeface="Arial" panose="020B0604020202020204" pitchFamily="34" charset="0"/>
              <a:buNone/>
              <a:defRPr sz="1100">
                <a:solidFill>
                  <a:schemeClr val="bg1"/>
                </a:solidFill>
              </a:defRPr>
            </a:lvl4pPr>
            <a:lvl5pPr marL="1008241" indent="0">
              <a:lnSpc>
                <a:spcPct val="110000"/>
              </a:lnSpc>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063441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a:prstGeom prst="rect">
            <a:avLst/>
          </a:prstGeom>
        </p:spPr>
        <p:txBody>
          <a:bodyPr/>
          <a:lstStyle>
            <a:lvl1pPr algn="ctr">
              <a:defRPr lang="en-US" sz="2800" b="0" kern="1200" cap="all" spc="300" baseline="0">
                <a:ln w="3175">
                  <a:noFill/>
                </a:ln>
                <a:solidFill>
                  <a:schemeClr val="tx2"/>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70494621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32732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0000"/>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073557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094552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91955893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2"/>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74687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7992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52702" cy="1046440"/>
          </a:xfrm>
        </p:spPr>
        <p:txBody>
          <a:bodyPr vert="horz" wrap="square" lIns="146304" tIns="91440" rIns="146304" bIns="91440" rtlCol="0" anchor="t">
            <a:noAutofit/>
          </a:bodyPr>
          <a:lstStyle>
            <a:lvl1pPr>
              <a:defRPr lang="en-US" sz="36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52701" cy="1348061"/>
          </a:xfrm>
        </p:spPr>
        <p:txBody>
          <a:bodyPr/>
          <a:lstStyle>
            <a:lvl1pPr marL="0" indent="0">
              <a:lnSpc>
                <a:spcPct val="100000"/>
              </a:lnSpc>
              <a:spcBef>
                <a:spcPts val="1400"/>
              </a:spcBef>
              <a:buFont typeface="Arial" panose="020B0604020202020204" pitchFamily="34" charset="0"/>
              <a:buNone/>
              <a:defRPr lang="en-US" sz="140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36145"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2pPr>
            <a:lvl3pPr marL="560241"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3pPr>
            <a:lvl4pPr marL="784338"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4pPr>
            <a:lvl5pPr marL="1008434"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66130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18477" y="1189177"/>
            <a:ext cx="11288842" cy="158319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853206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1"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1"/>
            <a:ext cx="4950459" cy="899665"/>
          </a:xfrm>
        </p:spPr>
        <p:txBody>
          <a:bodyPr/>
          <a:lstStyle>
            <a:lvl1pPr>
              <a:defRPr sz="3600"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6330179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307106"/>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853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85485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53550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892135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0E00A7-E4AA-4331-9771-F17D1B731D91}"/>
              </a:ext>
            </a:extLst>
          </p:cNvPr>
          <p:cNvSpPr txBox="1"/>
          <p:nvPr userDrawn="1"/>
        </p:nvSpPr>
        <p:spPr>
          <a:xfrm>
            <a:off x="574773" y="3941895"/>
            <a:ext cx="3695569" cy="369332"/>
          </a:xfrm>
          <a:prstGeom prst="rect">
            <a:avLst/>
          </a:prstGeom>
          <a:noFill/>
        </p:spPr>
        <p:txBody>
          <a:bodyPr wrap="square" lIns="0" tIns="0" rIns="0" bIns="0" rtlCol="0">
            <a:spAutoFit/>
          </a:bodyPr>
          <a:lstStyle/>
          <a:p>
            <a:pPr algn="l"/>
            <a:r>
              <a:rPr lang="en-US" sz="2400" spc="-50" baseline="0">
                <a:solidFill>
                  <a:schemeClr val="bg1"/>
                </a:solidFill>
                <a:latin typeface="+mn-lt"/>
              </a:rPr>
              <a:t>Azure Solutions Business</a:t>
            </a:r>
          </a:p>
        </p:txBody>
      </p:sp>
      <p:pic>
        <p:nvPicPr>
          <p:cNvPr id="4" name="MS logo white - EMF" descr="Microsoft logo white text version">
            <a:extLst>
              <a:ext uri="{FF2B5EF4-FFF2-40B4-BE49-F238E27FC236}">
                <a16:creationId xmlns:a16="http://schemas.microsoft.com/office/drawing/2014/main" id="{96B093C4-CDEA-4779-8161-5325A32E24C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5" name="TextBox 4">
            <a:extLst>
              <a:ext uri="{FF2B5EF4-FFF2-40B4-BE49-F238E27FC236}">
                <a16:creationId xmlns:a16="http://schemas.microsoft.com/office/drawing/2014/main" id="{59646ADF-001A-4F0E-AE61-FD2F91062F1B}"/>
              </a:ext>
            </a:extLst>
          </p:cNvPr>
          <p:cNvSpPr txBox="1"/>
          <p:nvPr userDrawn="1"/>
        </p:nvSpPr>
        <p:spPr>
          <a:xfrm>
            <a:off x="574773" y="2686636"/>
            <a:ext cx="3695569" cy="923330"/>
          </a:xfrm>
          <a:prstGeom prst="rect">
            <a:avLst/>
          </a:prstGeom>
          <a:noFill/>
        </p:spPr>
        <p:txBody>
          <a:bodyPr wrap="square" lIns="0" tIns="0" rIns="0" bIns="0" rtlCol="0">
            <a:spAutoFit/>
          </a:bodyPr>
          <a:lstStyle/>
          <a:p>
            <a:pPr algn="l"/>
            <a:r>
              <a:rPr lang="en-US" sz="6000" spc="-50" baseline="0">
                <a:solidFill>
                  <a:srgbClr val="FF9349"/>
                </a:solidFill>
                <a:latin typeface="+mj-lt"/>
              </a:rPr>
              <a:t>GBB Airlift</a:t>
            </a:r>
          </a:p>
        </p:txBody>
      </p:sp>
      <p:sp>
        <p:nvSpPr>
          <p:cNvPr id="7" name="Footer Placeholder 6">
            <a:extLst>
              <a:ext uri="{FF2B5EF4-FFF2-40B4-BE49-F238E27FC236}">
                <a16:creationId xmlns:a16="http://schemas.microsoft.com/office/drawing/2014/main" id="{A2DCDEB3-0D40-4849-845B-E431B6D0C57A}"/>
              </a:ext>
            </a:extLst>
          </p:cNvPr>
          <p:cNvSpPr>
            <a:spLocks noGrp="1"/>
          </p:cNvSpPr>
          <p:nvPr>
            <p:ph type="ftr" sz="quarter" idx="10"/>
          </p:nvPr>
        </p:nvSpPr>
        <p:spPr/>
        <p:txBody>
          <a:bodyPr/>
          <a:lstStyle/>
          <a:p>
            <a:r>
              <a:rPr lang="en-US"/>
              <a:t>MICROSOFT CONFIDENTIAL</a:t>
            </a:r>
          </a:p>
        </p:txBody>
      </p:sp>
    </p:spTree>
    <p:extLst>
      <p:ext uri="{BB962C8B-B14F-4D97-AF65-F5344CB8AC3E}">
        <p14:creationId xmlns:p14="http://schemas.microsoft.com/office/powerpoint/2010/main" val="215733142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FF9349"/>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1339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2585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Footer Placeholder 4">
            <a:extLst>
              <a:ext uri="{FF2B5EF4-FFF2-40B4-BE49-F238E27FC236}">
                <a16:creationId xmlns:a16="http://schemas.microsoft.com/office/drawing/2014/main" id="{3428F8E7-5BBA-4374-B264-C1905A1EA577}"/>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30691682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381BB73E-6B6D-4F55-B764-82C7F5BB4475}"/>
              </a:ext>
            </a:extLst>
          </p:cNvPr>
          <p:cNvSpPr>
            <a:spLocks noGrp="1"/>
          </p:cNvSpPr>
          <p:nvPr>
            <p:ph type="ftr" sz="quarter" idx="11"/>
          </p:nvPr>
        </p:nvSpPr>
        <p:spPr/>
        <p:txBody>
          <a:bodyPr/>
          <a:lstStyle/>
          <a:p>
            <a:r>
              <a:rPr lang="en-US"/>
              <a:t>MICROSOFT CONFIDENTIAL</a:t>
            </a:r>
          </a:p>
        </p:txBody>
      </p:sp>
    </p:spTree>
    <p:extLst>
      <p:ext uri="{BB962C8B-B14F-4D97-AF65-F5344CB8AC3E}">
        <p14:creationId xmlns:p14="http://schemas.microsoft.com/office/powerpoint/2010/main" val="5628564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Footer Placeholder 4">
            <a:extLst>
              <a:ext uri="{FF2B5EF4-FFF2-40B4-BE49-F238E27FC236}">
                <a16:creationId xmlns:a16="http://schemas.microsoft.com/office/drawing/2014/main" id="{A3E0D899-BC2E-4FBF-BC39-7529ADAF8658}"/>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7413544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523DECF-D847-4EE4-A8A4-37FEFF8BAF03}"/>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2302943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B2B43054-1193-4CF7-B724-AAD5C37B9701}"/>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19103217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74F30789-0F31-4DB3-B2A4-2DF0A60100D1}"/>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19792773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017787EF-A637-4CC8-93EC-232865D72892}"/>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41239857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9A43DA0A-F354-448E-9BFF-DA86324623FA}"/>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303874571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20915061-D140-4DFA-871E-4366C117B869}"/>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13930026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2A52B217-FA19-4FFE-AE20-8B5ACD95159D}"/>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18058073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4111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
        <p:nvSpPr>
          <p:cNvPr id="3" name="Footer Placeholder 4">
            <a:extLst>
              <a:ext uri="{FF2B5EF4-FFF2-40B4-BE49-F238E27FC236}">
                <a16:creationId xmlns:a16="http://schemas.microsoft.com/office/drawing/2014/main" id="{13B51583-6566-45F7-88A7-9AE3CB019541}"/>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13907662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0F22E052-0642-48AE-9844-719FBEF91F5E}"/>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3375287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0968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51141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55106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Footer Placeholder 4">
            <a:extLst>
              <a:ext uri="{FF2B5EF4-FFF2-40B4-BE49-F238E27FC236}">
                <a16:creationId xmlns:a16="http://schemas.microsoft.com/office/drawing/2014/main" id="{A717ED0E-916F-4486-826A-9F3E58201A3F}"/>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chemeClr val="bg2"/>
                </a:solidFill>
              </a:defRPr>
            </a:lvl1pPr>
          </a:lstStyle>
          <a:p>
            <a:r>
              <a:rPr lang="en-US"/>
              <a:t>MICROSOFT CONFIDENTIAL</a:t>
            </a:r>
          </a:p>
        </p:txBody>
      </p:sp>
    </p:spTree>
    <p:extLst>
      <p:ext uri="{BB962C8B-B14F-4D97-AF65-F5344CB8AC3E}">
        <p14:creationId xmlns:p14="http://schemas.microsoft.com/office/powerpoint/2010/main" val="41449100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Footer Placeholder 4">
            <a:extLst>
              <a:ext uri="{FF2B5EF4-FFF2-40B4-BE49-F238E27FC236}">
                <a16:creationId xmlns:a16="http://schemas.microsoft.com/office/drawing/2014/main" id="{84FE387F-0C15-4300-9B5E-4616B8C07A73}"/>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chemeClr val="bg2"/>
                </a:solidFill>
              </a:defRPr>
            </a:lvl1pPr>
          </a:lstStyle>
          <a:p>
            <a:r>
              <a:rPr lang="en-US"/>
              <a:t>MICROSOFT CONFIDENTIAL</a:t>
            </a:r>
          </a:p>
        </p:txBody>
      </p:sp>
    </p:spTree>
    <p:extLst>
      <p:ext uri="{BB962C8B-B14F-4D97-AF65-F5344CB8AC3E}">
        <p14:creationId xmlns:p14="http://schemas.microsoft.com/office/powerpoint/2010/main" val="101473595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Footer Placeholder 4">
            <a:extLst>
              <a:ext uri="{FF2B5EF4-FFF2-40B4-BE49-F238E27FC236}">
                <a16:creationId xmlns:a16="http://schemas.microsoft.com/office/drawing/2014/main" id="{A74CD8F4-B637-4481-85E3-86DC252BE274}"/>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chemeClr val="bg2"/>
                </a:solidFill>
              </a:defRPr>
            </a:lvl1pPr>
          </a:lstStyle>
          <a:p>
            <a:r>
              <a:rPr lang="en-US"/>
              <a:t>MICROSOFT CONFIDENTIAL</a:t>
            </a:r>
          </a:p>
        </p:txBody>
      </p:sp>
    </p:spTree>
    <p:extLst>
      <p:ext uri="{BB962C8B-B14F-4D97-AF65-F5344CB8AC3E}">
        <p14:creationId xmlns:p14="http://schemas.microsoft.com/office/powerpoint/2010/main" val="184015241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Footer Placeholder 4">
            <a:extLst>
              <a:ext uri="{FF2B5EF4-FFF2-40B4-BE49-F238E27FC236}">
                <a16:creationId xmlns:a16="http://schemas.microsoft.com/office/drawing/2014/main" id="{7E26FDD9-4FB8-4C59-80C1-AA119E20F1C1}"/>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20839289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Footer Placeholder 4">
            <a:extLst>
              <a:ext uri="{FF2B5EF4-FFF2-40B4-BE49-F238E27FC236}">
                <a16:creationId xmlns:a16="http://schemas.microsoft.com/office/drawing/2014/main" id="{B47C0CDD-7557-4033-AE30-843602BF30B3}"/>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chemeClr val="bg2"/>
                </a:solidFill>
              </a:defRPr>
            </a:lvl1pPr>
          </a:lstStyle>
          <a:p>
            <a:r>
              <a:rPr lang="en-US"/>
              <a:t>MICROSOFT CONFIDENTIAL</a:t>
            </a:r>
          </a:p>
        </p:txBody>
      </p:sp>
    </p:spTree>
    <p:extLst>
      <p:ext uri="{BB962C8B-B14F-4D97-AF65-F5344CB8AC3E}">
        <p14:creationId xmlns:p14="http://schemas.microsoft.com/office/powerpoint/2010/main" val="297482568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465716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Footer Placeholder 4">
            <a:extLst>
              <a:ext uri="{FF2B5EF4-FFF2-40B4-BE49-F238E27FC236}">
                <a16:creationId xmlns:a16="http://schemas.microsoft.com/office/drawing/2014/main" id="{7827FDA6-35A2-422F-85AC-BFDBFADC3154}"/>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19606094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5" name="Footer Placeholder 4">
            <a:extLst>
              <a:ext uri="{FF2B5EF4-FFF2-40B4-BE49-F238E27FC236}">
                <a16:creationId xmlns:a16="http://schemas.microsoft.com/office/drawing/2014/main" id="{0E52FAFF-FB66-4E10-8D0A-CFA71BCA2C17}"/>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40591051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7" name="Footer Placeholder 4">
            <a:extLst>
              <a:ext uri="{FF2B5EF4-FFF2-40B4-BE49-F238E27FC236}">
                <a16:creationId xmlns:a16="http://schemas.microsoft.com/office/drawing/2014/main" id="{FED869A7-5A2F-43FE-A53B-9302DE06385F}"/>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1945832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Footer Placeholder 4">
            <a:extLst>
              <a:ext uri="{FF2B5EF4-FFF2-40B4-BE49-F238E27FC236}">
                <a16:creationId xmlns:a16="http://schemas.microsoft.com/office/drawing/2014/main" id="{99DCF83A-31B1-4EC5-A0AD-BC77987E8179}"/>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27971396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Footer Placeholder 4">
            <a:extLst>
              <a:ext uri="{FF2B5EF4-FFF2-40B4-BE49-F238E27FC236}">
                <a16:creationId xmlns:a16="http://schemas.microsoft.com/office/drawing/2014/main" id="{F84B7E71-53FC-4D9B-A81F-3DCFE42044B6}"/>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33734601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0" name="Footer Placeholder 4">
            <a:extLst>
              <a:ext uri="{FF2B5EF4-FFF2-40B4-BE49-F238E27FC236}">
                <a16:creationId xmlns:a16="http://schemas.microsoft.com/office/drawing/2014/main" id="{C1A870C3-7F92-4950-B527-DBF0D29341E0}"/>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34632205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2" name="Footer Placeholder 4">
            <a:extLst>
              <a:ext uri="{FF2B5EF4-FFF2-40B4-BE49-F238E27FC236}">
                <a16:creationId xmlns:a16="http://schemas.microsoft.com/office/drawing/2014/main" id="{743A7DC8-A3DB-4872-9F22-A11FF25E3AA2}"/>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28583680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Footer Placeholder 4">
            <a:extLst>
              <a:ext uri="{FF2B5EF4-FFF2-40B4-BE49-F238E27FC236}">
                <a16:creationId xmlns:a16="http://schemas.microsoft.com/office/drawing/2014/main" id="{B9A189BA-8B58-459F-910E-8426A9516F14}"/>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339156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9" name="Footer Placeholder 4">
            <a:extLst>
              <a:ext uri="{FF2B5EF4-FFF2-40B4-BE49-F238E27FC236}">
                <a16:creationId xmlns:a16="http://schemas.microsoft.com/office/drawing/2014/main" id="{65DD6FA6-3F10-4B6E-B5A9-F764DACBD227}"/>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2933471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1" name="Footer Placeholder 4">
            <a:extLst>
              <a:ext uri="{FF2B5EF4-FFF2-40B4-BE49-F238E27FC236}">
                <a16:creationId xmlns:a16="http://schemas.microsoft.com/office/drawing/2014/main" id="{31B16685-4313-4A05-A133-B36599BFA599}"/>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42162272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916060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08BCBC0A-D5C4-4810-98FB-5B14B1AA649F}"/>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12888112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Footer Placeholder 4">
            <a:extLst>
              <a:ext uri="{FF2B5EF4-FFF2-40B4-BE49-F238E27FC236}">
                <a16:creationId xmlns:a16="http://schemas.microsoft.com/office/drawing/2014/main" id="{B8500B4D-0ABC-4C96-A31D-1D8FCB1AE204}"/>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1560586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7" name="Footer Placeholder 4">
            <a:extLst>
              <a:ext uri="{FF2B5EF4-FFF2-40B4-BE49-F238E27FC236}">
                <a16:creationId xmlns:a16="http://schemas.microsoft.com/office/drawing/2014/main" id="{321A516C-6077-4CE4-82B7-28DCCBA2EBAF}"/>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32581073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7" name="Footer Placeholder 4">
            <a:extLst>
              <a:ext uri="{FF2B5EF4-FFF2-40B4-BE49-F238E27FC236}">
                <a16:creationId xmlns:a16="http://schemas.microsoft.com/office/drawing/2014/main" id="{ACA9B433-D1B1-4430-9905-93266704A8FC}"/>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25621513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Footer Placeholder 4">
            <a:extLst>
              <a:ext uri="{FF2B5EF4-FFF2-40B4-BE49-F238E27FC236}">
                <a16:creationId xmlns:a16="http://schemas.microsoft.com/office/drawing/2014/main" id="{569E4800-2200-4E22-80B9-67EFE0371804}"/>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11768837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7" name="Footer Placeholder 4">
            <a:extLst>
              <a:ext uri="{FF2B5EF4-FFF2-40B4-BE49-F238E27FC236}">
                <a16:creationId xmlns:a16="http://schemas.microsoft.com/office/drawing/2014/main" id="{AF1EFB90-6454-492E-91BD-890F95134CE2}"/>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9794128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432191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7" name="Footer Placeholder 4">
            <a:extLst>
              <a:ext uri="{FF2B5EF4-FFF2-40B4-BE49-F238E27FC236}">
                <a16:creationId xmlns:a16="http://schemas.microsoft.com/office/drawing/2014/main" id="{5E890BB7-1FB2-4A5F-89A0-72615492A618}"/>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37989728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6" name="Footer Placeholder 4">
            <a:extLst>
              <a:ext uri="{FF2B5EF4-FFF2-40B4-BE49-F238E27FC236}">
                <a16:creationId xmlns:a16="http://schemas.microsoft.com/office/drawing/2014/main" id="{36A2CA1A-8B6A-47D3-B4BD-71E2F507E2C6}"/>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chemeClr val="tx1"/>
                </a:solidFill>
              </a:defRPr>
            </a:lvl1pPr>
          </a:lstStyle>
          <a:p>
            <a:r>
              <a:rPr lang="en-US"/>
              <a:t>MICROSOFT CONFIDENTIAL</a:t>
            </a:r>
          </a:p>
        </p:txBody>
      </p:sp>
    </p:spTree>
    <p:extLst>
      <p:ext uri="{BB962C8B-B14F-4D97-AF65-F5344CB8AC3E}">
        <p14:creationId xmlns:p14="http://schemas.microsoft.com/office/powerpoint/2010/main" val="838910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Section title</a:t>
            </a:r>
          </a:p>
        </p:txBody>
      </p:sp>
      <p:sp>
        <p:nvSpPr>
          <p:cNvPr id="4" name="Footer Placeholder 4">
            <a:extLst>
              <a:ext uri="{FF2B5EF4-FFF2-40B4-BE49-F238E27FC236}">
                <a16:creationId xmlns:a16="http://schemas.microsoft.com/office/drawing/2014/main" id="{A09ED888-26EF-47E0-B4E6-4B874031414E}"/>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chemeClr val="tx1"/>
                </a:solidFill>
              </a:defRPr>
            </a:lvl1pPr>
          </a:lstStyle>
          <a:p>
            <a:r>
              <a:rPr lang="en-US"/>
              <a:t>MICROSOFT CONFIDENTIAL</a:t>
            </a:r>
          </a:p>
        </p:txBody>
      </p:sp>
    </p:spTree>
    <p:extLst>
      <p:ext uri="{BB962C8B-B14F-4D97-AF65-F5344CB8AC3E}">
        <p14:creationId xmlns:p14="http://schemas.microsoft.com/office/powerpoint/2010/main" val="2203825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losing blue">
    <p:bg>
      <p:bgPr>
        <a:solidFill>
          <a:schemeClr val="bg2"/>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06215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B01949FE-78AB-438D-A5CE-A4A52A9C31EC}"/>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28329354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F2F2F"/>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Footer Placeholder 4">
            <a:extLst>
              <a:ext uri="{FF2B5EF4-FFF2-40B4-BE49-F238E27FC236}">
                <a16:creationId xmlns:a16="http://schemas.microsoft.com/office/drawing/2014/main" id="{30CC953D-9B29-4882-BD36-5D78ADE6506D}"/>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chemeClr val="tx1"/>
                </a:solidFill>
              </a:defRPr>
            </a:lvl1pPr>
          </a:lstStyle>
          <a:p>
            <a:r>
              <a:rPr lang="en-US"/>
              <a:t>MICROSOFT CONFIDENTIAL</a:t>
            </a:r>
          </a:p>
        </p:txBody>
      </p:sp>
    </p:spTree>
    <p:extLst>
      <p:ext uri="{BB962C8B-B14F-4D97-AF65-F5344CB8AC3E}">
        <p14:creationId xmlns:p14="http://schemas.microsoft.com/office/powerpoint/2010/main" val="1996650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solidFill>
                  <a:schemeClr val="tx1"/>
                </a:solidFill>
              </a:defRPr>
            </a:lvl1pPr>
          </a:lstStyle>
          <a:p>
            <a:r>
              <a:rPr lang="en-US"/>
              <a:t>Confidentiality</a:t>
            </a:r>
          </a:p>
        </p:txBody>
      </p:sp>
      <p:sp>
        <p:nvSpPr>
          <p:cNvPr id="4" name="TextBox 3">
            <a:extLst>
              <a:ext uri="{FF2B5EF4-FFF2-40B4-BE49-F238E27FC236}">
                <a16:creationId xmlns:a16="http://schemas.microsoft.com/office/drawing/2014/main" id="{AC4F0AE1-A500-4E65-ADE0-365F756EE541}"/>
              </a:ext>
            </a:extLst>
          </p:cNvPr>
          <p:cNvSpPr txBox="1"/>
          <p:nvPr userDrawn="1"/>
        </p:nvSpPr>
        <p:spPr>
          <a:xfrm>
            <a:off x="584200" y="4173080"/>
            <a:ext cx="11022584" cy="1588127"/>
          </a:xfrm>
          <a:prstGeom prst="rect">
            <a:avLst/>
          </a:prstGeom>
          <a:noFill/>
        </p:spPr>
        <p:txBody>
          <a:bodyPr wrap="square" lIns="0" tIns="146304" rIns="0" bIns="146304" rtlCol="0" anchor="t" anchorCtr="0">
            <a:spAutoFit/>
          </a:bodyPr>
          <a:lstStyle/>
          <a:p>
            <a:pPr marL="0" marR="0" lvl="0" indent="0" algn="ctr" defTabSz="914367" rtl="0" eaLnBrk="1" fontAlgn="auto" latinLnBrk="0" hangingPunct="1">
              <a:lnSpc>
                <a:spcPct val="90000"/>
              </a:lnSpc>
              <a:spcBef>
                <a:spcPts val="120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mn-ea"/>
                <a:cs typeface="+mn-cs"/>
              </a:rPr>
              <a:t>GBB Airlift content is </a:t>
            </a:r>
            <a:r>
              <a:rPr kumimoji="0" lang="en-US" sz="2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Microsoft Confidential – Internal only</a:t>
            </a:r>
          </a:p>
          <a:p>
            <a:pPr marL="0" marR="0" lvl="0" indent="0" algn="ctr" defTabSz="914367" rtl="0" eaLnBrk="1" fontAlgn="auto" latinLnBrk="0" hangingPunct="1">
              <a:lnSpc>
                <a:spcPct val="90000"/>
              </a:lnSpc>
              <a:spcBef>
                <a:spcPts val="120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DO NOT </a:t>
            </a:r>
            <a:r>
              <a:rPr kumimoji="0" lang="en-US" sz="2000" b="0" i="0" u="none" strike="noStrike" kern="1200" cap="none" spc="0" normalizeH="0" baseline="0" noProof="0">
                <a:ln>
                  <a:noFill/>
                </a:ln>
                <a:solidFill>
                  <a:schemeClr val="tx1"/>
                </a:solidFill>
                <a:effectLst/>
                <a:uLnTx/>
                <a:uFillTx/>
                <a:latin typeface="Segoe UI"/>
                <a:ea typeface="+mn-ea"/>
                <a:cs typeface="+mn-cs"/>
              </a:rPr>
              <a:t>post </a:t>
            </a:r>
            <a:r>
              <a:rPr kumimoji="0" lang="en-US" sz="2000" b="0" i="0" u="none" strike="noStrike" kern="1200" cap="none" spc="0" normalizeH="0" baseline="0" noProof="0">
                <a:ln>
                  <a:noFill/>
                </a:ln>
                <a:solidFill>
                  <a:schemeClr val="tx1"/>
                </a:solidFill>
                <a:effectLst/>
                <a:uLnTx/>
                <a:uFillTx/>
                <a:latin typeface="+mn-lt"/>
                <a:ea typeface="+mn-ea"/>
                <a:cs typeface="+mn-cs"/>
              </a:rPr>
              <a:t>GBB Airlift </a:t>
            </a:r>
            <a:r>
              <a:rPr kumimoji="0" lang="en-US" sz="2000" b="0" i="0" u="none" strike="noStrike" kern="1200" cap="none" spc="0" normalizeH="0" baseline="0" noProof="0">
                <a:ln>
                  <a:noFill/>
                </a:ln>
                <a:solidFill>
                  <a:schemeClr val="tx1"/>
                </a:solidFill>
                <a:effectLst/>
                <a:uLnTx/>
                <a:uFillTx/>
                <a:latin typeface="Segoe UI"/>
                <a:ea typeface="+mn-ea"/>
                <a:cs typeface="+mn-cs"/>
              </a:rPr>
              <a:t>content to any blogs or external websites</a:t>
            </a:r>
          </a:p>
          <a:p>
            <a:pPr marL="0" marR="0" lvl="0" indent="0" algn="ctr" defTabSz="914367" rtl="0" eaLnBrk="1" fontAlgn="auto" latinLnBrk="0" hangingPunct="1">
              <a:lnSpc>
                <a:spcPct val="90000"/>
              </a:lnSpc>
              <a:spcBef>
                <a:spcPts val="120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DO NOT </a:t>
            </a:r>
            <a:r>
              <a:rPr kumimoji="0" lang="en-US" sz="2000" b="0" i="0" u="none" strike="noStrike" kern="1200" cap="none" spc="0" normalizeH="0" baseline="0" noProof="0">
                <a:ln>
                  <a:noFill/>
                </a:ln>
                <a:solidFill>
                  <a:schemeClr val="tx1"/>
                </a:solidFill>
                <a:effectLst/>
                <a:uLnTx/>
                <a:uFillTx/>
                <a:latin typeface="Segoe UI"/>
                <a:ea typeface="+mn-ea"/>
                <a:cs typeface="+mn-cs"/>
              </a:rPr>
              <a:t>capture photos or video of keynotes or sessions throughout the digital </a:t>
            </a:r>
            <a:r>
              <a:rPr kumimoji="0" lang="en-US" sz="2000" b="0" i="0" u="none" strike="noStrike" kern="1200" cap="none" spc="0" normalizeH="0" baseline="0" noProof="0">
                <a:ln>
                  <a:noFill/>
                </a:ln>
                <a:solidFill>
                  <a:schemeClr val="tx1"/>
                </a:solidFill>
                <a:effectLst/>
                <a:uLnTx/>
                <a:uFillTx/>
                <a:latin typeface="+mn-lt"/>
                <a:ea typeface="+mn-ea"/>
                <a:cs typeface="+mn-cs"/>
              </a:rPr>
              <a:t>GBB Airlift </a:t>
            </a:r>
            <a:r>
              <a:rPr kumimoji="0" lang="en-US" sz="2000" b="0" i="0" u="none" strike="noStrike" kern="1200" cap="none" spc="0" normalizeH="0" baseline="0" noProof="0">
                <a:ln>
                  <a:noFill/>
                </a:ln>
                <a:solidFill>
                  <a:schemeClr val="tx1"/>
                </a:solidFill>
                <a:effectLst/>
                <a:uLnTx/>
                <a:uFillTx/>
                <a:latin typeface="Segoe UI"/>
                <a:ea typeface="+mn-ea"/>
                <a:cs typeface="+mn-cs"/>
              </a:rPr>
              <a:t>event</a:t>
            </a:r>
          </a:p>
        </p:txBody>
      </p:sp>
      <p:sp>
        <p:nvSpPr>
          <p:cNvPr id="5" name="Oval 4">
            <a:extLst>
              <a:ext uri="{FF2B5EF4-FFF2-40B4-BE49-F238E27FC236}">
                <a16:creationId xmlns:a16="http://schemas.microsoft.com/office/drawing/2014/main" id="{9244851A-0962-4422-8C1E-000B4CD8057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Oval 5">
            <a:extLst>
              <a:ext uri="{FF2B5EF4-FFF2-40B4-BE49-F238E27FC236}">
                <a16:creationId xmlns:a16="http://schemas.microsoft.com/office/drawing/2014/main" id="{FE33992E-8FD4-4658-B06F-6B0B6B0E1BBA}"/>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3ADB7D0C-83CD-4A91-9FA5-1363C77CA891}"/>
              </a:ext>
            </a:extLst>
          </p:cNvPr>
          <p:cNvGrpSpPr/>
          <p:nvPr userDrawn="1"/>
        </p:nvGrpSpPr>
        <p:grpSpPr bwMode="gray">
          <a:xfrm flipH="1">
            <a:off x="5901486" y="2178437"/>
            <a:ext cx="436044" cy="827404"/>
            <a:chOff x="5200650" y="1722438"/>
            <a:chExt cx="1797050" cy="3409950"/>
          </a:xfrm>
        </p:grpSpPr>
        <p:sp>
          <p:nvSpPr>
            <p:cNvPr id="8" name="Freeform 26">
              <a:extLst>
                <a:ext uri="{FF2B5EF4-FFF2-40B4-BE49-F238E27FC236}">
                  <a16:creationId xmlns:a16="http://schemas.microsoft.com/office/drawing/2014/main" id="{67F98ABD-A9C9-4284-9AE4-34F9D7828F3C}"/>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 name="Freeform 27">
              <a:extLst>
                <a:ext uri="{FF2B5EF4-FFF2-40B4-BE49-F238E27FC236}">
                  <a16:creationId xmlns:a16="http://schemas.microsoft.com/office/drawing/2014/main" id="{F464C2B0-023E-4A0F-BAB0-7C68107532C8}"/>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0" name="Rectangle 28">
              <a:extLst>
                <a:ext uri="{FF2B5EF4-FFF2-40B4-BE49-F238E27FC236}">
                  <a16:creationId xmlns:a16="http://schemas.microsoft.com/office/drawing/2014/main" id="{BD27C7A8-C94C-4C6F-A2DB-7E9D9B42C4AD}"/>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29">
              <a:extLst>
                <a:ext uri="{FF2B5EF4-FFF2-40B4-BE49-F238E27FC236}">
                  <a16:creationId xmlns:a16="http://schemas.microsoft.com/office/drawing/2014/main" id="{856C50B2-8DF1-436B-BE6A-7A6F408F5091}"/>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2" name="Rectangle 30">
              <a:extLst>
                <a:ext uri="{FF2B5EF4-FFF2-40B4-BE49-F238E27FC236}">
                  <a16:creationId xmlns:a16="http://schemas.microsoft.com/office/drawing/2014/main" id="{76A7586D-39C7-4B92-AF91-D4728A890542}"/>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3" name="Rectangle 31">
              <a:extLst>
                <a:ext uri="{FF2B5EF4-FFF2-40B4-BE49-F238E27FC236}">
                  <a16:creationId xmlns:a16="http://schemas.microsoft.com/office/drawing/2014/main" id="{288C1A71-6547-4949-8CD8-FDDC813F8C6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4" name="Rectangle 32">
              <a:extLst>
                <a:ext uri="{FF2B5EF4-FFF2-40B4-BE49-F238E27FC236}">
                  <a16:creationId xmlns:a16="http://schemas.microsoft.com/office/drawing/2014/main" id="{8DF1FF19-57BB-40A0-AAE0-6D15F4E1DE9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5" name="Rectangle 33">
              <a:extLst>
                <a:ext uri="{FF2B5EF4-FFF2-40B4-BE49-F238E27FC236}">
                  <a16:creationId xmlns:a16="http://schemas.microsoft.com/office/drawing/2014/main" id="{F31B1B56-8864-455B-B56D-E66B191C85B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6" name="Rectangle 34">
              <a:extLst>
                <a:ext uri="{FF2B5EF4-FFF2-40B4-BE49-F238E27FC236}">
                  <a16:creationId xmlns:a16="http://schemas.microsoft.com/office/drawing/2014/main" id="{45D6C5A0-C98D-4EAE-AB30-0E35BCA7E33E}"/>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7" name="Rectangle 35">
              <a:extLst>
                <a:ext uri="{FF2B5EF4-FFF2-40B4-BE49-F238E27FC236}">
                  <a16:creationId xmlns:a16="http://schemas.microsoft.com/office/drawing/2014/main" id="{A25615B8-1A32-4BCE-A1D2-15452519CB26}"/>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36">
              <a:extLst>
                <a:ext uri="{FF2B5EF4-FFF2-40B4-BE49-F238E27FC236}">
                  <a16:creationId xmlns:a16="http://schemas.microsoft.com/office/drawing/2014/main" id="{6D76F9B0-1646-4DDA-8B25-E79CAE159353}"/>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37">
              <a:extLst>
                <a:ext uri="{FF2B5EF4-FFF2-40B4-BE49-F238E27FC236}">
                  <a16:creationId xmlns:a16="http://schemas.microsoft.com/office/drawing/2014/main" id="{144D1E56-BD50-4674-8780-EF4FF61E563B}"/>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38">
              <a:extLst>
                <a:ext uri="{FF2B5EF4-FFF2-40B4-BE49-F238E27FC236}">
                  <a16:creationId xmlns:a16="http://schemas.microsoft.com/office/drawing/2014/main" id="{744FDF53-5925-400F-8085-1393CF6C2D36}"/>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39">
              <a:extLst>
                <a:ext uri="{FF2B5EF4-FFF2-40B4-BE49-F238E27FC236}">
                  <a16:creationId xmlns:a16="http://schemas.microsoft.com/office/drawing/2014/main" id="{3A147E46-7304-463E-B7C4-80AEEAC0F9B7}"/>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40">
              <a:extLst>
                <a:ext uri="{FF2B5EF4-FFF2-40B4-BE49-F238E27FC236}">
                  <a16:creationId xmlns:a16="http://schemas.microsoft.com/office/drawing/2014/main" id="{4C387325-E776-46C4-BC32-420F7FC9962F}"/>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41">
              <a:extLst>
                <a:ext uri="{FF2B5EF4-FFF2-40B4-BE49-F238E27FC236}">
                  <a16:creationId xmlns:a16="http://schemas.microsoft.com/office/drawing/2014/main" id="{E6F7BCC9-81B1-4B4D-A457-FB5778DD8C3F}"/>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 name="Freeform 42">
              <a:extLst>
                <a:ext uri="{FF2B5EF4-FFF2-40B4-BE49-F238E27FC236}">
                  <a16:creationId xmlns:a16="http://schemas.microsoft.com/office/drawing/2014/main" id="{8413E741-E61B-48F8-8F52-E4B5705B29BB}"/>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 name="Rectangle 43">
              <a:extLst>
                <a:ext uri="{FF2B5EF4-FFF2-40B4-BE49-F238E27FC236}">
                  <a16:creationId xmlns:a16="http://schemas.microsoft.com/office/drawing/2014/main" id="{2E3B75A3-D0D5-43B7-8298-F65B272F38E2}"/>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6" name="Oval 25">
            <a:extLst>
              <a:ext uri="{FF2B5EF4-FFF2-40B4-BE49-F238E27FC236}">
                <a16:creationId xmlns:a16="http://schemas.microsoft.com/office/drawing/2014/main" id="{123DE3A1-3013-4945-A383-C3165BAC191A}"/>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7" name="Group 26">
            <a:extLst>
              <a:ext uri="{FF2B5EF4-FFF2-40B4-BE49-F238E27FC236}">
                <a16:creationId xmlns:a16="http://schemas.microsoft.com/office/drawing/2014/main" id="{82C3FE0B-7E8C-4B2D-BD57-EF515F5E4FDE}"/>
              </a:ext>
            </a:extLst>
          </p:cNvPr>
          <p:cNvGrpSpPr/>
          <p:nvPr userDrawn="1"/>
        </p:nvGrpSpPr>
        <p:grpSpPr bwMode="gray">
          <a:xfrm>
            <a:off x="8118306" y="2286842"/>
            <a:ext cx="1150309" cy="610594"/>
            <a:chOff x="6151563" y="1584325"/>
            <a:chExt cx="4276725" cy="2270126"/>
          </a:xfrm>
        </p:grpSpPr>
        <p:sp>
          <p:nvSpPr>
            <p:cNvPr id="28" name="Rectangle 47">
              <a:extLst>
                <a:ext uri="{FF2B5EF4-FFF2-40B4-BE49-F238E27FC236}">
                  <a16:creationId xmlns:a16="http://schemas.microsoft.com/office/drawing/2014/main" id="{59D070EC-F639-4BF4-8A0C-FE36C51041D5}"/>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9" name="Rectangle 48">
              <a:extLst>
                <a:ext uri="{FF2B5EF4-FFF2-40B4-BE49-F238E27FC236}">
                  <a16:creationId xmlns:a16="http://schemas.microsoft.com/office/drawing/2014/main" id="{5A5FCD3A-EAC4-45F5-A894-A980F1BDC998}"/>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49">
              <a:extLst>
                <a:ext uri="{FF2B5EF4-FFF2-40B4-BE49-F238E27FC236}">
                  <a16:creationId xmlns:a16="http://schemas.microsoft.com/office/drawing/2014/main" id="{C75ABDE5-184A-4E18-A8F2-461437A761FA}"/>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50">
              <a:extLst>
                <a:ext uri="{FF2B5EF4-FFF2-40B4-BE49-F238E27FC236}">
                  <a16:creationId xmlns:a16="http://schemas.microsoft.com/office/drawing/2014/main" id="{33A34643-4406-45B8-A9CF-86DE4738D09E}"/>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51">
              <a:extLst>
                <a:ext uri="{FF2B5EF4-FFF2-40B4-BE49-F238E27FC236}">
                  <a16:creationId xmlns:a16="http://schemas.microsoft.com/office/drawing/2014/main" id="{A1747CA7-D353-42D2-A4BA-4D5034A9620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52">
              <a:extLst>
                <a:ext uri="{FF2B5EF4-FFF2-40B4-BE49-F238E27FC236}">
                  <a16:creationId xmlns:a16="http://schemas.microsoft.com/office/drawing/2014/main" id="{67D4D6B0-F2A4-486F-B745-AF93951C164B}"/>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53">
              <a:extLst>
                <a:ext uri="{FF2B5EF4-FFF2-40B4-BE49-F238E27FC236}">
                  <a16:creationId xmlns:a16="http://schemas.microsoft.com/office/drawing/2014/main" id="{EF54D105-3AAF-4AA2-894F-48939049C01D}"/>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54">
              <a:extLst>
                <a:ext uri="{FF2B5EF4-FFF2-40B4-BE49-F238E27FC236}">
                  <a16:creationId xmlns:a16="http://schemas.microsoft.com/office/drawing/2014/main" id="{407C0FC2-EB58-4BC6-B613-C1FF50ED9D61}"/>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55">
              <a:extLst>
                <a:ext uri="{FF2B5EF4-FFF2-40B4-BE49-F238E27FC236}">
                  <a16:creationId xmlns:a16="http://schemas.microsoft.com/office/drawing/2014/main" id="{4CBF5EB9-E11C-4F0B-98D9-A59C6A72CDA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56">
              <a:extLst>
                <a:ext uri="{FF2B5EF4-FFF2-40B4-BE49-F238E27FC236}">
                  <a16:creationId xmlns:a16="http://schemas.microsoft.com/office/drawing/2014/main" id="{7A0D4B56-9BA4-4C1B-97E5-B5F7391D201F}"/>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57">
              <a:extLst>
                <a:ext uri="{FF2B5EF4-FFF2-40B4-BE49-F238E27FC236}">
                  <a16:creationId xmlns:a16="http://schemas.microsoft.com/office/drawing/2014/main" id="{EF288EAA-9BFD-451A-91D2-FB2D08058D0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39" name="Rectangle 58">
              <a:extLst>
                <a:ext uri="{FF2B5EF4-FFF2-40B4-BE49-F238E27FC236}">
                  <a16:creationId xmlns:a16="http://schemas.microsoft.com/office/drawing/2014/main" id="{E7874082-C325-4D19-95BE-F180DB9ED0EC}"/>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40" name="Rectangle 59">
              <a:extLst>
                <a:ext uri="{FF2B5EF4-FFF2-40B4-BE49-F238E27FC236}">
                  <a16:creationId xmlns:a16="http://schemas.microsoft.com/office/drawing/2014/main" id="{3E0DB856-2006-4D47-8864-8BCFC82D04BD}"/>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41" name="Rectangle 60">
              <a:extLst>
                <a:ext uri="{FF2B5EF4-FFF2-40B4-BE49-F238E27FC236}">
                  <a16:creationId xmlns:a16="http://schemas.microsoft.com/office/drawing/2014/main" id="{15617857-60D5-4F0B-ACFE-6B37BA1644C4}"/>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42" name="Rectangle 61">
              <a:extLst>
                <a:ext uri="{FF2B5EF4-FFF2-40B4-BE49-F238E27FC236}">
                  <a16:creationId xmlns:a16="http://schemas.microsoft.com/office/drawing/2014/main" id="{F45C3B31-D560-45B3-9FD7-50678D962A55}"/>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43" name="Rectangle 62">
              <a:extLst>
                <a:ext uri="{FF2B5EF4-FFF2-40B4-BE49-F238E27FC236}">
                  <a16:creationId xmlns:a16="http://schemas.microsoft.com/office/drawing/2014/main" id="{2AE39D0A-CC60-4509-8E2E-932B9F65D64E}"/>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44" name="Rectangle 63">
              <a:extLst>
                <a:ext uri="{FF2B5EF4-FFF2-40B4-BE49-F238E27FC236}">
                  <a16:creationId xmlns:a16="http://schemas.microsoft.com/office/drawing/2014/main" id="{DEDE0ADF-A39E-49A6-B505-1B8FCFBED36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45" name="Rectangle 64">
              <a:extLst>
                <a:ext uri="{FF2B5EF4-FFF2-40B4-BE49-F238E27FC236}">
                  <a16:creationId xmlns:a16="http://schemas.microsoft.com/office/drawing/2014/main" id="{568D3506-8359-4169-8DBC-A9D8559981A9}"/>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46" name="Rectangle 65">
              <a:extLst>
                <a:ext uri="{FF2B5EF4-FFF2-40B4-BE49-F238E27FC236}">
                  <a16:creationId xmlns:a16="http://schemas.microsoft.com/office/drawing/2014/main" id="{EC1F2F54-C4D2-4A51-88AA-73DA503531F4}"/>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47" name="Multiplication Sign 46">
            <a:extLst>
              <a:ext uri="{FF2B5EF4-FFF2-40B4-BE49-F238E27FC236}">
                <a16:creationId xmlns:a16="http://schemas.microsoft.com/office/drawing/2014/main" id="{89766E53-5CB6-420B-A129-1FED3A7C9F0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Multiplication Sign 47">
            <a:extLst>
              <a:ext uri="{FF2B5EF4-FFF2-40B4-BE49-F238E27FC236}">
                <a16:creationId xmlns:a16="http://schemas.microsoft.com/office/drawing/2014/main" id="{703FF44A-0137-4949-8D10-B7DC3678FCA3}"/>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Multiplication Sign 48">
            <a:extLst>
              <a:ext uri="{FF2B5EF4-FFF2-40B4-BE49-F238E27FC236}">
                <a16:creationId xmlns:a16="http://schemas.microsoft.com/office/drawing/2014/main" id="{99392505-7F57-444F-94E1-B65AB8242F9D}"/>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0A74FDB-9020-4FD4-A109-13BD71CB7794}"/>
              </a:ext>
            </a:extLst>
          </p:cNvPr>
          <p:cNvGrpSpPr/>
          <p:nvPr userDrawn="1"/>
        </p:nvGrpSpPr>
        <p:grpSpPr bwMode="gray">
          <a:xfrm>
            <a:off x="3132278" y="2298246"/>
            <a:ext cx="718204" cy="544549"/>
            <a:chOff x="3132278" y="2298246"/>
            <a:chExt cx="718204" cy="544549"/>
          </a:xfrm>
        </p:grpSpPr>
        <p:sp>
          <p:nvSpPr>
            <p:cNvPr id="51" name="Freeform: Shape 50">
              <a:extLst>
                <a:ext uri="{FF2B5EF4-FFF2-40B4-BE49-F238E27FC236}">
                  <a16:creationId xmlns:a16="http://schemas.microsoft.com/office/drawing/2014/main" id="{3465E256-FF6F-43CB-BBFE-8AA44470A99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E67A2C94-0B02-468D-BC82-26A209D7646E}"/>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EFBBE4AF-E6A5-487E-B62D-6FA28AEEDBC0}"/>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6EFF5D69-0144-4D62-B507-957C701DCF0B}"/>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9436D9AE-D71F-476B-90F2-A36558E3E8BE}"/>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0524D66-E68D-48BC-9C47-D58C969C86A7}"/>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254FDD57-09B0-49CC-8325-EB21BB76018B}"/>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9DD480E6-0F2E-4CAA-8C76-927B25BA997B}"/>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9629966-DF64-452E-B22F-0053927947F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89FDD0A-8BBF-4840-9D9F-762BB13C5D0A}"/>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58C7BCA-E953-4BCD-847C-8BA6D221EA07}"/>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77F134B5-45DE-4239-A9F8-23D2EB95485B}"/>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AEB0AD46-9D1C-4D69-AD7A-44CF50E6FA36}"/>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41D7F7BA-77F2-413E-9B6A-BA31F0318E14}"/>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64640024-2185-4E41-B630-B4691704A7B0}"/>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66" name="Footer Placeholder 4">
            <a:extLst>
              <a:ext uri="{FF2B5EF4-FFF2-40B4-BE49-F238E27FC236}">
                <a16:creationId xmlns:a16="http://schemas.microsoft.com/office/drawing/2014/main" id="{48701BB2-E9D5-450F-AD4E-68C625BBE1F6}"/>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chemeClr val="tx1"/>
                </a:solidFill>
              </a:defRPr>
            </a:lvl1pPr>
          </a:lstStyle>
          <a:p>
            <a:r>
              <a:rPr lang="en-US"/>
              <a:t>MICROSOFT CONFIDENTIAL</a:t>
            </a:r>
          </a:p>
        </p:txBody>
      </p:sp>
    </p:spTree>
    <p:extLst>
      <p:ext uri="{BB962C8B-B14F-4D97-AF65-F5344CB8AC3E}">
        <p14:creationId xmlns:p14="http://schemas.microsoft.com/office/powerpoint/2010/main" val="19975833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801613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Title Only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26391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929C1B-AC5B-4ED8-AC2A-9E7A6CCD7434}"/>
              </a:ext>
            </a:extLst>
          </p:cNvPr>
          <p:cNvSpPr/>
          <p:nvPr userDrawn="1"/>
        </p:nvSpPr>
        <p:spPr>
          <a:xfrm>
            <a:off x="6816548" y="6597352"/>
            <a:ext cx="4827679" cy="260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5" name="Picture 4">
            <a:extLst>
              <a:ext uri="{FF2B5EF4-FFF2-40B4-BE49-F238E27FC236}">
                <a16:creationId xmlns:a16="http://schemas.microsoft.com/office/drawing/2014/main" id="{55509B1C-F930-4723-87D5-E619DDB64D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5733" y="5013176"/>
            <a:ext cx="2632316" cy="2708920"/>
          </a:xfrm>
          <a:prstGeom prst="rect">
            <a:avLst/>
          </a:prstGeom>
        </p:spPr>
      </p:pic>
    </p:spTree>
    <p:extLst>
      <p:ext uri="{BB962C8B-B14F-4D97-AF65-F5344CB8AC3E}">
        <p14:creationId xmlns:p14="http://schemas.microsoft.com/office/powerpoint/2010/main" val="423238912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61234" y="274638"/>
            <a:ext cx="11010939" cy="553998"/>
          </a:xfrm>
        </p:spPr>
        <p:txBody>
          <a:bodyPr/>
          <a:lstStyle/>
          <a:p>
            <a:r>
              <a:rPr lang="en-US"/>
              <a:t>Click to edit Master title style</a:t>
            </a:r>
            <a:endParaRPr lang="en-IN"/>
          </a:p>
        </p:txBody>
      </p:sp>
      <p:sp>
        <p:nvSpPr>
          <p:cNvPr id="3" name="Content Placeholder 2"/>
          <p:cNvSpPr>
            <a:spLocks noGrp="1"/>
          </p:cNvSpPr>
          <p:nvPr>
            <p:ph sz="half" idx="1"/>
          </p:nvPr>
        </p:nvSpPr>
        <p:spPr>
          <a:xfrm>
            <a:off x="561233" y="1600202"/>
            <a:ext cx="5384800" cy="190821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49234" y="1600202"/>
            <a:ext cx="5384800" cy="190821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6" name="Picture 5">
            <a:extLst>
              <a:ext uri="{FF2B5EF4-FFF2-40B4-BE49-F238E27FC236}">
                <a16:creationId xmlns:a16="http://schemas.microsoft.com/office/drawing/2014/main" id="{498AD0C8-EF30-4727-B0E0-A9C2FB998E9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5733" y="5013176"/>
            <a:ext cx="2632316" cy="2708920"/>
          </a:xfrm>
          <a:prstGeom prst="rect">
            <a:avLst/>
          </a:prstGeom>
        </p:spPr>
      </p:pic>
    </p:spTree>
    <p:extLst>
      <p:ext uri="{BB962C8B-B14F-4D97-AF65-F5344CB8AC3E}">
        <p14:creationId xmlns:p14="http://schemas.microsoft.com/office/powerpoint/2010/main" val="371688764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square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Coworkers collaborating on a teams call">
            <a:extLst>
              <a:ext uri="{FF2B5EF4-FFF2-40B4-BE49-F238E27FC236}">
                <a16:creationId xmlns:a16="http://schemas.microsoft.com/office/drawing/2014/main" id="{3B1711C4-D506-46A0-AD70-6EEAB3B2B00C}"/>
              </a:ext>
            </a:extLst>
          </p:cNvPr>
          <p:cNvPicPr>
            <a:picLocks noChangeAspect="1"/>
          </p:cNvPicPr>
          <p:nvPr/>
        </p:nvPicPr>
        <p:blipFill>
          <a:blip r:embed="rId3"/>
          <a:stretch>
            <a:fillRect/>
          </a:stretch>
        </p:blipFill>
        <p:spPr bwMode="ltGray">
          <a:xfrm>
            <a:off x="5334000" y="0"/>
            <a:ext cx="6858000" cy="6858000"/>
          </a:xfrm>
          <a:prstGeom prst="rect">
            <a:avLst/>
          </a:prstGeom>
        </p:spPr>
      </p:pic>
      <p:sp>
        <p:nvSpPr>
          <p:cNvPr id="9" name="Rectangle 8">
            <a:extLst>
              <a:ext uri="{FF2B5EF4-FFF2-40B4-BE49-F238E27FC236}">
                <a16:creationId xmlns:a16="http://schemas.microsoft.com/office/drawing/2014/main" id="{3E105594-C975-4DCD-BEAD-CFC611FBFC3D}"/>
              </a:ext>
              <a:ext uri="{C183D7F6-B498-43B3-948B-1728B52AA6E4}">
                <adec:decorative xmlns:adec="http://schemas.microsoft.com/office/drawing/2017/decorative" val="1"/>
              </a:ext>
            </a:extLst>
          </p:cNvPr>
          <p:cNvSpPr/>
          <p:nvPr/>
        </p:nvSpPr>
        <p:spPr bwMode="auto">
          <a:xfrm flipH="1">
            <a:off x="5341619" y="0"/>
            <a:ext cx="1352691" cy="6858000"/>
          </a:xfrm>
          <a:prstGeom prst="rect">
            <a:avLst/>
          </a:prstGeom>
          <a:gradFill flip="none" rotWithShape="1">
            <a:gsLst>
              <a:gs pos="0">
                <a:schemeClr val="tx1">
                  <a:alpha val="10000"/>
                </a:schemeClr>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398248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pic>
        <p:nvPicPr>
          <p:cNvPr id="9" name="Picture 8" descr="Seattle skyline">
            <a:extLst>
              <a:ext uri="{FF2B5EF4-FFF2-40B4-BE49-F238E27FC236}">
                <a16:creationId xmlns:a16="http://schemas.microsoft.com/office/drawing/2014/main" id="{F9E22744-51A8-42A6-A208-38B91D325DB4}"/>
              </a:ext>
            </a:extLst>
          </p:cNvPr>
          <p:cNvPicPr>
            <a:picLocks noChangeAspect="1"/>
          </p:cNvPicPr>
          <p:nvPr/>
        </p:nvPicPr>
        <p:blipFill>
          <a:blip r:embed="rId2"/>
          <a:stretch>
            <a:fillRect/>
          </a:stretch>
        </p:blipFill>
        <p:spPr bwMode="ltGray">
          <a:xfrm>
            <a:off x="5341620" y="0"/>
            <a:ext cx="685038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9977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squar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F70BA620-2006-4C55-B924-8AD3212E57B0}"/>
              </a:ext>
            </a:extLst>
          </p:cNvPr>
          <p:cNvPicPr>
            <a:picLocks noChangeAspect="1"/>
          </p:cNvPicPr>
          <p:nvPr/>
        </p:nvPicPr>
        <p:blipFill>
          <a:blip r:embed="rId3"/>
          <a:stretch>
            <a:fillRect/>
          </a:stretch>
        </p:blipFill>
        <p:spPr>
          <a:xfrm>
            <a:off x="5341620" y="0"/>
            <a:ext cx="6850380" cy="6858000"/>
          </a:xfrm>
          <a:prstGeom prst="rect">
            <a:avLst/>
          </a:prstGeom>
        </p:spPr>
      </p:pic>
    </p:spTree>
    <p:extLst>
      <p:ext uri="{BB962C8B-B14F-4D97-AF65-F5344CB8AC3E}">
        <p14:creationId xmlns:p14="http://schemas.microsoft.com/office/powerpoint/2010/main" val="73604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4044326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AA141067-01D1-4CBB-91AE-457DB853B8D3}"/>
              </a:ext>
            </a:extLst>
          </p:cNvPr>
          <p:cNvPicPr>
            <a:picLocks noChangeAspect="1"/>
          </p:cNvPicPr>
          <p:nvPr/>
        </p:nvPicPr>
        <p:blipFill>
          <a:blip r:embed="rId3"/>
          <a:stretch>
            <a:fillRect/>
          </a:stretch>
        </p:blipFill>
        <p:spPr>
          <a:xfrm>
            <a:off x="5341620" y="0"/>
            <a:ext cx="6850380" cy="6858000"/>
          </a:xfrm>
          <a:prstGeom prst="rect">
            <a:avLst/>
          </a:prstGeom>
        </p:spPr>
      </p:pic>
    </p:spTree>
    <p:extLst>
      <p:ext uri="{BB962C8B-B14F-4D97-AF65-F5344CB8AC3E}">
        <p14:creationId xmlns:p14="http://schemas.microsoft.com/office/powerpoint/2010/main" val="60544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square photo cus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426251"/>
            <a:ext cx="4158362" cy="1107996"/>
          </a:xfrm>
        </p:spPr>
        <p:txBody>
          <a:bodyPr anchor="b"/>
          <a:lstStyle>
            <a:lvl1pPr>
              <a:defRPr>
                <a:solidFill>
                  <a:schemeClr val="accent1"/>
                </a:solidFill>
              </a:defRPr>
            </a:lvl1pPr>
          </a:lstStyle>
          <a:p>
            <a:r>
              <a:rPr lang="en-US"/>
              <a:t>Event name or presentation title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2042" y="3962400"/>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Speaker name or subtitle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7" name="MS logo white - EMF" descr="Microsoft logo white text version">
            <a:extLst>
              <a:ext uri="{FF2B5EF4-FFF2-40B4-BE49-F238E27FC236}">
                <a16:creationId xmlns:a16="http://schemas.microsoft.com/office/drawing/2014/main" id="{9399ACC1-E5BB-4FFC-892F-6426E2B9F7A3}"/>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978345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2232">
          <p15:clr>
            <a:srgbClr val="5ACBF0"/>
          </p15:clr>
        </p15:guide>
        <p15:guide id="8" orient="horz" pos="2498">
          <p15:clr>
            <a:srgbClr val="5ACBF0"/>
          </p15:clr>
        </p15:guide>
        <p15:guide id="11" pos="2993">
          <p15:clr>
            <a:srgbClr val="5ACBF0"/>
          </p15:clr>
        </p15:guide>
        <p15:guide id="13" orient="horz" pos="21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701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709466"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9852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484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D044A9-0505-4927-9587-9B2F51A848AD}"/>
              </a:ext>
            </a:extLst>
          </p:cNvPr>
          <p:cNvSpPr/>
          <p:nvPr userDrawn="1"/>
        </p:nvSpPr>
        <p:spPr bwMode="auto">
          <a:xfrm>
            <a:off x="-26141" y="461318"/>
            <a:ext cx="12192000" cy="914400"/>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3360752"/>
            <a:ext cx="4074352" cy="492443"/>
          </a:xfrm>
        </p:spPr>
        <p:txBody>
          <a:bodyPr anchor="ctr"/>
          <a:lstStyle>
            <a:lvl1pPr>
              <a:defRPr sz="3200">
                <a:solidFill>
                  <a:schemeClr val="accent1"/>
                </a:solidFill>
              </a:defRPr>
            </a:lvl1pPr>
          </a:lstStyle>
          <a:p>
            <a:r>
              <a:rPr lang="en-US"/>
              <a:t>Click to edit Master</a:t>
            </a:r>
          </a:p>
        </p:txBody>
      </p:sp>
      <p:sp>
        <p:nvSpPr>
          <p:cNvPr id="3" name="Text Placeholder 8">
            <a:extLst>
              <a:ext uri="{FF2B5EF4-FFF2-40B4-BE49-F238E27FC236}">
                <a16:creationId xmlns:a16="http://schemas.microsoft.com/office/drawing/2014/main" id="{188A9C88-5F9E-40CC-802D-52D0799142C4}"/>
              </a:ext>
            </a:extLst>
          </p:cNvPr>
          <p:cNvSpPr>
            <a:spLocks noGrp="1"/>
          </p:cNvSpPr>
          <p:nvPr>
            <p:ph type="body" sz="quarter" idx="10" hasCustomPrompt="1"/>
          </p:nvPr>
        </p:nvSpPr>
        <p:spPr>
          <a:xfrm>
            <a:off x="4662617" y="3360752"/>
            <a:ext cx="6509320" cy="492443"/>
          </a:xfrm>
        </p:spPr>
        <p:txBody>
          <a:bodyPr anchor="ctr"/>
          <a:lstStyle>
            <a:lvl1pPr marL="0" indent="0">
              <a:spcBef>
                <a:spcPts val="1800"/>
              </a:spcBef>
              <a:spcAft>
                <a:spcPts val="1800"/>
              </a:spcAft>
              <a:buNone/>
              <a:defRPr lang="en-US" sz="3200" b="0" kern="1200" cap="none" spc="-50" baseline="0" dirty="0">
                <a:ln w="3175">
                  <a:noFill/>
                </a:ln>
                <a:solidFill>
                  <a:schemeClr val="tx1"/>
                </a:solidFill>
                <a:effectLst/>
                <a:latin typeface="+mn-lt"/>
                <a:ea typeface="+mn-ea"/>
                <a:cs typeface="Segoe UI" pitchFamily="34" charset="0"/>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p:txBody>
      </p:sp>
      <p:sp>
        <p:nvSpPr>
          <p:cNvPr id="7" name="Text Placeholder 8">
            <a:extLst>
              <a:ext uri="{FF2B5EF4-FFF2-40B4-BE49-F238E27FC236}">
                <a16:creationId xmlns:a16="http://schemas.microsoft.com/office/drawing/2014/main" id="{071FFDD2-5900-41D4-8EFB-739089C574F9}"/>
              </a:ext>
            </a:extLst>
          </p:cNvPr>
          <p:cNvSpPr>
            <a:spLocks noGrp="1"/>
          </p:cNvSpPr>
          <p:nvPr>
            <p:ph type="body" sz="quarter" idx="11" hasCustomPrompt="1"/>
          </p:nvPr>
        </p:nvSpPr>
        <p:spPr>
          <a:xfrm>
            <a:off x="588264" y="727616"/>
            <a:ext cx="10583672" cy="492443"/>
          </a:xfrm>
        </p:spPr>
        <p:txBody>
          <a:bodyPr/>
          <a:lstStyle>
            <a:lvl1pPr marL="0" indent="0">
              <a:spcBef>
                <a:spcPts val="0"/>
              </a:spcBef>
              <a:spcAft>
                <a:spcPts val="600"/>
              </a:spcAft>
              <a:buNone/>
              <a:defRPr lang="en-US" sz="3200" b="0" kern="1200" cap="none" spc="-50" baseline="0" dirty="0">
                <a:ln w="3175">
                  <a:noFill/>
                </a:ln>
                <a:solidFill>
                  <a:schemeClr val="accent2">
                    <a:lumMod val="60000"/>
                    <a:lumOff val="40000"/>
                  </a:schemeClr>
                </a:solidFill>
                <a:effectLst/>
                <a:latin typeface="+mj-lt"/>
                <a:ea typeface="+mn-ea"/>
                <a:cs typeface="Segoe UI" pitchFamily="34" charset="0"/>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p:txBody>
      </p:sp>
    </p:spTree>
    <p:extLst>
      <p:ext uri="{BB962C8B-B14F-4D97-AF65-F5344CB8AC3E}">
        <p14:creationId xmlns:p14="http://schemas.microsoft.com/office/powerpoint/2010/main" val="34929840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D044A9-0505-4927-9587-9B2F51A848AD}"/>
              </a:ext>
            </a:extLst>
          </p:cNvPr>
          <p:cNvSpPr/>
          <p:nvPr userDrawn="1"/>
        </p:nvSpPr>
        <p:spPr bwMode="auto">
          <a:xfrm>
            <a:off x="-26141" y="309325"/>
            <a:ext cx="12192000" cy="1406933"/>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 name="Text Placeholder 8">
            <a:extLst>
              <a:ext uri="{FF2B5EF4-FFF2-40B4-BE49-F238E27FC236}">
                <a16:creationId xmlns:a16="http://schemas.microsoft.com/office/drawing/2014/main" id="{071FFDD2-5900-41D4-8EFB-739089C574F9}"/>
              </a:ext>
            </a:extLst>
          </p:cNvPr>
          <p:cNvSpPr>
            <a:spLocks noGrp="1"/>
          </p:cNvSpPr>
          <p:nvPr>
            <p:ph type="body" sz="quarter" idx="11" hasCustomPrompt="1"/>
          </p:nvPr>
        </p:nvSpPr>
        <p:spPr>
          <a:xfrm>
            <a:off x="778023" y="766570"/>
            <a:ext cx="10583672" cy="492443"/>
          </a:xfrm>
        </p:spPr>
        <p:txBody>
          <a:bodyPr/>
          <a:lstStyle>
            <a:lvl1pPr marL="0" indent="0" algn="ctr">
              <a:spcBef>
                <a:spcPts val="0"/>
              </a:spcBef>
              <a:spcAft>
                <a:spcPts val="600"/>
              </a:spcAft>
              <a:buNone/>
              <a:defRPr lang="en-US" sz="3200" b="0" kern="1200" cap="none" spc="-50" baseline="0" dirty="0">
                <a:ln w="3175">
                  <a:noFill/>
                </a:ln>
                <a:solidFill>
                  <a:schemeClr val="accent2">
                    <a:lumMod val="60000"/>
                    <a:lumOff val="40000"/>
                  </a:schemeClr>
                </a:solidFill>
                <a:effectLst/>
                <a:latin typeface="+mj-lt"/>
                <a:ea typeface="+mn-ea"/>
                <a:cs typeface="Segoe UI" pitchFamily="34" charset="0"/>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p:txBody>
      </p:sp>
      <p:sp>
        <p:nvSpPr>
          <p:cNvPr id="8" name="Text Placeholder 8">
            <a:extLst>
              <a:ext uri="{FF2B5EF4-FFF2-40B4-BE49-F238E27FC236}">
                <a16:creationId xmlns:a16="http://schemas.microsoft.com/office/drawing/2014/main" id="{80402492-09BA-47C9-8D09-4FB999E7A696}"/>
              </a:ext>
            </a:extLst>
          </p:cNvPr>
          <p:cNvSpPr>
            <a:spLocks noGrp="1"/>
          </p:cNvSpPr>
          <p:nvPr>
            <p:ph type="body" sz="quarter" idx="10"/>
          </p:nvPr>
        </p:nvSpPr>
        <p:spPr>
          <a:xfrm>
            <a:off x="976218" y="4072454"/>
            <a:ext cx="4865707" cy="1521314"/>
          </a:xfrm>
        </p:spPr>
        <p:txBody>
          <a:bodyPr/>
          <a:lstStyle>
            <a:lvl1pPr marL="0" indent="0" algn="ctr">
              <a:spcBef>
                <a:spcPts val="0"/>
              </a:spcBef>
              <a:spcAft>
                <a:spcPts val="600"/>
              </a:spcAft>
              <a:buNone/>
              <a:defRPr sz="2400" b="1" spc="0" baseline="0">
                <a:solidFill>
                  <a:schemeClr val="accent1"/>
                </a:solidFill>
              </a:defRPr>
            </a:lvl1pPr>
            <a:lvl2pPr marL="0" indent="0" algn="ctr"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indent="0" algn="ctr" defTabSz="762000">
              <a:buClr>
                <a:schemeClr val="tx2"/>
              </a:buClr>
              <a:buNone/>
              <a:tabLst/>
              <a:defRPr sz="1600" spc="0" baseline="0">
                <a:solidFill>
                  <a:schemeClr val="tx1"/>
                </a:solidFill>
              </a:defRPr>
            </a:lvl3pPr>
            <a:lvl4pPr marL="0" indent="0" algn="ctr" defTabSz="762000">
              <a:buClr>
                <a:schemeClr val="tx2"/>
              </a:buClr>
              <a:buNone/>
              <a:tabLst/>
              <a:defRPr sz="1100" spc="0" baseline="0">
                <a:solidFill>
                  <a:schemeClr val="tx1"/>
                </a:solidFill>
              </a:defRPr>
            </a:lvl4pPr>
            <a:lvl5pPr marL="0" indent="0" algn="ctr" defTabSz="762000">
              <a:buClr>
                <a:schemeClr val="tx2"/>
              </a:buClr>
              <a:buNone/>
              <a:tabLst/>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F13861A5-015C-4B7D-B103-5AAC05DF8785}"/>
              </a:ext>
            </a:extLst>
          </p:cNvPr>
          <p:cNvSpPr>
            <a:spLocks noGrp="1"/>
          </p:cNvSpPr>
          <p:nvPr>
            <p:ph type="body" sz="quarter" idx="12"/>
          </p:nvPr>
        </p:nvSpPr>
        <p:spPr>
          <a:xfrm>
            <a:off x="6195332" y="4072454"/>
            <a:ext cx="4865707" cy="1521314"/>
          </a:xfrm>
        </p:spPr>
        <p:txBody>
          <a:bodyPr/>
          <a:lstStyle>
            <a:lvl1pPr marL="0" indent="0" algn="ctr">
              <a:spcBef>
                <a:spcPts val="0"/>
              </a:spcBef>
              <a:spcAft>
                <a:spcPts val="600"/>
              </a:spcAft>
              <a:buNone/>
              <a:defRPr sz="2400" b="1" spc="0" baseline="0">
                <a:solidFill>
                  <a:schemeClr val="accent1"/>
                </a:solidFill>
              </a:defRPr>
            </a:lvl1pPr>
            <a:lvl2pPr marL="0" indent="0" algn="ctr"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indent="0" algn="ctr" defTabSz="762000">
              <a:buClr>
                <a:schemeClr val="tx2"/>
              </a:buClr>
              <a:buNone/>
              <a:tabLst/>
              <a:defRPr sz="1600" spc="0" baseline="0">
                <a:solidFill>
                  <a:schemeClr val="tx1"/>
                </a:solidFill>
              </a:defRPr>
            </a:lvl3pPr>
            <a:lvl4pPr marL="0" indent="0" algn="ctr" defTabSz="762000">
              <a:buClr>
                <a:schemeClr val="tx2"/>
              </a:buClr>
              <a:buNone/>
              <a:tabLst/>
              <a:defRPr sz="1100" spc="0" baseline="0">
                <a:solidFill>
                  <a:schemeClr val="tx1"/>
                </a:solidFill>
              </a:defRPr>
            </a:lvl4pPr>
            <a:lvl5pPr marL="0" indent="0" algn="ctr" defTabSz="762000">
              <a:buClr>
                <a:schemeClr val="tx2"/>
              </a:buClr>
              <a:buNone/>
              <a:tabLst/>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3092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D044A9-0505-4927-9587-9B2F51A848AD}"/>
              </a:ext>
            </a:extLst>
          </p:cNvPr>
          <p:cNvSpPr/>
          <p:nvPr userDrawn="1"/>
        </p:nvSpPr>
        <p:spPr bwMode="auto">
          <a:xfrm>
            <a:off x="-26141" y="309325"/>
            <a:ext cx="12192000" cy="1406933"/>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 name="Text Placeholder 8">
            <a:extLst>
              <a:ext uri="{FF2B5EF4-FFF2-40B4-BE49-F238E27FC236}">
                <a16:creationId xmlns:a16="http://schemas.microsoft.com/office/drawing/2014/main" id="{071FFDD2-5900-41D4-8EFB-739089C574F9}"/>
              </a:ext>
            </a:extLst>
          </p:cNvPr>
          <p:cNvSpPr>
            <a:spLocks noGrp="1"/>
          </p:cNvSpPr>
          <p:nvPr>
            <p:ph type="body" sz="quarter" idx="11" hasCustomPrompt="1"/>
          </p:nvPr>
        </p:nvSpPr>
        <p:spPr>
          <a:xfrm>
            <a:off x="778023" y="766570"/>
            <a:ext cx="10583672" cy="492443"/>
          </a:xfrm>
        </p:spPr>
        <p:txBody>
          <a:bodyPr/>
          <a:lstStyle>
            <a:lvl1pPr marL="0" indent="0" algn="ctr">
              <a:spcBef>
                <a:spcPts val="0"/>
              </a:spcBef>
              <a:spcAft>
                <a:spcPts val="600"/>
              </a:spcAft>
              <a:buNone/>
              <a:defRPr lang="en-US" sz="3200" b="0" kern="1200" cap="none" spc="-50" baseline="0" dirty="0">
                <a:ln w="3175">
                  <a:noFill/>
                </a:ln>
                <a:solidFill>
                  <a:schemeClr val="accent2">
                    <a:lumMod val="60000"/>
                    <a:lumOff val="40000"/>
                  </a:schemeClr>
                </a:solidFill>
                <a:effectLst/>
                <a:latin typeface="+mj-lt"/>
                <a:ea typeface="+mn-ea"/>
                <a:cs typeface="Segoe UI" pitchFamily="34" charset="0"/>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p:txBody>
      </p:sp>
      <p:sp>
        <p:nvSpPr>
          <p:cNvPr id="8" name="Text Placeholder 8">
            <a:extLst>
              <a:ext uri="{FF2B5EF4-FFF2-40B4-BE49-F238E27FC236}">
                <a16:creationId xmlns:a16="http://schemas.microsoft.com/office/drawing/2014/main" id="{80402492-09BA-47C9-8D09-4FB999E7A696}"/>
              </a:ext>
            </a:extLst>
          </p:cNvPr>
          <p:cNvSpPr>
            <a:spLocks noGrp="1"/>
          </p:cNvSpPr>
          <p:nvPr>
            <p:ph type="body" sz="quarter" idx="10"/>
          </p:nvPr>
        </p:nvSpPr>
        <p:spPr>
          <a:xfrm>
            <a:off x="616006" y="4072454"/>
            <a:ext cx="2834640" cy="1521314"/>
          </a:xfrm>
        </p:spPr>
        <p:txBody>
          <a:bodyPr/>
          <a:lstStyle>
            <a:lvl1pPr marL="0" indent="0" algn="ctr">
              <a:spcBef>
                <a:spcPts val="0"/>
              </a:spcBef>
              <a:spcAft>
                <a:spcPts val="600"/>
              </a:spcAft>
              <a:buNone/>
              <a:defRPr sz="2400" b="1" spc="0" baseline="0">
                <a:solidFill>
                  <a:schemeClr val="accent1"/>
                </a:solidFill>
              </a:defRPr>
            </a:lvl1pPr>
            <a:lvl2pPr marL="0" indent="0" algn="ctr"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indent="0" algn="ctr" defTabSz="762000">
              <a:buClr>
                <a:schemeClr val="tx2"/>
              </a:buClr>
              <a:buNone/>
              <a:tabLst/>
              <a:defRPr sz="1600" spc="0" baseline="0">
                <a:solidFill>
                  <a:schemeClr val="tx1"/>
                </a:solidFill>
              </a:defRPr>
            </a:lvl3pPr>
            <a:lvl4pPr marL="0" indent="0" algn="ctr" defTabSz="762000">
              <a:buClr>
                <a:schemeClr val="tx2"/>
              </a:buClr>
              <a:buNone/>
              <a:tabLst/>
              <a:defRPr sz="1100" spc="0" baseline="0">
                <a:solidFill>
                  <a:schemeClr val="tx1"/>
                </a:solidFill>
              </a:defRPr>
            </a:lvl4pPr>
            <a:lvl5pPr marL="0" indent="0" algn="ctr" defTabSz="762000">
              <a:buClr>
                <a:schemeClr val="tx2"/>
              </a:buClr>
              <a:buNone/>
              <a:tabLst/>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F13861A5-015C-4B7D-B103-5AAC05DF8785}"/>
              </a:ext>
            </a:extLst>
          </p:cNvPr>
          <p:cNvSpPr>
            <a:spLocks noGrp="1"/>
          </p:cNvSpPr>
          <p:nvPr>
            <p:ph type="body" sz="quarter" idx="12"/>
          </p:nvPr>
        </p:nvSpPr>
        <p:spPr>
          <a:xfrm>
            <a:off x="6032904" y="4072454"/>
            <a:ext cx="2834640" cy="1521314"/>
          </a:xfrm>
        </p:spPr>
        <p:txBody>
          <a:bodyPr/>
          <a:lstStyle>
            <a:lvl1pPr marL="0" indent="0" algn="ctr">
              <a:spcBef>
                <a:spcPts val="0"/>
              </a:spcBef>
              <a:spcAft>
                <a:spcPts val="600"/>
              </a:spcAft>
              <a:buNone/>
              <a:defRPr sz="2400" b="1" spc="0" baseline="0">
                <a:solidFill>
                  <a:schemeClr val="accent1"/>
                </a:solidFill>
              </a:defRPr>
            </a:lvl1pPr>
            <a:lvl2pPr marL="0" indent="0" algn="ctr"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indent="0" algn="ctr" defTabSz="762000">
              <a:buClr>
                <a:schemeClr val="tx2"/>
              </a:buClr>
              <a:buNone/>
              <a:tabLst/>
              <a:defRPr sz="1600" spc="0" baseline="0">
                <a:solidFill>
                  <a:schemeClr val="tx1"/>
                </a:solidFill>
              </a:defRPr>
            </a:lvl3pPr>
            <a:lvl4pPr marL="0" indent="0" algn="ctr" defTabSz="762000">
              <a:buClr>
                <a:schemeClr val="tx2"/>
              </a:buClr>
              <a:buNone/>
              <a:tabLst/>
              <a:defRPr sz="1100" spc="0" baseline="0">
                <a:solidFill>
                  <a:schemeClr val="tx1"/>
                </a:solidFill>
              </a:defRPr>
            </a:lvl4pPr>
            <a:lvl5pPr marL="0" indent="0" algn="ctr" defTabSz="762000">
              <a:buClr>
                <a:schemeClr val="tx2"/>
              </a:buClr>
              <a:buNone/>
              <a:tabLst/>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7844269F-0453-47AE-9AE7-686E3F404DC5}"/>
              </a:ext>
            </a:extLst>
          </p:cNvPr>
          <p:cNvSpPr>
            <a:spLocks noGrp="1"/>
          </p:cNvSpPr>
          <p:nvPr>
            <p:ph type="body" sz="quarter" idx="13"/>
          </p:nvPr>
        </p:nvSpPr>
        <p:spPr>
          <a:xfrm>
            <a:off x="3324455" y="4072454"/>
            <a:ext cx="2834640" cy="1521314"/>
          </a:xfrm>
        </p:spPr>
        <p:txBody>
          <a:bodyPr/>
          <a:lstStyle>
            <a:lvl1pPr marL="0" indent="0" algn="ctr">
              <a:spcBef>
                <a:spcPts val="0"/>
              </a:spcBef>
              <a:spcAft>
                <a:spcPts val="600"/>
              </a:spcAft>
              <a:buNone/>
              <a:defRPr sz="2400" b="1" spc="0" baseline="0">
                <a:solidFill>
                  <a:schemeClr val="accent1"/>
                </a:solidFill>
              </a:defRPr>
            </a:lvl1pPr>
            <a:lvl2pPr marL="0" indent="0" algn="ctr"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indent="0" algn="ctr" defTabSz="762000">
              <a:buClr>
                <a:schemeClr val="tx2"/>
              </a:buClr>
              <a:buNone/>
              <a:tabLst/>
              <a:defRPr sz="1600" spc="0" baseline="0">
                <a:solidFill>
                  <a:schemeClr val="tx1"/>
                </a:solidFill>
              </a:defRPr>
            </a:lvl3pPr>
            <a:lvl4pPr marL="0" indent="0" algn="ctr" defTabSz="762000">
              <a:buClr>
                <a:schemeClr val="tx2"/>
              </a:buClr>
              <a:buNone/>
              <a:tabLst/>
              <a:defRPr sz="1100" spc="0" baseline="0">
                <a:solidFill>
                  <a:schemeClr val="tx1"/>
                </a:solidFill>
              </a:defRPr>
            </a:lvl4pPr>
            <a:lvl5pPr marL="0" indent="0" algn="ctr" defTabSz="762000">
              <a:buClr>
                <a:schemeClr val="tx2"/>
              </a:buClr>
              <a:buNone/>
              <a:tabLst/>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D00FEB58-7502-44B3-849D-4A0B496952E4}"/>
              </a:ext>
            </a:extLst>
          </p:cNvPr>
          <p:cNvSpPr>
            <a:spLocks noGrp="1"/>
          </p:cNvSpPr>
          <p:nvPr>
            <p:ph type="body" sz="quarter" idx="14"/>
          </p:nvPr>
        </p:nvSpPr>
        <p:spPr>
          <a:xfrm>
            <a:off x="8741354" y="4072454"/>
            <a:ext cx="2834640" cy="1521314"/>
          </a:xfrm>
        </p:spPr>
        <p:txBody>
          <a:bodyPr/>
          <a:lstStyle>
            <a:lvl1pPr marL="0" indent="0" algn="ctr">
              <a:spcBef>
                <a:spcPts val="0"/>
              </a:spcBef>
              <a:spcAft>
                <a:spcPts val="600"/>
              </a:spcAft>
              <a:buNone/>
              <a:defRPr sz="2400" b="1" spc="0" baseline="0">
                <a:solidFill>
                  <a:schemeClr val="accent1"/>
                </a:solidFill>
              </a:defRPr>
            </a:lvl1pPr>
            <a:lvl2pPr marL="0" indent="0" algn="ctr"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indent="0" algn="ctr" defTabSz="762000">
              <a:buClr>
                <a:schemeClr val="tx2"/>
              </a:buClr>
              <a:buNone/>
              <a:tabLst/>
              <a:defRPr sz="1600" spc="0" baseline="0">
                <a:solidFill>
                  <a:schemeClr val="tx1"/>
                </a:solidFill>
              </a:defRPr>
            </a:lvl3pPr>
            <a:lvl4pPr marL="0" indent="0" algn="ctr" defTabSz="762000">
              <a:buClr>
                <a:schemeClr val="tx2"/>
              </a:buClr>
              <a:buNone/>
              <a:tabLst/>
              <a:defRPr sz="1100" spc="0" baseline="0">
                <a:solidFill>
                  <a:schemeClr val="tx1"/>
                </a:solidFill>
              </a:defRPr>
            </a:lvl4pPr>
            <a:lvl5pPr marL="0" indent="0" algn="ctr" defTabSz="762000">
              <a:buClr>
                <a:schemeClr val="tx2"/>
              </a:buClr>
              <a:buNone/>
              <a:tabLst/>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3657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D044A9-0505-4927-9587-9B2F51A848AD}"/>
              </a:ext>
            </a:extLst>
          </p:cNvPr>
          <p:cNvSpPr/>
          <p:nvPr userDrawn="1"/>
        </p:nvSpPr>
        <p:spPr bwMode="auto">
          <a:xfrm>
            <a:off x="-26141" y="309325"/>
            <a:ext cx="12192000" cy="1406933"/>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 name="Text Placeholder 8">
            <a:extLst>
              <a:ext uri="{FF2B5EF4-FFF2-40B4-BE49-F238E27FC236}">
                <a16:creationId xmlns:a16="http://schemas.microsoft.com/office/drawing/2014/main" id="{071FFDD2-5900-41D4-8EFB-739089C574F9}"/>
              </a:ext>
            </a:extLst>
          </p:cNvPr>
          <p:cNvSpPr>
            <a:spLocks noGrp="1"/>
          </p:cNvSpPr>
          <p:nvPr>
            <p:ph type="body" sz="quarter" idx="11" hasCustomPrompt="1"/>
          </p:nvPr>
        </p:nvSpPr>
        <p:spPr>
          <a:xfrm>
            <a:off x="778023" y="766570"/>
            <a:ext cx="10583672" cy="492443"/>
          </a:xfrm>
        </p:spPr>
        <p:txBody>
          <a:bodyPr/>
          <a:lstStyle>
            <a:lvl1pPr marL="0" indent="0" algn="ctr">
              <a:spcBef>
                <a:spcPts val="0"/>
              </a:spcBef>
              <a:spcAft>
                <a:spcPts val="600"/>
              </a:spcAft>
              <a:buNone/>
              <a:defRPr lang="en-US" sz="3200" b="0" kern="1200" cap="none" spc="-50" baseline="0" dirty="0">
                <a:ln w="3175">
                  <a:noFill/>
                </a:ln>
                <a:solidFill>
                  <a:schemeClr val="accent1"/>
                </a:solidFill>
                <a:effectLst/>
                <a:latin typeface="+mj-lt"/>
                <a:ea typeface="+mn-ea"/>
                <a:cs typeface="Segoe UI" pitchFamily="34" charset="0"/>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p:txBody>
      </p:sp>
      <p:sp>
        <p:nvSpPr>
          <p:cNvPr id="8" name="Text Placeholder 8">
            <a:extLst>
              <a:ext uri="{FF2B5EF4-FFF2-40B4-BE49-F238E27FC236}">
                <a16:creationId xmlns:a16="http://schemas.microsoft.com/office/drawing/2014/main" id="{80402492-09BA-47C9-8D09-4FB999E7A696}"/>
              </a:ext>
            </a:extLst>
          </p:cNvPr>
          <p:cNvSpPr>
            <a:spLocks noGrp="1"/>
          </p:cNvSpPr>
          <p:nvPr>
            <p:ph type="body" sz="quarter" idx="10"/>
          </p:nvPr>
        </p:nvSpPr>
        <p:spPr>
          <a:xfrm>
            <a:off x="976218" y="4072454"/>
            <a:ext cx="4865707" cy="1521314"/>
          </a:xfrm>
        </p:spPr>
        <p:txBody>
          <a:bodyPr/>
          <a:lstStyle>
            <a:lvl1pPr marL="0" indent="0" algn="ctr">
              <a:spcBef>
                <a:spcPts val="0"/>
              </a:spcBef>
              <a:spcAft>
                <a:spcPts val="600"/>
              </a:spcAft>
              <a:buNone/>
              <a:defRPr sz="2400" b="1" spc="0" baseline="0">
                <a:solidFill>
                  <a:schemeClr val="tx1"/>
                </a:solidFill>
              </a:defRPr>
            </a:lvl1pPr>
            <a:lvl2pPr marL="0" indent="0" algn="ctr"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indent="0" algn="ctr" defTabSz="762000">
              <a:buClr>
                <a:schemeClr val="tx2"/>
              </a:buClr>
              <a:buNone/>
              <a:tabLst/>
              <a:defRPr sz="1600" spc="0" baseline="0">
                <a:solidFill>
                  <a:schemeClr val="tx1"/>
                </a:solidFill>
              </a:defRPr>
            </a:lvl3pPr>
            <a:lvl4pPr marL="0" indent="0" algn="ctr" defTabSz="762000">
              <a:buClr>
                <a:schemeClr val="tx2"/>
              </a:buClr>
              <a:buNone/>
              <a:tabLst/>
              <a:defRPr sz="1100" spc="0" baseline="0">
                <a:solidFill>
                  <a:schemeClr val="tx1"/>
                </a:solidFill>
              </a:defRPr>
            </a:lvl4pPr>
            <a:lvl5pPr marL="0" indent="0" algn="ctr" defTabSz="762000">
              <a:buClr>
                <a:schemeClr val="tx2"/>
              </a:buClr>
              <a:buNone/>
              <a:tabLst/>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F13861A5-015C-4B7D-B103-5AAC05DF8785}"/>
              </a:ext>
            </a:extLst>
          </p:cNvPr>
          <p:cNvSpPr>
            <a:spLocks noGrp="1"/>
          </p:cNvSpPr>
          <p:nvPr>
            <p:ph type="body" sz="quarter" idx="12"/>
          </p:nvPr>
        </p:nvSpPr>
        <p:spPr>
          <a:xfrm>
            <a:off x="6195332" y="4072454"/>
            <a:ext cx="4865707" cy="1521314"/>
          </a:xfrm>
        </p:spPr>
        <p:txBody>
          <a:bodyPr/>
          <a:lstStyle>
            <a:lvl1pPr marL="0" indent="0" algn="ctr">
              <a:spcBef>
                <a:spcPts val="0"/>
              </a:spcBef>
              <a:spcAft>
                <a:spcPts val="600"/>
              </a:spcAft>
              <a:buNone/>
              <a:defRPr sz="2400" b="1" spc="0" baseline="0">
                <a:solidFill>
                  <a:schemeClr val="tx1"/>
                </a:solidFill>
              </a:defRPr>
            </a:lvl1pPr>
            <a:lvl2pPr marL="0" indent="0" algn="ctr"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indent="0" algn="ctr" defTabSz="762000">
              <a:buClr>
                <a:schemeClr val="tx2"/>
              </a:buClr>
              <a:buNone/>
              <a:tabLst/>
              <a:defRPr sz="1600" spc="0" baseline="0">
                <a:solidFill>
                  <a:schemeClr val="tx1"/>
                </a:solidFill>
              </a:defRPr>
            </a:lvl3pPr>
            <a:lvl4pPr marL="0" indent="0" algn="ctr" defTabSz="762000">
              <a:buClr>
                <a:schemeClr val="tx2"/>
              </a:buClr>
              <a:buNone/>
              <a:tabLst/>
              <a:defRPr sz="1100" spc="0" baseline="0">
                <a:solidFill>
                  <a:schemeClr val="tx1"/>
                </a:solidFill>
              </a:defRPr>
            </a:lvl4pPr>
            <a:lvl5pPr marL="0" indent="0" algn="ctr" defTabSz="762000">
              <a:buClr>
                <a:schemeClr val="tx2"/>
              </a:buClr>
              <a:buNone/>
              <a:tabLst/>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711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ase study - PHOTO">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A1BB61-2AA4-4F8F-BDAD-C481DF256F23}"/>
              </a:ext>
            </a:extLst>
          </p:cNvPr>
          <p:cNvSpPr/>
          <p:nvPr userDrawn="1"/>
        </p:nvSpPr>
        <p:spPr bwMode="auto">
          <a:xfrm>
            <a:off x="5697197" y="0"/>
            <a:ext cx="6494803" cy="6858000"/>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D20EBE28-7A23-4BE1-9034-CD29D283DBD0}"/>
              </a:ext>
            </a:extLst>
          </p:cNvPr>
          <p:cNvSpPr/>
          <p:nvPr userDrawn="1"/>
        </p:nvSpPr>
        <p:spPr bwMode="auto">
          <a:xfrm>
            <a:off x="5697197" y="0"/>
            <a:ext cx="6494803" cy="13607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3FCC0422-FFA2-4A20-871D-1CB373BD2350}"/>
              </a:ext>
            </a:extLst>
          </p:cNvPr>
          <p:cNvSpPr>
            <a:spLocks noGrp="1"/>
          </p:cNvSpPr>
          <p:nvPr>
            <p:ph type="pic" sz="quarter" idx="15"/>
          </p:nvPr>
        </p:nvSpPr>
        <p:spPr>
          <a:xfrm>
            <a:off x="7012267" y="175768"/>
            <a:ext cx="4886046" cy="1009179"/>
          </a:xfrm>
        </p:spPr>
        <p:txBody>
          <a:bodyPr/>
          <a:lstStyle/>
          <a:p>
            <a:endParaRPr lang="en-US"/>
          </a:p>
        </p:txBody>
      </p:sp>
      <p:sp>
        <p:nvSpPr>
          <p:cNvPr id="9" name="Text Placeholder 8"/>
          <p:cNvSpPr>
            <a:spLocks noGrp="1"/>
          </p:cNvSpPr>
          <p:nvPr>
            <p:ph type="body" sz="quarter" idx="10"/>
          </p:nvPr>
        </p:nvSpPr>
        <p:spPr>
          <a:xfrm>
            <a:off x="588263" y="1447800"/>
            <a:ext cx="4865707" cy="1372310"/>
          </a:xfrm>
        </p:spPr>
        <p:txBody>
          <a:bodyPr/>
          <a:lstStyle>
            <a:lvl1pPr marL="0" indent="0">
              <a:spcBef>
                <a:spcPts val="0"/>
              </a:spcBef>
              <a:spcAft>
                <a:spcPts val="600"/>
              </a:spcAft>
              <a:buNone/>
              <a:defRPr sz="1800" b="1" spc="0" baseline="0">
                <a:solidFill>
                  <a:schemeClr val="accent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8BD3526-BC92-4050-BF91-0CCA6B8D8E57}"/>
              </a:ext>
            </a:extLst>
          </p:cNvPr>
          <p:cNvSpPr>
            <a:spLocks noGrp="1"/>
          </p:cNvSpPr>
          <p:nvPr>
            <p:ph type="title"/>
          </p:nvPr>
        </p:nvSpPr>
        <p:spPr>
          <a:xfrm>
            <a:off x="588263" y="457200"/>
            <a:ext cx="4865707" cy="588080"/>
          </a:xfrm>
        </p:spPr>
        <p:txBody>
          <a:bodyPr/>
          <a:lstStyle/>
          <a:p>
            <a:r>
              <a:rPr lang="en-US"/>
              <a:t>Click to edit Master</a:t>
            </a:r>
          </a:p>
        </p:txBody>
      </p:sp>
      <p:sp>
        <p:nvSpPr>
          <p:cNvPr id="7" name="Text Placeholder 8">
            <a:extLst>
              <a:ext uri="{FF2B5EF4-FFF2-40B4-BE49-F238E27FC236}">
                <a16:creationId xmlns:a16="http://schemas.microsoft.com/office/drawing/2014/main" id="{73E5B985-600D-4368-9076-3C00DD63E337}"/>
              </a:ext>
            </a:extLst>
          </p:cNvPr>
          <p:cNvSpPr>
            <a:spLocks noGrp="1"/>
          </p:cNvSpPr>
          <p:nvPr>
            <p:ph type="body" sz="quarter" idx="11"/>
          </p:nvPr>
        </p:nvSpPr>
        <p:spPr>
          <a:xfrm>
            <a:off x="5918043" y="1676400"/>
            <a:ext cx="5980270" cy="1459502"/>
          </a:xfrm>
        </p:spPr>
        <p:txBody>
          <a:bodyPr/>
          <a:lstStyle>
            <a:lvl1pPr marL="0" indent="0">
              <a:spcBef>
                <a:spcPts val="1800"/>
              </a:spcBef>
              <a:spcAft>
                <a:spcPts val="600"/>
              </a:spcAft>
              <a:buNone/>
              <a:defRPr sz="1400" b="1" spc="0" baseline="0">
                <a:solidFill>
                  <a:schemeClr val="accent4"/>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2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accent4"/>
                </a:solidFill>
              </a:defRPr>
            </a:lvl3pPr>
            <a:lvl4pPr marL="0" indent="0" defTabSz="762000">
              <a:spcAft>
                <a:spcPts val="600"/>
              </a:spcAft>
              <a:buClr>
                <a:schemeClr val="tx2"/>
              </a:buClr>
              <a:buNone/>
              <a:tabLst/>
              <a:defRPr sz="1400" b="1" spc="0" baseline="0">
                <a:solidFill>
                  <a:schemeClr val="accent4"/>
                </a:solidFill>
              </a:defRPr>
            </a:lvl4pPr>
            <a:lvl5pPr marL="0" indent="0" defTabSz="762000">
              <a:spcAft>
                <a:spcPts val="600"/>
              </a:spcAft>
              <a:buClr>
                <a:schemeClr val="tx2"/>
              </a:buClr>
              <a:buNone/>
              <a:tabLst/>
              <a:defRPr sz="12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a:extLst>
              <a:ext uri="{FF2B5EF4-FFF2-40B4-BE49-F238E27FC236}">
                <a16:creationId xmlns:a16="http://schemas.microsoft.com/office/drawing/2014/main" id="{4590D20F-DF59-4B4A-8FE9-6E4677C0DFE3}"/>
              </a:ext>
            </a:extLst>
          </p:cNvPr>
          <p:cNvSpPr>
            <a:spLocks noGrp="1"/>
          </p:cNvSpPr>
          <p:nvPr>
            <p:ph type="body" sz="quarter" idx="14" hasCustomPrompt="1"/>
          </p:nvPr>
        </p:nvSpPr>
        <p:spPr>
          <a:xfrm>
            <a:off x="6096001" y="6366717"/>
            <a:ext cx="5717830" cy="197596"/>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Tree>
    <p:extLst>
      <p:ext uri="{BB962C8B-B14F-4D97-AF65-F5344CB8AC3E}">
        <p14:creationId xmlns:p14="http://schemas.microsoft.com/office/powerpoint/2010/main" val="31269437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92">
          <p15:clr>
            <a:srgbClr val="FBAE40"/>
          </p15:clr>
        </p15:guide>
        <p15:guide id="2" orient="horz" pos="1032">
          <p15:clr>
            <a:srgbClr val="FBAE40"/>
          </p15:clr>
        </p15:guide>
        <p15:guide id="3" orient="horz" pos="91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975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ase study - QUOTE">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A1BB61-2AA4-4F8F-BDAD-C481DF256F23}"/>
              </a:ext>
            </a:extLst>
          </p:cNvPr>
          <p:cNvSpPr/>
          <p:nvPr userDrawn="1"/>
        </p:nvSpPr>
        <p:spPr bwMode="auto">
          <a:xfrm>
            <a:off x="5697197" y="0"/>
            <a:ext cx="6494803" cy="6858000"/>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9" name="Text Placeholder 8"/>
          <p:cNvSpPr>
            <a:spLocks noGrp="1"/>
          </p:cNvSpPr>
          <p:nvPr>
            <p:ph type="body" sz="quarter" idx="10"/>
          </p:nvPr>
        </p:nvSpPr>
        <p:spPr>
          <a:xfrm>
            <a:off x="588263" y="1447800"/>
            <a:ext cx="4865707" cy="1372310"/>
          </a:xfrm>
        </p:spPr>
        <p:txBody>
          <a:bodyPr/>
          <a:lstStyle>
            <a:lvl1pPr marL="0" indent="0">
              <a:spcBef>
                <a:spcPts val="0"/>
              </a:spcBef>
              <a:spcAft>
                <a:spcPts val="600"/>
              </a:spcAft>
              <a:buNone/>
              <a:defRPr sz="1800" b="1" spc="0" baseline="0">
                <a:solidFill>
                  <a:schemeClr val="accent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8BD3526-BC92-4050-BF91-0CCA6B8D8E57}"/>
              </a:ext>
            </a:extLst>
          </p:cNvPr>
          <p:cNvSpPr>
            <a:spLocks noGrp="1"/>
          </p:cNvSpPr>
          <p:nvPr>
            <p:ph type="title"/>
          </p:nvPr>
        </p:nvSpPr>
        <p:spPr>
          <a:xfrm>
            <a:off x="588263" y="457200"/>
            <a:ext cx="4865707" cy="588080"/>
          </a:xfrm>
        </p:spPr>
        <p:txBody>
          <a:bodyPr/>
          <a:lstStyle/>
          <a:p>
            <a:r>
              <a:rPr lang="en-US"/>
              <a:t>Click to edit Master</a:t>
            </a:r>
          </a:p>
        </p:txBody>
      </p:sp>
      <p:sp>
        <p:nvSpPr>
          <p:cNvPr id="7" name="Text Placeholder 8">
            <a:extLst>
              <a:ext uri="{FF2B5EF4-FFF2-40B4-BE49-F238E27FC236}">
                <a16:creationId xmlns:a16="http://schemas.microsoft.com/office/drawing/2014/main" id="{73E5B985-600D-4368-9076-3C00DD63E337}"/>
              </a:ext>
            </a:extLst>
          </p:cNvPr>
          <p:cNvSpPr>
            <a:spLocks noGrp="1"/>
          </p:cNvSpPr>
          <p:nvPr>
            <p:ph type="body" sz="quarter" idx="11"/>
          </p:nvPr>
        </p:nvSpPr>
        <p:spPr>
          <a:xfrm>
            <a:off x="5918043" y="1676400"/>
            <a:ext cx="5980270" cy="1459502"/>
          </a:xfrm>
        </p:spPr>
        <p:txBody>
          <a:bodyPr/>
          <a:lstStyle>
            <a:lvl1pPr marL="0" indent="0">
              <a:spcBef>
                <a:spcPts val="1800"/>
              </a:spcBef>
              <a:spcAft>
                <a:spcPts val="600"/>
              </a:spcAft>
              <a:buNone/>
              <a:defRPr sz="1400" b="1" spc="0" baseline="0">
                <a:solidFill>
                  <a:schemeClr val="accent4"/>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2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accent4"/>
                </a:solidFill>
              </a:defRPr>
            </a:lvl3pPr>
            <a:lvl4pPr marL="0" indent="0" defTabSz="762000">
              <a:spcAft>
                <a:spcPts val="600"/>
              </a:spcAft>
              <a:buClr>
                <a:schemeClr val="tx2"/>
              </a:buClr>
              <a:buNone/>
              <a:tabLst/>
              <a:defRPr sz="1400" b="1" spc="0" baseline="0">
                <a:solidFill>
                  <a:schemeClr val="accent4"/>
                </a:solidFill>
              </a:defRPr>
            </a:lvl4pPr>
            <a:lvl5pPr marL="0" indent="0" defTabSz="762000">
              <a:spcAft>
                <a:spcPts val="600"/>
              </a:spcAft>
              <a:buClr>
                <a:schemeClr val="tx2"/>
              </a:buClr>
              <a:buNone/>
              <a:tabLst/>
              <a:defRPr sz="12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D20EBE28-7A23-4BE1-9034-CD29D283DBD0}"/>
              </a:ext>
            </a:extLst>
          </p:cNvPr>
          <p:cNvSpPr/>
          <p:nvPr userDrawn="1"/>
        </p:nvSpPr>
        <p:spPr bwMode="auto">
          <a:xfrm>
            <a:off x="5697197" y="0"/>
            <a:ext cx="6494803" cy="13607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E5D9949-1F69-49D3-9813-057E21524292}"/>
              </a:ext>
            </a:extLst>
          </p:cNvPr>
          <p:cNvSpPr>
            <a:spLocks noGrp="1"/>
          </p:cNvSpPr>
          <p:nvPr>
            <p:ph type="body" sz="quarter" idx="13"/>
          </p:nvPr>
        </p:nvSpPr>
        <p:spPr>
          <a:xfrm>
            <a:off x="7051249" y="403358"/>
            <a:ext cx="4847064" cy="553998"/>
          </a:xfrm>
        </p:spPr>
        <p:txBody>
          <a:bodyPr anchor="ctr"/>
          <a:lstStyle>
            <a:lvl1pPr marL="0" indent="0" algn="l">
              <a:spcBef>
                <a:spcPts val="0"/>
              </a:spcBef>
              <a:spcAft>
                <a:spcPts val="600"/>
              </a:spcAft>
              <a:buFont typeface="Arial" panose="020B0604020202020204" pitchFamily="34" charset="0"/>
              <a:buNone/>
              <a:tabLst/>
              <a:defRPr lang="en-US" sz="1200" kern="1200" spc="0" baseline="0" dirty="0" smtClean="0">
                <a:solidFill>
                  <a:schemeClr val="accent2"/>
                </a:solidFill>
                <a:latin typeface="+mn-lt"/>
                <a:ea typeface="Segoe UI" pitchFamily="34" charset="0"/>
                <a:cs typeface="+mn-cs"/>
              </a:defRPr>
            </a:lvl1pPr>
            <a:lvl2pPr marL="0" indent="0" algn="l">
              <a:spcBef>
                <a:spcPts val="0"/>
              </a:spcBef>
              <a:buFont typeface="Arial" panose="020B0604020202020204" pitchFamily="34" charset="0"/>
              <a:buNone/>
              <a:tabLst/>
              <a:defRPr lang="en-US" sz="1000" b="0" kern="1200" spc="0" baseline="0" dirty="0" smtClean="0">
                <a:solidFill>
                  <a:schemeClr val="bg1">
                    <a:lumMod val="50000"/>
                    <a:lumOff val="50000"/>
                  </a:schemeClr>
                </a:solidFill>
                <a:latin typeface="+mj-lt"/>
                <a:ea typeface="+mn-ea"/>
                <a:cs typeface="+mn-cs"/>
              </a:defRPr>
            </a:lvl2pPr>
            <a:lvl3pPr marL="115888" indent="0" algn="l">
              <a:spcBef>
                <a:spcPts val="0"/>
              </a:spcBef>
              <a:buFont typeface="Arial" panose="020B0604020202020204" pitchFamily="34" charset="0"/>
              <a:buNone/>
              <a:tabLst/>
              <a:defRPr lang="en-US" sz="900" kern="1200" spc="0" baseline="0" dirty="0" smtClean="0">
                <a:solidFill>
                  <a:schemeClr val="bg1">
                    <a:lumMod val="50000"/>
                    <a:lumOff val="50000"/>
                  </a:schemeClr>
                </a:solidFill>
                <a:latin typeface="+mn-lt"/>
                <a:ea typeface="+mn-ea"/>
                <a:cs typeface="+mn-cs"/>
              </a:defRPr>
            </a:lvl3pPr>
            <a:lvl4pPr marL="0" indent="0" algn="l">
              <a:buFont typeface="Arial" panose="020B0604020202020204" pitchFamily="34" charset="0"/>
              <a:buNone/>
              <a:tabLst/>
              <a:defRPr/>
            </a:lvl4pPr>
            <a:lvl5pPr marL="0" indent="0" algn="l">
              <a:buFont typeface="Arial" panose="020B0604020202020204" pitchFamily="34" charset="0"/>
              <a:buNone/>
              <a:tabLst/>
              <a:defRPr/>
            </a:lvl5pPr>
          </a:lstStyle>
          <a:p>
            <a:pPr lvl="0"/>
            <a:r>
              <a:rPr lang="en-US"/>
              <a:t>Click</a:t>
            </a:r>
          </a:p>
          <a:p>
            <a:pPr lvl="1"/>
            <a:r>
              <a:rPr lang="en-US"/>
              <a:t>– Second level</a:t>
            </a:r>
          </a:p>
          <a:p>
            <a:pPr lvl="2"/>
            <a:r>
              <a:rPr lang="en-US"/>
              <a:t>Third level</a:t>
            </a:r>
          </a:p>
        </p:txBody>
      </p:sp>
      <p:sp>
        <p:nvSpPr>
          <p:cNvPr id="13" name="Text Placeholder 8">
            <a:extLst>
              <a:ext uri="{FF2B5EF4-FFF2-40B4-BE49-F238E27FC236}">
                <a16:creationId xmlns:a16="http://schemas.microsoft.com/office/drawing/2014/main" id="{4590D20F-DF59-4B4A-8FE9-6E4677C0DFE3}"/>
              </a:ext>
            </a:extLst>
          </p:cNvPr>
          <p:cNvSpPr>
            <a:spLocks noGrp="1"/>
          </p:cNvSpPr>
          <p:nvPr>
            <p:ph type="body" sz="quarter" idx="14" hasCustomPrompt="1"/>
          </p:nvPr>
        </p:nvSpPr>
        <p:spPr>
          <a:xfrm>
            <a:off x="6096001" y="6366717"/>
            <a:ext cx="5717830" cy="197596"/>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Tree>
    <p:extLst>
      <p:ext uri="{BB962C8B-B14F-4D97-AF65-F5344CB8AC3E}">
        <p14:creationId xmlns:p14="http://schemas.microsoft.com/office/powerpoint/2010/main" val="2182199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92">
          <p15:clr>
            <a:srgbClr val="FBAE40"/>
          </p15:clr>
        </p15:guide>
        <p15:guide id="2" orient="horz" pos="1032">
          <p15:clr>
            <a:srgbClr val="FBAE40"/>
          </p15:clr>
        </p15:guide>
        <p15:guide id="3" orient="horz" pos="912">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Case study - QUOTE">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A1BB61-2AA4-4F8F-BDAD-C481DF256F23}"/>
              </a:ext>
            </a:extLst>
          </p:cNvPr>
          <p:cNvSpPr/>
          <p:nvPr userDrawn="1"/>
        </p:nvSpPr>
        <p:spPr bwMode="auto">
          <a:xfrm>
            <a:off x="6805837" y="0"/>
            <a:ext cx="5386164" cy="6858000"/>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9" name="Text Placeholder 8"/>
          <p:cNvSpPr>
            <a:spLocks noGrp="1"/>
          </p:cNvSpPr>
          <p:nvPr>
            <p:ph type="body" sz="quarter" idx="10"/>
          </p:nvPr>
        </p:nvSpPr>
        <p:spPr>
          <a:xfrm>
            <a:off x="584200" y="1447800"/>
            <a:ext cx="5923886" cy="1372310"/>
          </a:xfrm>
        </p:spPr>
        <p:txBody>
          <a:bodyPr/>
          <a:lstStyle>
            <a:lvl1pPr marL="0" indent="0">
              <a:spcBef>
                <a:spcPts val="0"/>
              </a:spcBef>
              <a:spcAft>
                <a:spcPts val="600"/>
              </a:spcAft>
              <a:buNone/>
              <a:defRPr sz="1800" b="1" spc="0" baseline="0">
                <a:solidFill>
                  <a:schemeClr val="accent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8BD3526-BC92-4050-BF91-0CCA6B8D8E57}"/>
              </a:ext>
            </a:extLst>
          </p:cNvPr>
          <p:cNvSpPr>
            <a:spLocks noGrp="1"/>
          </p:cNvSpPr>
          <p:nvPr>
            <p:ph type="title"/>
          </p:nvPr>
        </p:nvSpPr>
        <p:spPr>
          <a:xfrm>
            <a:off x="588263" y="457200"/>
            <a:ext cx="5923886" cy="588080"/>
          </a:xfrm>
        </p:spPr>
        <p:txBody>
          <a:bodyPr/>
          <a:lstStyle/>
          <a:p>
            <a:r>
              <a:rPr lang="en-US"/>
              <a:t>Click to edit Master</a:t>
            </a:r>
          </a:p>
        </p:txBody>
      </p:sp>
      <p:sp>
        <p:nvSpPr>
          <p:cNvPr id="7" name="Text Placeholder 8">
            <a:extLst>
              <a:ext uri="{FF2B5EF4-FFF2-40B4-BE49-F238E27FC236}">
                <a16:creationId xmlns:a16="http://schemas.microsoft.com/office/drawing/2014/main" id="{73E5B985-600D-4368-9076-3C00DD63E337}"/>
              </a:ext>
            </a:extLst>
          </p:cNvPr>
          <p:cNvSpPr>
            <a:spLocks noGrp="1"/>
          </p:cNvSpPr>
          <p:nvPr>
            <p:ph type="body" sz="quarter" idx="11"/>
          </p:nvPr>
        </p:nvSpPr>
        <p:spPr>
          <a:xfrm>
            <a:off x="6938853" y="1676400"/>
            <a:ext cx="4959460" cy="1459502"/>
          </a:xfrm>
        </p:spPr>
        <p:txBody>
          <a:bodyPr/>
          <a:lstStyle>
            <a:lvl1pPr marL="0" indent="0">
              <a:spcBef>
                <a:spcPts val="1800"/>
              </a:spcBef>
              <a:spcAft>
                <a:spcPts val="600"/>
              </a:spcAft>
              <a:buNone/>
              <a:defRPr sz="1400" b="1" spc="0" baseline="0">
                <a:solidFill>
                  <a:schemeClr val="accent4"/>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2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accent4"/>
                </a:solidFill>
              </a:defRPr>
            </a:lvl3pPr>
            <a:lvl4pPr marL="0" indent="0" defTabSz="762000">
              <a:spcAft>
                <a:spcPts val="600"/>
              </a:spcAft>
              <a:buClr>
                <a:schemeClr val="tx2"/>
              </a:buClr>
              <a:buNone/>
              <a:tabLst/>
              <a:defRPr sz="1400" b="1" spc="0" baseline="0">
                <a:solidFill>
                  <a:schemeClr val="accent4"/>
                </a:solidFill>
              </a:defRPr>
            </a:lvl4pPr>
            <a:lvl5pPr marL="0" indent="0" defTabSz="762000">
              <a:spcAft>
                <a:spcPts val="600"/>
              </a:spcAft>
              <a:buClr>
                <a:schemeClr val="tx2"/>
              </a:buClr>
              <a:buNone/>
              <a:tabLst/>
              <a:defRPr sz="12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D20EBE28-7A23-4BE1-9034-CD29D283DBD0}"/>
              </a:ext>
            </a:extLst>
          </p:cNvPr>
          <p:cNvSpPr/>
          <p:nvPr userDrawn="1"/>
        </p:nvSpPr>
        <p:spPr bwMode="auto">
          <a:xfrm>
            <a:off x="6805837" y="0"/>
            <a:ext cx="5386164" cy="13607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E5D9949-1F69-49D3-9813-057E21524292}"/>
              </a:ext>
            </a:extLst>
          </p:cNvPr>
          <p:cNvSpPr>
            <a:spLocks noGrp="1"/>
          </p:cNvSpPr>
          <p:nvPr>
            <p:ph type="body" sz="quarter" idx="13"/>
          </p:nvPr>
        </p:nvSpPr>
        <p:spPr>
          <a:xfrm>
            <a:off x="7979569" y="403358"/>
            <a:ext cx="3918744" cy="553998"/>
          </a:xfrm>
        </p:spPr>
        <p:txBody>
          <a:bodyPr anchor="ctr"/>
          <a:lstStyle>
            <a:lvl1pPr marL="0" indent="0" algn="l">
              <a:spcBef>
                <a:spcPts val="0"/>
              </a:spcBef>
              <a:spcAft>
                <a:spcPts val="600"/>
              </a:spcAft>
              <a:buFont typeface="Arial" panose="020B0604020202020204" pitchFamily="34" charset="0"/>
              <a:buNone/>
              <a:tabLst/>
              <a:defRPr lang="en-US" sz="1200" kern="1200" spc="0" baseline="0" dirty="0" smtClean="0">
                <a:solidFill>
                  <a:schemeClr val="accent2"/>
                </a:solidFill>
                <a:latin typeface="+mn-lt"/>
                <a:ea typeface="Segoe UI" pitchFamily="34" charset="0"/>
                <a:cs typeface="+mn-cs"/>
              </a:defRPr>
            </a:lvl1pPr>
            <a:lvl2pPr marL="0" indent="0" algn="l">
              <a:spcBef>
                <a:spcPts val="0"/>
              </a:spcBef>
              <a:buFont typeface="Arial" panose="020B0604020202020204" pitchFamily="34" charset="0"/>
              <a:buNone/>
              <a:tabLst/>
              <a:defRPr lang="en-US" sz="1000" b="0" kern="1200" spc="0" baseline="0" dirty="0" smtClean="0">
                <a:solidFill>
                  <a:schemeClr val="bg1">
                    <a:lumMod val="50000"/>
                    <a:lumOff val="50000"/>
                  </a:schemeClr>
                </a:solidFill>
                <a:latin typeface="+mj-lt"/>
                <a:ea typeface="+mn-ea"/>
                <a:cs typeface="+mn-cs"/>
              </a:defRPr>
            </a:lvl2pPr>
            <a:lvl3pPr marL="115888" indent="0" algn="l">
              <a:spcBef>
                <a:spcPts val="0"/>
              </a:spcBef>
              <a:buFont typeface="Arial" panose="020B0604020202020204" pitchFamily="34" charset="0"/>
              <a:buNone/>
              <a:tabLst/>
              <a:defRPr lang="en-US" sz="900" kern="1200" spc="0" baseline="0" dirty="0" smtClean="0">
                <a:solidFill>
                  <a:schemeClr val="bg1">
                    <a:lumMod val="50000"/>
                    <a:lumOff val="50000"/>
                  </a:schemeClr>
                </a:solidFill>
                <a:latin typeface="+mn-lt"/>
                <a:ea typeface="+mn-ea"/>
                <a:cs typeface="+mn-cs"/>
              </a:defRPr>
            </a:lvl3pPr>
            <a:lvl4pPr marL="0" indent="0" algn="l">
              <a:buFont typeface="Arial" panose="020B0604020202020204" pitchFamily="34" charset="0"/>
              <a:buNone/>
              <a:tabLst/>
              <a:defRPr/>
            </a:lvl4pPr>
            <a:lvl5pPr marL="0" indent="0" algn="l">
              <a:buFont typeface="Arial" panose="020B0604020202020204" pitchFamily="34" charset="0"/>
              <a:buNone/>
              <a:tabLst/>
              <a:defRPr/>
            </a:lvl5pPr>
          </a:lstStyle>
          <a:p>
            <a:pPr lvl="0"/>
            <a:r>
              <a:rPr lang="en-US"/>
              <a:t>Click</a:t>
            </a:r>
          </a:p>
          <a:p>
            <a:pPr lvl="1"/>
            <a:r>
              <a:rPr lang="en-US"/>
              <a:t>– Second level</a:t>
            </a:r>
          </a:p>
          <a:p>
            <a:pPr lvl="2"/>
            <a:r>
              <a:rPr lang="en-US"/>
              <a:t>Third level</a:t>
            </a:r>
          </a:p>
        </p:txBody>
      </p:sp>
      <p:sp>
        <p:nvSpPr>
          <p:cNvPr id="13" name="Text Placeholder 8">
            <a:extLst>
              <a:ext uri="{FF2B5EF4-FFF2-40B4-BE49-F238E27FC236}">
                <a16:creationId xmlns:a16="http://schemas.microsoft.com/office/drawing/2014/main" id="{4590D20F-DF59-4B4A-8FE9-6E4677C0DFE3}"/>
              </a:ext>
            </a:extLst>
          </p:cNvPr>
          <p:cNvSpPr>
            <a:spLocks noGrp="1"/>
          </p:cNvSpPr>
          <p:nvPr>
            <p:ph type="body" sz="quarter" idx="14" hasCustomPrompt="1"/>
          </p:nvPr>
        </p:nvSpPr>
        <p:spPr>
          <a:xfrm>
            <a:off x="7172325" y="6372225"/>
            <a:ext cx="4684396" cy="192088"/>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Tree>
    <p:extLst>
      <p:ext uri="{BB962C8B-B14F-4D97-AF65-F5344CB8AC3E}">
        <p14:creationId xmlns:p14="http://schemas.microsoft.com/office/powerpoint/2010/main" val="33567981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92">
          <p15:clr>
            <a:srgbClr val="FBAE40"/>
          </p15:clr>
        </p15:guide>
        <p15:guide id="2" orient="horz" pos="1032">
          <p15:clr>
            <a:srgbClr val="FBAE40"/>
          </p15:clr>
        </p15:guide>
        <p15:guide id="3" orient="horz" pos="912">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_Case study - photo sm">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A1BB61-2AA4-4F8F-BDAD-C481DF256F23}"/>
              </a:ext>
            </a:extLst>
          </p:cNvPr>
          <p:cNvSpPr/>
          <p:nvPr userDrawn="1"/>
        </p:nvSpPr>
        <p:spPr bwMode="auto">
          <a:xfrm>
            <a:off x="6805837" y="0"/>
            <a:ext cx="5386164" cy="6858000"/>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9" name="Text Placeholder 8"/>
          <p:cNvSpPr>
            <a:spLocks noGrp="1"/>
          </p:cNvSpPr>
          <p:nvPr>
            <p:ph type="body" sz="quarter" idx="10"/>
          </p:nvPr>
        </p:nvSpPr>
        <p:spPr>
          <a:xfrm>
            <a:off x="584200" y="1447800"/>
            <a:ext cx="5923886" cy="1372310"/>
          </a:xfrm>
        </p:spPr>
        <p:txBody>
          <a:bodyPr/>
          <a:lstStyle>
            <a:lvl1pPr marL="0" indent="0">
              <a:spcBef>
                <a:spcPts val="0"/>
              </a:spcBef>
              <a:spcAft>
                <a:spcPts val="600"/>
              </a:spcAft>
              <a:buNone/>
              <a:defRPr sz="1800" b="1" spc="0" baseline="0">
                <a:solidFill>
                  <a:schemeClr val="accent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8BD3526-BC92-4050-BF91-0CCA6B8D8E57}"/>
              </a:ext>
            </a:extLst>
          </p:cNvPr>
          <p:cNvSpPr>
            <a:spLocks noGrp="1"/>
          </p:cNvSpPr>
          <p:nvPr>
            <p:ph type="title"/>
          </p:nvPr>
        </p:nvSpPr>
        <p:spPr>
          <a:xfrm>
            <a:off x="588263" y="457200"/>
            <a:ext cx="5923886" cy="588080"/>
          </a:xfrm>
        </p:spPr>
        <p:txBody>
          <a:bodyPr/>
          <a:lstStyle/>
          <a:p>
            <a:r>
              <a:rPr lang="en-US"/>
              <a:t>Click to edit Master</a:t>
            </a:r>
          </a:p>
        </p:txBody>
      </p:sp>
      <p:sp>
        <p:nvSpPr>
          <p:cNvPr id="7" name="Text Placeholder 8">
            <a:extLst>
              <a:ext uri="{FF2B5EF4-FFF2-40B4-BE49-F238E27FC236}">
                <a16:creationId xmlns:a16="http://schemas.microsoft.com/office/drawing/2014/main" id="{73E5B985-600D-4368-9076-3C00DD63E337}"/>
              </a:ext>
            </a:extLst>
          </p:cNvPr>
          <p:cNvSpPr>
            <a:spLocks noGrp="1"/>
          </p:cNvSpPr>
          <p:nvPr>
            <p:ph type="body" sz="quarter" idx="11"/>
          </p:nvPr>
        </p:nvSpPr>
        <p:spPr>
          <a:xfrm>
            <a:off x="6938853" y="1676400"/>
            <a:ext cx="4959460" cy="1459502"/>
          </a:xfrm>
        </p:spPr>
        <p:txBody>
          <a:bodyPr/>
          <a:lstStyle>
            <a:lvl1pPr marL="0" indent="0">
              <a:spcBef>
                <a:spcPts val="1800"/>
              </a:spcBef>
              <a:spcAft>
                <a:spcPts val="600"/>
              </a:spcAft>
              <a:buNone/>
              <a:defRPr sz="1400" b="1" spc="0" baseline="0">
                <a:solidFill>
                  <a:schemeClr val="accent4"/>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2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accent4"/>
                </a:solidFill>
              </a:defRPr>
            </a:lvl3pPr>
            <a:lvl4pPr marL="0" indent="0" defTabSz="762000">
              <a:spcAft>
                <a:spcPts val="600"/>
              </a:spcAft>
              <a:buClr>
                <a:schemeClr val="tx2"/>
              </a:buClr>
              <a:buNone/>
              <a:tabLst/>
              <a:defRPr sz="1400" b="1" spc="0" baseline="0">
                <a:solidFill>
                  <a:schemeClr val="accent4"/>
                </a:solidFill>
              </a:defRPr>
            </a:lvl4pPr>
            <a:lvl5pPr marL="0" indent="0" defTabSz="762000">
              <a:spcAft>
                <a:spcPts val="600"/>
              </a:spcAft>
              <a:buClr>
                <a:schemeClr val="tx2"/>
              </a:buClr>
              <a:buNone/>
              <a:tabLst/>
              <a:defRPr sz="12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D20EBE28-7A23-4BE1-9034-CD29D283DBD0}"/>
              </a:ext>
            </a:extLst>
          </p:cNvPr>
          <p:cNvSpPr/>
          <p:nvPr userDrawn="1"/>
        </p:nvSpPr>
        <p:spPr bwMode="auto">
          <a:xfrm>
            <a:off x="6805837" y="0"/>
            <a:ext cx="5386164" cy="13607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3" name="Text Placeholder 8">
            <a:extLst>
              <a:ext uri="{FF2B5EF4-FFF2-40B4-BE49-F238E27FC236}">
                <a16:creationId xmlns:a16="http://schemas.microsoft.com/office/drawing/2014/main" id="{4590D20F-DF59-4B4A-8FE9-6E4677C0DFE3}"/>
              </a:ext>
            </a:extLst>
          </p:cNvPr>
          <p:cNvSpPr>
            <a:spLocks noGrp="1"/>
          </p:cNvSpPr>
          <p:nvPr>
            <p:ph type="body" sz="quarter" idx="14" hasCustomPrompt="1"/>
          </p:nvPr>
        </p:nvSpPr>
        <p:spPr>
          <a:xfrm>
            <a:off x="6805837" y="6585348"/>
            <a:ext cx="5092476" cy="272652"/>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
        <p:nvSpPr>
          <p:cNvPr id="10" name="Picture Placeholder 3">
            <a:extLst>
              <a:ext uri="{FF2B5EF4-FFF2-40B4-BE49-F238E27FC236}">
                <a16:creationId xmlns:a16="http://schemas.microsoft.com/office/drawing/2014/main" id="{B1197EC0-277F-41F1-9A02-3EA46BFBCE90}"/>
              </a:ext>
            </a:extLst>
          </p:cNvPr>
          <p:cNvSpPr>
            <a:spLocks noGrp="1"/>
          </p:cNvSpPr>
          <p:nvPr>
            <p:ph type="pic" sz="quarter" idx="15"/>
          </p:nvPr>
        </p:nvSpPr>
        <p:spPr>
          <a:xfrm>
            <a:off x="8186739" y="175768"/>
            <a:ext cx="3711574" cy="1009179"/>
          </a:xfrm>
        </p:spPr>
        <p:txBody>
          <a:bodyPr/>
          <a:lstStyle/>
          <a:p>
            <a:endParaRPr lang="en-US"/>
          </a:p>
        </p:txBody>
      </p:sp>
    </p:spTree>
    <p:extLst>
      <p:ext uri="{BB962C8B-B14F-4D97-AF65-F5344CB8AC3E}">
        <p14:creationId xmlns:p14="http://schemas.microsoft.com/office/powerpoint/2010/main" val="561177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92">
          <p15:clr>
            <a:srgbClr val="FBAE40"/>
          </p15:clr>
        </p15:guide>
        <p15:guide id="2" orient="horz" pos="1032">
          <p15:clr>
            <a:srgbClr val="FBAE40"/>
          </p15:clr>
        </p15:guide>
        <p15:guide id="3" orient="horz" pos="912">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_Case study - QUOTE">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A1BB61-2AA4-4F8F-BDAD-C481DF256F23}"/>
              </a:ext>
            </a:extLst>
          </p:cNvPr>
          <p:cNvSpPr/>
          <p:nvPr userDrawn="1"/>
        </p:nvSpPr>
        <p:spPr bwMode="auto">
          <a:xfrm>
            <a:off x="6805837" y="0"/>
            <a:ext cx="5386164" cy="6858000"/>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8BD3526-BC92-4050-BF91-0CCA6B8D8E57}"/>
              </a:ext>
            </a:extLst>
          </p:cNvPr>
          <p:cNvSpPr>
            <a:spLocks noGrp="1"/>
          </p:cNvSpPr>
          <p:nvPr>
            <p:ph type="title"/>
          </p:nvPr>
        </p:nvSpPr>
        <p:spPr>
          <a:xfrm>
            <a:off x="588263" y="457200"/>
            <a:ext cx="5923886" cy="588080"/>
          </a:xfrm>
        </p:spPr>
        <p:txBody>
          <a:bodyPr/>
          <a:lstStyle/>
          <a:p>
            <a:r>
              <a:rPr lang="en-US"/>
              <a:t>Click to edit Master</a:t>
            </a:r>
          </a:p>
        </p:txBody>
      </p:sp>
      <p:sp>
        <p:nvSpPr>
          <p:cNvPr id="7" name="Text Placeholder 8">
            <a:extLst>
              <a:ext uri="{FF2B5EF4-FFF2-40B4-BE49-F238E27FC236}">
                <a16:creationId xmlns:a16="http://schemas.microsoft.com/office/drawing/2014/main" id="{73E5B985-600D-4368-9076-3C00DD63E337}"/>
              </a:ext>
            </a:extLst>
          </p:cNvPr>
          <p:cNvSpPr>
            <a:spLocks noGrp="1"/>
          </p:cNvSpPr>
          <p:nvPr>
            <p:ph type="body" sz="quarter" idx="11"/>
          </p:nvPr>
        </p:nvSpPr>
        <p:spPr>
          <a:xfrm>
            <a:off x="6938853" y="1676400"/>
            <a:ext cx="4959460" cy="1459502"/>
          </a:xfrm>
        </p:spPr>
        <p:txBody>
          <a:bodyPr/>
          <a:lstStyle>
            <a:lvl1pPr marL="0" indent="0">
              <a:spcBef>
                <a:spcPts val="1800"/>
              </a:spcBef>
              <a:spcAft>
                <a:spcPts val="600"/>
              </a:spcAft>
              <a:buNone/>
              <a:defRPr sz="1400" b="1" spc="0" baseline="0">
                <a:solidFill>
                  <a:schemeClr val="accent4"/>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2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accent4"/>
                </a:solidFill>
              </a:defRPr>
            </a:lvl3pPr>
            <a:lvl4pPr marL="0" indent="0" defTabSz="762000">
              <a:spcAft>
                <a:spcPts val="600"/>
              </a:spcAft>
              <a:buClr>
                <a:schemeClr val="tx2"/>
              </a:buClr>
              <a:buNone/>
              <a:tabLst/>
              <a:defRPr sz="1400" b="1" spc="0" baseline="0">
                <a:solidFill>
                  <a:schemeClr val="accent4"/>
                </a:solidFill>
              </a:defRPr>
            </a:lvl4pPr>
            <a:lvl5pPr marL="0" indent="0" defTabSz="762000">
              <a:spcAft>
                <a:spcPts val="600"/>
              </a:spcAft>
              <a:buClr>
                <a:schemeClr val="tx2"/>
              </a:buClr>
              <a:buNone/>
              <a:tabLst/>
              <a:defRPr sz="12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D20EBE28-7A23-4BE1-9034-CD29D283DBD0}"/>
              </a:ext>
            </a:extLst>
          </p:cNvPr>
          <p:cNvSpPr/>
          <p:nvPr userDrawn="1"/>
        </p:nvSpPr>
        <p:spPr bwMode="auto">
          <a:xfrm>
            <a:off x="6805837" y="0"/>
            <a:ext cx="5386164" cy="13607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E5D9949-1F69-49D3-9813-057E21524292}"/>
              </a:ext>
            </a:extLst>
          </p:cNvPr>
          <p:cNvSpPr>
            <a:spLocks noGrp="1"/>
          </p:cNvSpPr>
          <p:nvPr>
            <p:ph type="body" sz="quarter" idx="13"/>
          </p:nvPr>
        </p:nvSpPr>
        <p:spPr>
          <a:xfrm>
            <a:off x="8186739" y="403358"/>
            <a:ext cx="3711574" cy="553998"/>
          </a:xfrm>
        </p:spPr>
        <p:txBody>
          <a:bodyPr anchor="ctr"/>
          <a:lstStyle>
            <a:lvl1pPr marL="0" indent="0" algn="l">
              <a:spcBef>
                <a:spcPts val="0"/>
              </a:spcBef>
              <a:spcAft>
                <a:spcPts val="600"/>
              </a:spcAft>
              <a:buFont typeface="Arial" panose="020B0604020202020204" pitchFamily="34" charset="0"/>
              <a:buNone/>
              <a:tabLst/>
              <a:defRPr lang="en-US" sz="1200" kern="1200" spc="0" baseline="0" dirty="0" smtClean="0">
                <a:solidFill>
                  <a:schemeClr val="accent2"/>
                </a:solidFill>
                <a:latin typeface="+mn-lt"/>
                <a:ea typeface="Segoe UI" pitchFamily="34" charset="0"/>
                <a:cs typeface="+mn-cs"/>
              </a:defRPr>
            </a:lvl1pPr>
            <a:lvl2pPr marL="0" indent="0" algn="l">
              <a:spcBef>
                <a:spcPts val="0"/>
              </a:spcBef>
              <a:buFont typeface="Arial" panose="020B0604020202020204" pitchFamily="34" charset="0"/>
              <a:buNone/>
              <a:tabLst/>
              <a:defRPr lang="en-US" sz="1000" b="0" kern="1200" spc="0" baseline="0" dirty="0" smtClean="0">
                <a:solidFill>
                  <a:schemeClr val="bg1">
                    <a:lumMod val="50000"/>
                    <a:lumOff val="50000"/>
                  </a:schemeClr>
                </a:solidFill>
                <a:latin typeface="+mj-lt"/>
                <a:ea typeface="+mn-ea"/>
                <a:cs typeface="+mn-cs"/>
              </a:defRPr>
            </a:lvl2pPr>
            <a:lvl3pPr marL="115888" indent="0" algn="l">
              <a:spcBef>
                <a:spcPts val="0"/>
              </a:spcBef>
              <a:buFont typeface="Arial" panose="020B0604020202020204" pitchFamily="34" charset="0"/>
              <a:buNone/>
              <a:tabLst/>
              <a:defRPr lang="en-US" sz="900" kern="1200" spc="0" baseline="0" dirty="0" smtClean="0">
                <a:solidFill>
                  <a:schemeClr val="bg1">
                    <a:lumMod val="50000"/>
                    <a:lumOff val="50000"/>
                  </a:schemeClr>
                </a:solidFill>
                <a:latin typeface="+mn-lt"/>
                <a:ea typeface="+mn-ea"/>
                <a:cs typeface="+mn-cs"/>
              </a:defRPr>
            </a:lvl3pPr>
            <a:lvl4pPr marL="0" indent="0" algn="l">
              <a:buFont typeface="Arial" panose="020B0604020202020204" pitchFamily="34" charset="0"/>
              <a:buNone/>
              <a:tabLst/>
              <a:defRPr/>
            </a:lvl4pPr>
            <a:lvl5pPr marL="0" indent="0" algn="l">
              <a:buFont typeface="Arial" panose="020B0604020202020204" pitchFamily="34" charset="0"/>
              <a:buNone/>
              <a:tabLst/>
              <a:defRPr/>
            </a:lvl5pPr>
          </a:lstStyle>
          <a:p>
            <a:pPr lvl="0"/>
            <a:r>
              <a:rPr lang="en-US"/>
              <a:t>Click</a:t>
            </a:r>
          </a:p>
          <a:p>
            <a:pPr lvl="1"/>
            <a:r>
              <a:rPr lang="en-US"/>
              <a:t>– Second level</a:t>
            </a:r>
          </a:p>
          <a:p>
            <a:pPr lvl="2"/>
            <a:r>
              <a:rPr lang="en-US"/>
              <a:t>Third level</a:t>
            </a:r>
          </a:p>
        </p:txBody>
      </p:sp>
      <p:sp>
        <p:nvSpPr>
          <p:cNvPr id="13" name="Text Placeholder 8">
            <a:extLst>
              <a:ext uri="{FF2B5EF4-FFF2-40B4-BE49-F238E27FC236}">
                <a16:creationId xmlns:a16="http://schemas.microsoft.com/office/drawing/2014/main" id="{4590D20F-DF59-4B4A-8FE9-6E4677C0DFE3}"/>
              </a:ext>
            </a:extLst>
          </p:cNvPr>
          <p:cNvSpPr>
            <a:spLocks noGrp="1"/>
          </p:cNvSpPr>
          <p:nvPr>
            <p:ph type="body" sz="quarter" idx="14" hasCustomPrompt="1"/>
          </p:nvPr>
        </p:nvSpPr>
        <p:spPr>
          <a:xfrm>
            <a:off x="6096001" y="6366717"/>
            <a:ext cx="5717830" cy="197596"/>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Tree>
    <p:extLst>
      <p:ext uri="{BB962C8B-B14F-4D97-AF65-F5344CB8AC3E}">
        <p14:creationId xmlns:p14="http://schemas.microsoft.com/office/powerpoint/2010/main" val="5120322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92">
          <p15:clr>
            <a:srgbClr val="FBAE40"/>
          </p15:clr>
        </p15:guide>
        <p15:guide id="2" orient="horz" pos="1032">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7_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584200" y="2555977"/>
            <a:ext cx="4242355" cy="1900031"/>
          </a:xfrm>
        </p:spPr>
        <p:txBody>
          <a:bodyPr/>
          <a:lstStyle>
            <a:lvl1pPr marL="0" indent="0">
              <a:spcBef>
                <a:spcPts val="0"/>
              </a:spcBef>
              <a:spcAft>
                <a:spcPts val="600"/>
              </a:spcAft>
              <a:buNone/>
              <a:defRPr sz="1800" b="1" spc="0" baseline="0">
                <a:solidFill>
                  <a:schemeClr val="accent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8BD3526-BC92-4050-BF91-0CCA6B8D8E57}"/>
              </a:ext>
            </a:extLst>
          </p:cNvPr>
          <p:cNvSpPr>
            <a:spLocks noGrp="1"/>
          </p:cNvSpPr>
          <p:nvPr>
            <p:ph type="title"/>
          </p:nvPr>
        </p:nvSpPr>
        <p:spPr>
          <a:xfrm>
            <a:off x="438507" y="1629720"/>
            <a:ext cx="10959072" cy="588080"/>
          </a:xfrm>
        </p:spPr>
        <p:txBody>
          <a:bodyPr/>
          <a:lstStyle/>
          <a:p>
            <a:r>
              <a:rPr lang="en-US"/>
              <a:t>Click to edit Master</a:t>
            </a:r>
          </a:p>
        </p:txBody>
      </p:sp>
      <p:sp>
        <p:nvSpPr>
          <p:cNvPr id="7" name="Text Placeholder 8">
            <a:extLst>
              <a:ext uri="{FF2B5EF4-FFF2-40B4-BE49-F238E27FC236}">
                <a16:creationId xmlns:a16="http://schemas.microsoft.com/office/drawing/2014/main" id="{73E5B985-600D-4368-9076-3C00DD63E337}"/>
              </a:ext>
            </a:extLst>
          </p:cNvPr>
          <p:cNvSpPr>
            <a:spLocks noGrp="1"/>
          </p:cNvSpPr>
          <p:nvPr>
            <p:ph type="body" sz="quarter" idx="11"/>
          </p:nvPr>
        </p:nvSpPr>
        <p:spPr>
          <a:xfrm>
            <a:off x="5918043" y="2555977"/>
            <a:ext cx="5980270" cy="1459502"/>
          </a:xfrm>
        </p:spPr>
        <p:txBody>
          <a:bodyPr/>
          <a:lstStyle>
            <a:lvl1pPr marL="0" indent="0">
              <a:spcBef>
                <a:spcPts val="1800"/>
              </a:spcBef>
              <a:spcAft>
                <a:spcPts val="600"/>
              </a:spcAft>
              <a:buNone/>
              <a:defRPr sz="1400" b="1"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2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400" b="1"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D20EBE28-7A23-4BE1-9034-CD29D283DBD0}"/>
              </a:ext>
            </a:extLst>
          </p:cNvPr>
          <p:cNvSpPr/>
          <p:nvPr userDrawn="1"/>
        </p:nvSpPr>
        <p:spPr bwMode="auto">
          <a:xfrm>
            <a:off x="340973" y="269454"/>
            <a:ext cx="11557340" cy="112204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E5D9949-1F69-49D3-9813-057E21524292}"/>
              </a:ext>
            </a:extLst>
          </p:cNvPr>
          <p:cNvSpPr>
            <a:spLocks noGrp="1"/>
          </p:cNvSpPr>
          <p:nvPr>
            <p:ph type="body" sz="quarter" idx="13"/>
          </p:nvPr>
        </p:nvSpPr>
        <p:spPr>
          <a:xfrm>
            <a:off x="618401" y="507675"/>
            <a:ext cx="8340541" cy="607859"/>
          </a:xfrm>
        </p:spPr>
        <p:txBody>
          <a:bodyPr anchor="ctr"/>
          <a:lstStyle>
            <a:lvl1pPr marL="0" indent="0" algn="l">
              <a:spcBef>
                <a:spcPts val="0"/>
              </a:spcBef>
              <a:spcAft>
                <a:spcPts val="600"/>
              </a:spcAft>
              <a:buFont typeface="Arial" panose="020B0604020202020204" pitchFamily="34" charset="0"/>
              <a:buNone/>
              <a:tabLst/>
              <a:defRPr lang="en-US" sz="1400" kern="1200" spc="0" baseline="0" dirty="0" smtClean="0">
                <a:solidFill>
                  <a:schemeClr val="accent2"/>
                </a:solidFill>
                <a:latin typeface="+mn-lt"/>
                <a:ea typeface="Segoe UI" pitchFamily="34" charset="0"/>
                <a:cs typeface="+mn-cs"/>
              </a:defRPr>
            </a:lvl1pPr>
            <a:lvl2pPr marL="0" indent="0" algn="l">
              <a:spcBef>
                <a:spcPts val="0"/>
              </a:spcBef>
              <a:buFont typeface="Arial" panose="020B0604020202020204" pitchFamily="34" charset="0"/>
              <a:buNone/>
              <a:tabLst/>
              <a:defRPr lang="en-US" sz="1050" b="0" kern="1200" spc="0" baseline="0" dirty="0" smtClean="0">
                <a:solidFill>
                  <a:schemeClr val="bg1">
                    <a:lumMod val="50000"/>
                    <a:lumOff val="50000"/>
                  </a:schemeClr>
                </a:solidFill>
                <a:latin typeface="+mj-lt"/>
                <a:ea typeface="+mn-ea"/>
                <a:cs typeface="+mn-cs"/>
              </a:defRPr>
            </a:lvl2pPr>
            <a:lvl3pPr marL="115888" indent="0" algn="l">
              <a:spcBef>
                <a:spcPts val="0"/>
              </a:spcBef>
              <a:buFont typeface="Arial" panose="020B0604020202020204" pitchFamily="34" charset="0"/>
              <a:buNone/>
              <a:tabLst/>
              <a:defRPr lang="en-US" sz="1000" kern="1200" spc="0" baseline="0" dirty="0" smtClean="0">
                <a:solidFill>
                  <a:schemeClr val="bg1">
                    <a:lumMod val="50000"/>
                    <a:lumOff val="50000"/>
                  </a:schemeClr>
                </a:solidFill>
                <a:latin typeface="+mn-lt"/>
                <a:ea typeface="+mn-ea"/>
                <a:cs typeface="+mn-cs"/>
              </a:defRPr>
            </a:lvl3pPr>
            <a:lvl4pPr marL="0" indent="0" algn="l">
              <a:buFont typeface="Arial" panose="020B0604020202020204" pitchFamily="34" charset="0"/>
              <a:buNone/>
              <a:tabLst/>
              <a:defRPr/>
            </a:lvl4pPr>
            <a:lvl5pPr marL="0" indent="0" algn="l">
              <a:buFont typeface="Arial" panose="020B0604020202020204" pitchFamily="34" charset="0"/>
              <a:buNone/>
              <a:tabLst/>
              <a:defRPr/>
            </a:lvl5pPr>
          </a:lstStyle>
          <a:p>
            <a:pPr lvl="0"/>
            <a:r>
              <a:rPr lang="en-US"/>
              <a:t>Click</a:t>
            </a:r>
          </a:p>
          <a:p>
            <a:pPr lvl="1"/>
            <a:r>
              <a:rPr lang="en-US"/>
              <a:t>– Second level</a:t>
            </a:r>
          </a:p>
          <a:p>
            <a:pPr lvl="2"/>
            <a:r>
              <a:rPr lang="en-US"/>
              <a:t>Third level</a:t>
            </a:r>
          </a:p>
        </p:txBody>
      </p:sp>
      <p:sp>
        <p:nvSpPr>
          <p:cNvPr id="13" name="Text Placeholder 8">
            <a:extLst>
              <a:ext uri="{FF2B5EF4-FFF2-40B4-BE49-F238E27FC236}">
                <a16:creationId xmlns:a16="http://schemas.microsoft.com/office/drawing/2014/main" id="{4590D20F-DF59-4B4A-8FE9-6E4677C0DFE3}"/>
              </a:ext>
            </a:extLst>
          </p:cNvPr>
          <p:cNvSpPr>
            <a:spLocks noGrp="1"/>
          </p:cNvSpPr>
          <p:nvPr>
            <p:ph type="body" sz="quarter" idx="14" hasCustomPrompt="1"/>
          </p:nvPr>
        </p:nvSpPr>
        <p:spPr>
          <a:xfrm>
            <a:off x="6119643" y="6350325"/>
            <a:ext cx="5717830" cy="197596"/>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Tree>
    <p:extLst>
      <p:ext uri="{BB962C8B-B14F-4D97-AF65-F5344CB8AC3E}">
        <p14:creationId xmlns:p14="http://schemas.microsoft.com/office/powerpoint/2010/main" val="4225161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92">
          <p15:clr>
            <a:srgbClr val="FBAE40"/>
          </p15:clr>
        </p15:guide>
        <p15:guide id="2" orient="horz" pos="1032">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8_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584200" y="1257300"/>
            <a:ext cx="4242355" cy="1900031"/>
          </a:xfrm>
        </p:spPr>
        <p:txBody>
          <a:bodyPr/>
          <a:lstStyle>
            <a:lvl1pPr marL="0" indent="0">
              <a:spcBef>
                <a:spcPts val="0"/>
              </a:spcBef>
              <a:spcAft>
                <a:spcPts val="600"/>
              </a:spcAft>
              <a:buNone/>
              <a:defRPr sz="1800" b="1" spc="0" baseline="0">
                <a:solidFill>
                  <a:schemeClr val="accent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a:extLst>
              <a:ext uri="{FF2B5EF4-FFF2-40B4-BE49-F238E27FC236}">
                <a16:creationId xmlns:a16="http://schemas.microsoft.com/office/drawing/2014/main" id="{73E5B985-600D-4368-9076-3C00DD63E337}"/>
              </a:ext>
            </a:extLst>
          </p:cNvPr>
          <p:cNvSpPr>
            <a:spLocks noGrp="1"/>
          </p:cNvSpPr>
          <p:nvPr>
            <p:ph type="body" sz="quarter" idx="11"/>
          </p:nvPr>
        </p:nvSpPr>
        <p:spPr>
          <a:xfrm>
            <a:off x="5918043" y="1257300"/>
            <a:ext cx="5980270" cy="1459502"/>
          </a:xfrm>
        </p:spPr>
        <p:txBody>
          <a:bodyPr/>
          <a:lstStyle>
            <a:lvl1pPr marL="0" indent="0">
              <a:spcBef>
                <a:spcPts val="1800"/>
              </a:spcBef>
              <a:spcAft>
                <a:spcPts val="600"/>
              </a:spcAft>
              <a:buNone/>
              <a:defRPr sz="1400" b="1"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2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400" b="1"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D20EBE28-7A23-4BE1-9034-CD29D283DBD0}"/>
              </a:ext>
            </a:extLst>
          </p:cNvPr>
          <p:cNvSpPr/>
          <p:nvPr userDrawn="1"/>
        </p:nvSpPr>
        <p:spPr bwMode="auto">
          <a:xfrm>
            <a:off x="340973" y="5450722"/>
            <a:ext cx="11557340" cy="112204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E5D9949-1F69-49D3-9813-057E21524292}"/>
              </a:ext>
            </a:extLst>
          </p:cNvPr>
          <p:cNvSpPr>
            <a:spLocks noGrp="1"/>
          </p:cNvSpPr>
          <p:nvPr>
            <p:ph type="body" sz="quarter" idx="13"/>
          </p:nvPr>
        </p:nvSpPr>
        <p:spPr>
          <a:xfrm>
            <a:off x="618401" y="5688943"/>
            <a:ext cx="8340541" cy="607859"/>
          </a:xfrm>
        </p:spPr>
        <p:txBody>
          <a:bodyPr anchor="ctr"/>
          <a:lstStyle>
            <a:lvl1pPr marL="0" indent="0" algn="l">
              <a:spcBef>
                <a:spcPts val="0"/>
              </a:spcBef>
              <a:spcAft>
                <a:spcPts val="600"/>
              </a:spcAft>
              <a:buFont typeface="Arial" panose="020B0604020202020204" pitchFamily="34" charset="0"/>
              <a:buNone/>
              <a:tabLst/>
              <a:defRPr lang="en-US" sz="1400" kern="1200" spc="0" baseline="0" dirty="0" smtClean="0">
                <a:solidFill>
                  <a:schemeClr val="accent2"/>
                </a:solidFill>
                <a:latin typeface="+mn-lt"/>
                <a:ea typeface="Segoe UI" pitchFamily="34" charset="0"/>
                <a:cs typeface="+mn-cs"/>
              </a:defRPr>
            </a:lvl1pPr>
            <a:lvl2pPr marL="0" indent="0" algn="l">
              <a:spcBef>
                <a:spcPts val="0"/>
              </a:spcBef>
              <a:buFont typeface="Arial" panose="020B0604020202020204" pitchFamily="34" charset="0"/>
              <a:buNone/>
              <a:tabLst/>
              <a:defRPr lang="en-US" sz="1050" b="0" kern="1200" spc="0" baseline="0" dirty="0" smtClean="0">
                <a:solidFill>
                  <a:schemeClr val="bg1">
                    <a:lumMod val="50000"/>
                    <a:lumOff val="50000"/>
                  </a:schemeClr>
                </a:solidFill>
                <a:latin typeface="+mj-lt"/>
                <a:ea typeface="+mn-ea"/>
                <a:cs typeface="+mn-cs"/>
              </a:defRPr>
            </a:lvl2pPr>
            <a:lvl3pPr marL="115888" indent="0" algn="l">
              <a:spcBef>
                <a:spcPts val="0"/>
              </a:spcBef>
              <a:buFont typeface="Arial" panose="020B0604020202020204" pitchFamily="34" charset="0"/>
              <a:buNone/>
              <a:tabLst/>
              <a:defRPr lang="en-US" sz="1000" kern="1200" spc="0" baseline="0" dirty="0" smtClean="0">
                <a:solidFill>
                  <a:schemeClr val="bg1">
                    <a:lumMod val="50000"/>
                    <a:lumOff val="50000"/>
                  </a:schemeClr>
                </a:solidFill>
                <a:latin typeface="+mn-lt"/>
                <a:ea typeface="+mn-ea"/>
                <a:cs typeface="+mn-cs"/>
              </a:defRPr>
            </a:lvl3pPr>
            <a:lvl4pPr marL="0" indent="0" algn="l">
              <a:buFont typeface="Arial" panose="020B0604020202020204" pitchFamily="34" charset="0"/>
              <a:buNone/>
              <a:tabLst/>
              <a:defRPr/>
            </a:lvl4pPr>
            <a:lvl5pPr marL="0" indent="0" algn="l">
              <a:buFont typeface="Arial" panose="020B0604020202020204" pitchFamily="34" charset="0"/>
              <a:buNone/>
              <a:tabLst/>
              <a:defRPr/>
            </a:lvl5pPr>
          </a:lstStyle>
          <a:p>
            <a:pPr lvl="0"/>
            <a:r>
              <a:rPr lang="en-US"/>
              <a:t>Click</a:t>
            </a:r>
          </a:p>
          <a:p>
            <a:pPr lvl="1"/>
            <a:r>
              <a:rPr lang="en-US"/>
              <a:t>– Second level</a:t>
            </a:r>
          </a:p>
          <a:p>
            <a:pPr lvl="2"/>
            <a:r>
              <a:rPr lang="en-US"/>
              <a:t>Third level</a:t>
            </a:r>
          </a:p>
        </p:txBody>
      </p:sp>
      <p:sp>
        <p:nvSpPr>
          <p:cNvPr id="13" name="Text Placeholder 8">
            <a:extLst>
              <a:ext uri="{FF2B5EF4-FFF2-40B4-BE49-F238E27FC236}">
                <a16:creationId xmlns:a16="http://schemas.microsoft.com/office/drawing/2014/main" id="{4590D20F-DF59-4B4A-8FE9-6E4677C0DFE3}"/>
              </a:ext>
            </a:extLst>
          </p:cNvPr>
          <p:cNvSpPr>
            <a:spLocks noGrp="1"/>
          </p:cNvSpPr>
          <p:nvPr>
            <p:ph type="body" sz="quarter" idx="14" hasCustomPrompt="1"/>
          </p:nvPr>
        </p:nvSpPr>
        <p:spPr>
          <a:xfrm>
            <a:off x="6119643" y="5153034"/>
            <a:ext cx="5717830" cy="197596"/>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
        <p:nvSpPr>
          <p:cNvPr id="3" name="Title 2">
            <a:extLst>
              <a:ext uri="{FF2B5EF4-FFF2-40B4-BE49-F238E27FC236}">
                <a16:creationId xmlns:a16="http://schemas.microsoft.com/office/drawing/2014/main" id="{69AD569E-03AD-47F5-8886-FF2A66CD3A4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08801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92">
          <p15:clr>
            <a:srgbClr val="FBAE40"/>
          </p15:clr>
        </p15:guide>
        <p15:guide id="2" orient="horz" pos="1032">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6_Case study">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A1BB61-2AA4-4F8F-BDAD-C481DF256F23}"/>
              </a:ext>
            </a:extLst>
          </p:cNvPr>
          <p:cNvSpPr/>
          <p:nvPr userDrawn="1"/>
        </p:nvSpPr>
        <p:spPr bwMode="auto">
          <a:xfrm>
            <a:off x="5697197" y="0"/>
            <a:ext cx="6444343" cy="678180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9" name="Text Placeholder 8"/>
          <p:cNvSpPr>
            <a:spLocks noGrp="1"/>
          </p:cNvSpPr>
          <p:nvPr>
            <p:ph type="body" sz="quarter" idx="10"/>
          </p:nvPr>
        </p:nvSpPr>
        <p:spPr>
          <a:xfrm>
            <a:off x="588263" y="1257300"/>
            <a:ext cx="4242355" cy="1900031"/>
          </a:xfrm>
        </p:spPr>
        <p:txBody>
          <a:bodyPr/>
          <a:lstStyle>
            <a:lvl1pPr marL="0" indent="0">
              <a:spcBef>
                <a:spcPts val="0"/>
              </a:spcBef>
              <a:spcAft>
                <a:spcPts val="600"/>
              </a:spcAft>
              <a:buNone/>
              <a:defRPr sz="1800" b="1" spc="0" baseline="0">
                <a:solidFill>
                  <a:schemeClr val="accent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8BD3526-BC92-4050-BF91-0CCA6B8D8E57}"/>
              </a:ext>
            </a:extLst>
          </p:cNvPr>
          <p:cNvSpPr>
            <a:spLocks noGrp="1"/>
          </p:cNvSpPr>
          <p:nvPr>
            <p:ph type="title"/>
          </p:nvPr>
        </p:nvSpPr>
        <p:spPr>
          <a:xfrm>
            <a:off x="588263" y="457200"/>
            <a:ext cx="4865707" cy="588080"/>
          </a:xfrm>
        </p:spPr>
        <p:txBody>
          <a:bodyPr/>
          <a:lstStyle/>
          <a:p>
            <a:r>
              <a:rPr lang="en-US"/>
              <a:t>Click to edit Master</a:t>
            </a:r>
          </a:p>
        </p:txBody>
      </p:sp>
      <p:sp>
        <p:nvSpPr>
          <p:cNvPr id="7" name="Text Placeholder 8">
            <a:extLst>
              <a:ext uri="{FF2B5EF4-FFF2-40B4-BE49-F238E27FC236}">
                <a16:creationId xmlns:a16="http://schemas.microsoft.com/office/drawing/2014/main" id="{73E5B985-600D-4368-9076-3C00DD63E337}"/>
              </a:ext>
            </a:extLst>
          </p:cNvPr>
          <p:cNvSpPr>
            <a:spLocks noGrp="1"/>
          </p:cNvSpPr>
          <p:nvPr>
            <p:ph type="body" sz="quarter" idx="11"/>
          </p:nvPr>
        </p:nvSpPr>
        <p:spPr>
          <a:xfrm>
            <a:off x="5918043" y="1676400"/>
            <a:ext cx="5980270" cy="1459502"/>
          </a:xfrm>
        </p:spPr>
        <p:txBody>
          <a:bodyPr/>
          <a:lstStyle>
            <a:lvl1pPr marL="0" indent="0">
              <a:spcBef>
                <a:spcPts val="1800"/>
              </a:spcBef>
              <a:spcAft>
                <a:spcPts val="600"/>
              </a:spcAft>
              <a:buNone/>
              <a:defRPr sz="1400" b="1"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2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400" b="1"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D20EBE28-7A23-4BE1-9034-CD29D283DBD0}"/>
              </a:ext>
            </a:extLst>
          </p:cNvPr>
          <p:cNvSpPr/>
          <p:nvPr userDrawn="1"/>
        </p:nvSpPr>
        <p:spPr bwMode="auto">
          <a:xfrm>
            <a:off x="5697197" y="0"/>
            <a:ext cx="6494803" cy="13607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E5D9949-1F69-49D3-9813-057E21524292}"/>
              </a:ext>
            </a:extLst>
          </p:cNvPr>
          <p:cNvSpPr>
            <a:spLocks noGrp="1"/>
          </p:cNvSpPr>
          <p:nvPr>
            <p:ph type="body" sz="quarter" idx="13"/>
          </p:nvPr>
        </p:nvSpPr>
        <p:spPr>
          <a:xfrm>
            <a:off x="7051249" y="403358"/>
            <a:ext cx="4847064" cy="553998"/>
          </a:xfrm>
        </p:spPr>
        <p:txBody>
          <a:bodyPr anchor="ctr"/>
          <a:lstStyle>
            <a:lvl1pPr marL="0" indent="0" algn="l">
              <a:spcBef>
                <a:spcPts val="0"/>
              </a:spcBef>
              <a:spcAft>
                <a:spcPts val="600"/>
              </a:spcAft>
              <a:buFont typeface="Arial" panose="020B0604020202020204" pitchFamily="34" charset="0"/>
              <a:buNone/>
              <a:tabLst/>
              <a:defRPr lang="en-US" sz="1200" kern="1200" spc="0" baseline="0" dirty="0" smtClean="0">
                <a:solidFill>
                  <a:schemeClr val="accent2"/>
                </a:solidFill>
                <a:latin typeface="+mn-lt"/>
                <a:ea typeface="Segoe UI" pitchFamily="34" charset="0"/>
                <a:cs typeface="+mn-cs"/>
              </a:defRPr>
            </a:lvl1pPr>
            <a:lvl2pPr marL="0" indent="0" algn="l">
              <a:spcBef>
                <a:spcPts val="0"/>
              </a:spcBef>
              <a:buFont typeface="Arial" panose="020B0604020202020204" pitchFamily="34" charset="0"/>
              <a:buNone/>
              <a:tabLst/>
              <a:defRPr lang="en-US" sz="1000" b="0" kern="1200" spc="0" baseline="0" dirty="0" smtClean="0">
                <a:solidFill>
                  <a:schemeClr val="bg1">
                    <a:lumMod val="50000"/>
                    <a:lumOff val="50000"/>
                  </a:schemeClr>
                </a:solidFill>
                <a:latin typeface="+mj-lt"/>
                <a:ea typeface="+mn-ea"/>
                <a:cs typeface="+mn-cs"/>
              </a:defRPr>
            </a:lvl2pPr>
            <a:lvl3pPr marL="115888" indent="0" algn="l">
              <a:spcBef>
                <a:spcPts val="0"/>
              </a:spcBef>
              <a:buFont typeface="Arial" panose="020B0604020202020204" pitchFamily="34" charset="0"/>
              <a:buNone/>
              <a:tabLst/>
              <a:defRPr lang="en-US" sz="900" kern="1200" spc="0" baseline="0" dirty="0" smtClean="0">
                <a:solidFill>
                  <a:schemeClr val="bg1">
                    <a:lumMod val="50000"/>
                    <a:lumOff val="50000"/>
                  </a:schemeClr>
                </a:solidFill>
                <a:latin typeface="+mn-lt"/>
                <a:ea typeface="+mn-ea"/>
                <a:cs typeface="+mn-cs"/>
              </a:defRPr>
            </a:lvl3pPr>
            <a:lvl4pPr marL="0" indent="0" algn="l">
              <a:buFont typeface="Arial" panose="020B0604020202020204" pitchFamily="34" charset="0"/>
              <a:buNone/>
              <a:tabLst/>
              <a:defRPr/>
            </a:lvl4pPr>
            <a:lvl5pPr marL="0" indent="0" algn="l">
              <a:buFont typeface="Arial" panose="020B0604020202020204" pitchFamily="34" charset="0"/>
              <a:buNone/>
              <a:tabLst/>
              <a:defRPr/>
            </a:lvl5pPr>
          </a:lstStyle>
          <a:p>
            <a:pPr lvl="0"/>
            <a:r>
              <a:rPr lang="en-US"/>
              <a:t>Click</a:t>
            </a:r>
          </a:p>
          <a:p>
            <a:pPr lvl="1"/>
            <a:r>
              <a:rPr lang="en-US"/>
              <a:t>– Second level</a:t>
            </a:r>
          </a:p>
          <a:p>
            <a:pPr lvl="2"/>
            <a:r>
              <a:rPr lang="en-US"/>
              <a:t>Third level</a:t>
            </a:r>
          </a:p>
        </p:txBody>
      </p:sp>
      <p:sp>
        <p:nvSpPr>
          <p:cNvPr id="13" name="Text Placeholder 8">
            <a:extLst>
              <a:ext uri="{FF2B5EF4-FFF2-40B4-BE49-F238E27FC236}">
                <a16:creationId xmlns:a16="http://schemas.microsoft.com/office/drawing/2014/main" id="{4590D20F-DF59-4B4A-8FE9-6E4677C0DFE3}"/>
              </a:ext>
            </a:extLst>
          </p:cNvPr>
          <p:cNvSpPr>
            <a:spLocks noGrp="1"/>
          </p:cNvSpPr>
          <p:nvPr>
            <p:ph type="body" sz="quarter" idx="14" hasCustomPrompt="1"/>
          </p:nvPr>
        </p:nvSpPr>
        <p:spPr>
          <a:xfrm>
            <a:off x="6096001" y="6366717"/>
            <a:ext cx="5717830" cy="197596"/>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Tree>
    <p:extLst>
      <p:ext uri="{BB962C8B-B14F-4D97-AF65-F5344CB8AC3E}">
        <p14:creationId xmlns:p14="http://schemas.microsoft.com/office/powerpoint/2010/main" val="9373832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92">
          <p15:clr>
            <a:srgbClr val="FBAE40"/>
          </p15:clr>
        </p15:guide>
        <p15:guide id="2" orient="horz" pos="1032">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457200"/>
            <a:ext cx="4471726"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15606CC9-7AF2-48E8-AE57-BA82E1440197}"/>
              </a:ext>
            </a:extLst>
          </p:cNvPr>
          <p:cNvSpPr>
            <a:spLocks noGrp="1"/>
          </p:cNvSpPr>
          <p:nvPr>
            <p:ph type="body" sz="quarter" idx="10"/>
          </p:nvPr>
        </p:nvSpPr>
        <p:spPr>
          <a:xfrm>
            <a:off x="636588" y="2017713"/>
            <a:ext cx="4371975" cy="1471172"/>
          </a:xfrm>
        </p:spPr>
        <p:txBody>
          <a:bodyPr/>
          <a:lstStyle>
            <a:lvl1pPr marL="0" indent="0">
              <a:spcAft>
                <a:spcPts val="600"/>
              </a:spcAft>
              <a:buNone/>
              <a:defRPr sz="1800" b="1">
                <a:solidFill>
                  <a:schemeClr val="accent1"/>
                </a:solidFill>
              </a:defRPr>
            </a:lvl1pPr>
            <a:lvl2pPr marL="0" indent="0">
              <a:spcAft>
                <a:spcPts val="600"/>
              </a:spcAft>
              <a:buNone/>
              <a:defRPr sz="1400"/>
            </a:lvl2pPr>
            <a:lvl3pPr marL="0" indent="0">
              <a:spcAft>
                <a:spcPts val="600"/>
              </a:spcAft>
              <a:buNone/>
              <a:defRPr sz="1100"/>
            </a:lvl3pPr>
            <a:lvl4pPr marL="0" indent="0">
              <a:spcAft>
                <a:spcPts val="600"/>
              </a:spcAft>
              <a:buNone/>
              <a:defRPr sz="1050"/>
            </a:lvl4pPr>
            <a:lvl5pPr marL="0" indent="0">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956F5652-9072-4921-9F8C-B90945889156}"/>
              </a:ext>
            </a:extLst>
          </p:cNvPr>
          <p:cNvCxnSpPr>
            <a:cxnSpLocks/>
          </p:cNvCxnSpPr>
          <p:nvPr userDrawn="1"/>
        </p:nvCxnSpPr>
        <p:spPr>
          <a:xfrm>
            <a:off x="5656083" y="302559"/>
            <a:ext cx="0" cy="6372651"/>
          </a:xfrm>
          <a:prstGeom prst="line">
            <a:avLst/>
          </a:prstGeom>
          <a:ln>
            <a:solidFill>
              <a:schemeClr val="accent2">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BBA12D0-6D76-4C32-B427-CEF6D029EAC3}"/>
              </a:ext>
            </a:extLst>
          </p:cNvPr>
          <p:cNvSpPr/>
          <p:nvPr userDrawn="1"/>
        </p:nvSpPr>
        <p:spPr bwMode="auto">
          <a:xfrm>
            <a:off x="293688" y="3629321"/>
            <a:ext cx="5353049" cy="2639718"/>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3151885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Case study">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A1BB61-2AA4-4F8F-BDAD-C481DF256F23}"/>
              </a:ext>
            </a:extLst>
          </p:cNvPr>
          <p:cNvSpPr/>
          <p:nvPr userDrawn="1"/>
        </p:nvSpPr>
        <p:spPr bwMode="auto">
          <a:xfrm>
            <a:off x="5697197" y="0"/>
            <a:ext cx="6444343" cy="6858000"/>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sp>
        <p:nvSpPr>
          <p:cNvPr id="9" name="Text Placeholder 8"/>
          <p:cNvSpPr>
            <a:spLocks noGrp="1"/>
          </p:cNvSpPr>
          <p:nvPr>
            <p:ph type="body" sz="quarter" idx="10"/>
          </p:nvPr>
        </p:nvSpPr>
        <p:spPr>
          <a:xfrm>
            <a:off x="588263" y="1638300"/>
            <a:ext cx="4865707" cy="1900031"/>
          </a:xfrm>
        </p:spPr>
        <p:txBody>
          <a:bodyPr/>
          <a:lstStyle>
            <a:lvl1pPr marL="0" indent="0">
              <a:spcBef>
                <a:spcPts val="0"/>
              </a:spcBef>
              <a:spcAft>
                <a:spcPts val="600"/>
              </a:spcAft>
              <a:buNone/>
              <a:defRPr sz="1800" b="1" spc="0" baseline="0">
                <a:solidFill>
                  <a:schemeClr val="accent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8BD3526-BC92-4050-BF91-0CCA6B8D8E57}"/>
              </a:ext>
            </a:extLst>
          </p:cNvPr>
          <p:cNvSpPr>
            <a:spLocks noGrp="1"/>
          </p:cNvSpPr>
          <p:nvPr>
            <p:ph type="title"/>
          </p:nvPr>
        </p:nvSpPr>
        <p:spPr>
          <a:xfrm>
            <a:off x="588263" y="457200"/>
            <a:ext cx="4865707" cy="588080"/>
          </a:xfrm>
        </p:spPr>
        <p:txBody>
          <a:bodyPr/>
          <a:lstStyle/>
          <a:p>
            <a:r>
              <a:rPr lang="en-US"/>
              <a:t>Click to edit Master</a:t>
            </a:r>
          </a:p>
        </p:txBody>
      </p:sp>
      <p:sp>
        <p:nvSpPr>
          <p:cNvPr id="7" name="Text Placeholder 8">
            <a:extLst>
              <a:ext uri="{FF2B5EF4-FFF2-40B4-BE49-F238E27FC236}">
                <a16:creationId xmlns:a16="http://schemas.microsoft.com/office/drawing/2014/main" id="{73E5B985-600D-4368-9076-3C00DD63E337}"/>
              </a:ext>
            </a:extLst>
          </p:cNvPr>
          <p:cNvSpPr>
            <a:spLocks noGrp="1"/>
          </p:cNvSpPr>
          <p:nvPr>
            <p:ph type="body" sz="quarter" idx="11"/>
          </p:nvPr>
        </p:nvSpPr>
        <p:spPr>
          <a:xfrm>
            <a:off x="5918043" y="1676400"/>
            <a:ext cx="5980270" cy="1459502"/>
          </a:xfrm>
        </p:spPr>
        <p:txBody>
          <a:bodyPr/>
          <a:lstStyle>
            <a:lvl1pPr marL="0" indent="0">
              <a:spcBef>
                <a:spcPts val="1200"/>
              </a:spcBef>
              <a:spcAft>
                <a:spcPts val="600"/>
              </a:spcAft>
              <a:buNone/>
              <a:defRPr sz="1400" b="1" spc="0" baseline="0">
                <a:solidFill>
                  <a:schemeClr val="accent4"/>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2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accent4"/>
                </a:solidFill>
              </a:defRPr>
            </a:lvl3pPr>
            <a:lvl4pPr marL="0" indent="0" defTabSz="762000">
              <a:spcAft>
                <a:spcPts val="600"/>
              </a:spcAft>
              <a:buClr>
                <a:schemeClr val="tx2"/>
              </a:buClr>
              <a:buNone/>
              <a:tabLst/>
              <a:defRPr sz="1400" b="1" spc="0" baseline="0">
                <a:solidFill>
                  <a:schemeClr val="accent4"/>
                </a:solidFill>
              </a:defRPr>
            </a:lvl4pPr>
            <a:lvl5pPr marL="0" indent="0" defTabSz="762000">
              <a:spcAft>
                <a:spcPts val="600"/>
              </a:spcAft>
              <a:buClr>
                <a:schemeClr val="tx2"/>
              </a:buClr>
              <a:buNone/>
              <a:tabLst/>
              <a:defRPr sz="12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D20EBE28-7A23-4BE1-9034-CD29D283DBD0}"/>
              </a:ext>
            </a:extLst>
          </p:cNvPr>
          <p:cNvSpPr/>
          <p:nvPr userDrawn="1"/>
        </p:nvSpPr>
        <p:spPr bwMode="auto">
          <a:xfrm>
            <a:off x="5697197" y="0"/>
            <a:ext cx="6494803" cy="13607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E5D9949-1F69-49D3-9813-057E21524292}"/>
              </a:ext>
            </a:extLst>
          </p:cNvPr>
          <p:cNvSpPr>
            <a:spLocks noGrp="1"/>
          </p:cNvSpPr>
          <p:nvPr>
            <p:ph type="body" sz="quarter" idx="13"/>
          </p:nvPr>
        </p:nvSpPr>
        <p:spPr>
          <a:xfrm>
            <a:off x="7051249" y="403358"/>
            <a:ext cx="4847064" cy="553998"/>
          </a:xfrm>
        </p:spPr>
        <p:txBody>
          <a:bodyPr anchor="ctr"/>
          <a:lstStyle>
            <a:lvl1pPr marL="0" indent="0" algn="l">
              <a:spcBef>
                <a:spcPts val="0"/>
              </a:spcBef>
              <a:spcAft>
                <a:spcPts val="600"/>
              </a:spcAft>
              <a:buFont typeface="Arial" panose="020B0604020202020204" pitchFamily="34" charset="0"/>
              <a:buNone/>
              <a:tabLst/>
              <a:defRPr lang="en-US" sz="1200" kern="1200" spc="0" baseline="0" dirty="0" smtClean="0">
                <a:solidFill>
                  <a:schemeClr val="accent2"/>
                </a:solidFill>
                <a:latin typeface="+mn-lt"/>
                <a:ea typeface="Segoe UI" pitchFamily="34" charset="0"/>
                <a:cs typeface="+mn-cs"/>
              </a:defRPr>
            </a:lvl1pPr>
            <a:lvl2pPr marL="0" indent="0" algn="l">
              <a:spcBef>
                <a:spcPts val="0"/>
              </a:spcBef>
              <a:buFont typeface="Arial" panose="020B0604020202020204" pitchFamily="34" charset="0"/>
              <a:buNone/>
              <a:tabLst/>
              <a:defRPr lang="en-US" sz="1000" b="0" kern="1200" spc="0" baseline="0" dirty="0" smtClean="0">
                <a:solidFill>
                  <a:schemeClr val="bg1">
                    <a:lumMod val="50000"/>
                    <a:lumOff val="50000"/>
                  </a:schemeClr>
                </a:solidFill>
                <a:latin typeface="+mj-lt"/>
                <a:ea typeface="+mn-ea"/>
                <a:cs typeface="+mn-cs"/>
              </a:defRPr>
            </a:lvl2pPr>
            <a:lvl3pPr marL="115888" indent="0" algn="l">
              <a:spcBef>
                <a:spcPts val="0"/>
              </a:spcBef>
              <a:buFont typeface="Arial" panose="020B0604020202020204" pitchFamily="34" charset="0"/>
              <a:buNone/>
              <a:tabLst/>
              <a:defRPr lang="en-US" sz="900" kern="1200" spc="0" baseline="0" dirty="0" smtClean="0">
                <a:solidFill>
                  <a:schemeClr val="bg1">
                    <a:lumMod val="50000"/>
                    <a:lumOff val="50000"/>
                  </a:schemeClr>
                </a:solidFill>
                <a:latin typeface="+mn-lt"/>
                <a:ea typeface="+mn-ea"/>
                <a:cs typeface="+mn-cs"/>
              </a:defRPr>
            </a:lvl3pPr>
            <a:lvl4pPr marL="0" indent="0" algn="l">
              <a:buFont typeface="Arial" panose="020B0604020202020204" pitchFamily="34" charset="0"/>
              <a:buNone/>
              <a:tabLst/>
              <a:defRPr/>
            </a:lvl4pPr>
            <a:lvl5pPr marL="0" indent="0" algn="l">
              <a:buFont typeface="Arial" panose="020B0604020202020204" pitchFamily="34" charset="0"/>
              <a:buNone/>
              <a:tabLst/>
              <a:defRPr/>
            </a:lvl5pPr>
          </a:lstStyle>
          <a:p>
            <a:pPr lvl="0"/>
            <a:r>
              <a:rPr lang="en-US"/>
              <a:t>Click</a:t>
            </a:r>
          </a:p>
          <a:p>
            <a:pPr lvl="1"/>
            <a:r>
              <a:rPr lang="en-US"/>
              <a:t>– Second level</a:t>
            </a:r>
          </a:p>
          <a:p>
            <a:pPr lvl="2"/>
            <a:r>
              <a:rPr lang="en-US"/>
              <a:t>Third level</a:t>
            </a:r>
          </a:p>
        </p:txBody>
      </p:sp>
      <p:sp>
        <p:nvSpPr>
          <p:cNvPr id="13" name="Text Placeholder 8">
            <a:extLst>
              <a:ext uri="{FF2B5EF4-FFF2-40B4-BE49-F238E27FC236}">
                <a16:creationId xmlns:a16="http://schemas.microsoft.com/office/drawing/2014/main" id="{4590D20F-DF59-4B4A-8FE9-6E4677C0DFE3}"/>
              </a:ext>
            </a:extLst>
          </p:cNvPr>
          <p:cNvSpPr>
            <a:spLocks noGrp="1"/>
          </p:cNvSpPr>
          <p:nvPr>
            <p:ph type="body" sz="quarter" idx="14" hasCustomPrompt="1"/>
          </p:nvPr>
        </p:nvSpPr>
        <p:spPr>
          <a:xfrm>
            <a:off x="6096001" y="6366717"/>
            <a:ext cx="5717830" cy="197596"/>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Tree>
    <p:extLst>
      <p:ext uri="{BB962C8B-B14F-4D97-AF65-F5344CB8AC3E}">
        <p14:creationId xmlns:p14="http://schemas.microsoft.com/office/powerpoint/2010/main" val="60049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92">
          <p15:clr>
            <a:srgbClr val="FBAE40"/>
          </p15:clr>
        </p15:guide>
        <p15:guide id="2" orient="horz" pos="1032">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5606CC9-7AF2-48E8-AE57-BA82E1440197}"/>
              </a:ext>
            </a:extLst>
          </p:cNvPr>
          <p:cNvSpPr>
            <a:spLocks noGrp="1"/>
          </p:cNvSpPr>
          <p:nvPr>
            <p:ph type="body" sz="quarter" idx="10"/>
          </p:nvPr>
        </p:nvSpPr>
        <p:spPr>
          <a:xfrm>
            <a:off x="636588" y="1436688"/>
            <a:ext cx="5110064" cy="2052197"/>
          </a:xfrm>
        </p:spPr>
        <p:txBody>
          <a:bodyPr/>
          <a:lstStyle>
            <a:lvl1pPr marL="0" indent="0">
              <a:spcAft>
                <a:spcPts val="600"/>
              </a:spcAft>
              <a:buNone/>
              <a:defRPr sz="1800" b="1">
                <a:solidFill>
                  <a:schemeClr val="accent1"/>
                </a:solidFill>
              </a:defRPr>
            </a:lvl1pPr>
            <a:lvl2pPr marL="0" indent="0">
              <a:spcAft>
                <a:spcPts val="600"/>
              </a:spcAft>
              <a:buNone/>
              <a:defRPr sz="1400"/>
            </a:lvl2pPr>
            <a:lvl3pPr marL="0" indent="0">
              <a:spcAft>
                <a:spcPts val="600"/>
              </a:spcAft>
              <a:buNone/>
              <a:defRPr sz="1100"/>
            </a:lvl3pPr>
            <a:lvl4pPr marL="0" indent="0">
              <a:spcAft>
                <a:spcPts val="600"/>
              </a:spcAft>
              <a:buNone/>
              <a:defRPr sz="1050"/>
            </a:lvl4pPr>
            <a:lvl5pPr marL="0" indent="0">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8">
            <a:extLst>
              <a:ext uri="{FF2B5EF4-FFF2-40B4-BE49-F238E27FC236}">
                <a16:creationId xmlns:a16="http://schemas.microsoft.com/office/drawing/2014/main" id="{89B0B473-5AF9-4B9D-B62C-3B46A48C360C}"/>
              </a:ext>
            </a:extLst>
          </p:cNvPr>
          <p:cNvSpPr>
            <a:spLocks noGrp="1"/>
          </p:cNvSpPr>
          <p:nvPr>
            <p:ph type="body" sz="quarter" idx="14" hasCustomPrompt="1"/>
          </p:nvPr>
        </p:nvSpPr>
        <p:spPr>
          <a:xfrm>
            <a:off x="6096001" y="6366717"/>
            <a:ext cx="5717830" cy="197596"/>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
        <p:nvSpPr>
          <p:cNvPr id="3" name="Title 2">
            <a:extLst>
              <a:ext uri="{FF2B5EF4-FFF2-40B4-BE49-F238E27FC236}">
                <a16:creationId xmlns:a16="http://schemas.microsoft.com/office/drawing/2014/main" id="{EADA1FDB-B405-42E1-B0E5-B7FB7DDD4F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72814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79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28014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082279"/>
            <a:ext cx="7824216" cy="1846659"/>
          </a:xfrm>
        </p:spPr>
        <p:txBody>
          <a:bodyPr anchor="b"/>
          <a:lstStyle>
            <a:lvl1pPr>
              <a:defRPr sz="40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031674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9F8D3A-02CC-4584-A182-0FFC441FDF8D}"/>
              </a:ext>
            </a:extLst>
          </p:cNvPr>
          <p:cNvSpPr/>
          <p:nvPr userDrawn="1"/>
        </p:nvSpPr>
        <p:spPr bwMode="auto">
          <a:xfrm>
            <a:off x="0" y="1219200"/>
            <a:ext cx="12192000" cy="3978442"/>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082279"/>
            <a:ext cx="10897883" cy="1846659"/>
          </a:xfrm>
        </p:spPr>
        <p:txBody>
          <a:bodyPr anchor="b"/>
          <a:lstStyle>
            <a:lvl1pPr>
              <a:defRPr sz="40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6100477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125792"/>
            <a:ext cx="6667500" cy="603242"/>
          </a:xfrm>
        </p:spPr>
        <p:txBody>
          <a:bodyPr anchor="ctr"/>
          <a:lstStyle>
            <a:lvl1pPr marL="0" indent="0">
              <a:spcBef>
                <a:spcPts val="1200"/>
              </a:spcBef>
              <a:buNone/>
              <a:defRPr sz="2000" b="1">
                <a:solidFill>
                  <a:schemeClr val="accent1"/>
                </a:solidFill>
              </a:defRPr>
            </a:lvl1pPr>
            <a:lvl2pPr marL="0" indent="0">
              <a:spcAft>
                <a:spcPts val="600"/>
              </a:spcAft>
              <a:buNone/>
              <a:defRPr sz="1600"/>
            </a:lvl2pPr>
          </a:lstStyle>
          <a:p>
            <a:pPr lvl="0"/>
            <a:r>
              <a:rPr lang="en-US"/>
              <a:t>Click to edit Master text styles</a:t>
            </a:r>
          </a:p>
          <a:p>
            <a:pPr lvl="1"/>
            <a:r>
              <a:rPr lang="en-US"/>
              <a:t>second</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4356100" y="1973263"/>
            <a:ext cx="0" cy="29083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8">
            <a:extLst>
              <a:ext uri="{FF2B5EF4-FFF2-40B4-BE49-F238E27FC236}">
                <a16:creationId xmlns:a16="http://schemas.microsoft.com/office/drawing/2014/main" id="{9CCE06A2-5EAB-42CC-AC1E-EDEC6BA21D73}"/>
              </a:ext>
            </a:extLst>
          </p:cNvPr>
          <p:cNvSpPr>
            <a:spLocks noGrp="1"/>
          </p:cNvSpPr>
          <p:nvPr>
            <p:ph type="body" sz="quarter" idx="14" hasCustomPrompt="1"/>
          </p:nvPr>
        </p:nvSpPr>
        <p:spPr>
          <a:xfrm>
            <a:off x="6096001" y="6366717"/>
            <a:ext cx="5717830" cy="197596"/>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Tree>
    <p:extLst>
      <p:ext uri="{BB962C8B-B14F-4D97-AF65-F5344CB8AC3E}">
        <p14:creationId xmlns:p14="http://schemas.microsoft.com/office/powerpoint/2010/main" val="33970056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5606CC9-7AF2-48E8-AE57-BA82E1440197}"/>
              </a:ext>
            </a:extLst>
          </p:cNvPr>
          <p:cNvSpPr>
            <a:spLocks noGrp="1"/>
          </p:cNvSpPr>
          <p:nvPr>
            <p:ph type="body" sz="quarter" idx="10"/>
          </p:nvPr>
        </p:nvSpPr>
        <p:spPr>
          <a:xfrm>
            <a:off x="636588" y="1436688"/>
            <a:ext cx="3719512" cy="2052197"/>
          </a:xfrm>
        </p:spPr>
        <p:txBody>
          <a:bodyPr/>
          <a:lstStyle>
            <a:lvl1pPr marL="0" indent="0">
              <a:spcAft>
                <a:spcPts val="600"/>
              </a:spcAft>
              <a:buNone/>
              <a:defRPr sz="1800" b="1">
                <a:solidFill>
                  <a:schemeClr val="accent1"/>
                </a:solidFill>
              </a:defRPr>
            </a:lvl1pPr>
            <a:lvl2pPr marL="0" indent="0">
              <a:spcAft>
                <a:spcPts val="600"/>
              </a:spcAft>
              <a:buNone/>
              <a:defRPr sz="1400"/>
            </a:lvl2pPr>
            <a:lvl3pPr marL="0" indent="0">
              <a:spcAft>
                <a:spcPts val="600"/>
              </a:spcAft>
              <a:buNone/>
              <a:defRPr sz="1100"/>
            </a:lvl3pPr>
            <a:lvl4pPr marL="0" indent="0">
              <a:spcAft>
                <a:spcPts val="600"/>
              </a:spcAft>
              <a:buNone/>
              <a:defRPr sz="1050"/>
            </a:lvl4pPr>
            <a:lvl5pPr marL="0" indent="0">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8">
            <a:extLst>
              <a:ext uri="{FF2B5EF4-FFF2-40B4-BE49-F238E27FC236}">
                <a16:creationId xmlns:a16="http://schemas.microsoft.com/office/drawing/2014/main" id="{89B0B473-5AF9-4B9D-B62C-3B46A48C360C}"/>
              </a:ext>
            </a:extLst>
          </p:cNvPr>
          <p:cNvSpPr>
            <a:spLocks noGrp="1"/>
          </p:cNvSpPr>
          <p:nvPr>
            <p:ph type="body" sz="quarter" idx="14" hasCustomPrompt="1"/>
          </p:nvPr>
        </p:nvSpPr>
        <p:spPr>
          <a:xfrm>
            <a:off x="6096001" y="6366717"/>
            <a:ext cx="5717830" cy="197596"/>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
        <p:nvSpPr>
          <p:cNvPr id="3" name="Title 2">
            <a:extLst>
              <a:ext uri="{FF2B5EF4-FFF2-40B4-BE49-F238E27FC236}">
                <a16:creationId xmlns:a16="http://schemas.microsoft.com/office/drawing/2014/main" id="{EADA1FDB-B405-42E1-B0E5-B7FB7DDD4F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125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79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_Case study">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A1BB61-2AA4-4F8F-BDAD-C481DF256F23}"/>
              </a:ext>
            </a:extLst>
          </p:cNvPr>
          <p:cNvSpPr/>
          <p:nvPr userDrawn="1"/>
        </p:nvSpPr>
        <p:spPr bwMode="auto">
          <a:xfrm>
            <a:off x="5697197" y="0"/>
            <a:ext cx="6444343" cy="6940482"/>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9" name="Text Placeholder 8"/>
          <p:cNvSpPr>
            <a:spLocks noGrp="1"/>
          </p:cNvSpPr>
          <p:nvPr>
            <p:ph type="body" sz="quarter" idx="10"/>
          </p:nvPr>
        </p:nvSpPr>
        <p:spPr>
          <a:xfrm>
            <a:off x="588263" y="1441450"/>
            <a:ext cx="4242355" cy="1900031"/>
          </a:xfrm>
        </p:spPr>
        <p:txBody>
          <a:bodyPr/>
          <a:lstStyle>
            <a:lvl1pPr marL="0" indent="0">
              <a:spcBef>
                <a:spcPts val="0"/>
              </a:spcBef>
              <a:spcAft>
                <a:spcPts val="600"/>
              </a:spcAft>
              <a:buNone/>
              <a:defRPr sz="1800" b="1" spc="0" baseline="0">
                <a:solidFill>
                  <a:schemeClr val="accent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8BD3526-BC92-4050-BF91-0CCA6B8D8E57}"/>
              </a:ext>
            </a:extLst>
          </p:cNvPr>
          <p:cNvSpPr>
            <a:spLocks noGrp="1"/>
          </p:cNvSpPr>
          <p:nvPr>
            <p:ph type="title"/>
          </p:nvPr>
        </p:nvSpPr>
        <p:spPr>
          <a:xfrm>
            <a:off x="588263" y="457200"/>
            <a:ext cx="4865707" cy="588080"/>
          </a:xfrm>
        </p:spPr>
        <p:txBody>
          <a:bodyPr/>
          <a:lstStyle/>
          <a:p>
            <a:r>
              <a:rPr lang="en-US"/>
              <a:t>Click to edit Master</a:t>
            </a:r>
          </a:p>
        </p:txBody>
      </p:sp>
      <p:sp>
        <p:nvSpPr>
          <p:cNvPr id="7" name="Text Placeholder 8">
            <a:extLst>
              <a:ext uri="{FF2B5EF4-FFF2-40B4-BE49-F238E27FC236}">
                <a16:creationId xmlns:a16="http://schemas.microsoft.com/office/drawing/2014/main" id="{73E5B985-600D-4368-9076-3C00DD63E337}"/>
              </a:ext>
            </a:extLst>
          </p:cNvPr>
          <p:cNvSpPr>
            <a:spLocks noGrp="1"/>
          </p:cNvSpPr>
          <p:nvPr>
            <p:ph type="body" sz="quarter" idx="11"/>
          </p:nvPr>
        </p:nvSpPr>
        <p:spPr>
          <a:xfrm>
            <a:off x="5918043" y="1676400"/>
            <a:ext cx="5980270" cy="1459502"/>
          </a:xfrm>
        </p:spPr>
        <p:txBody>
          <a:bodyPr/>
          <a:lstStyle>
            <a:lvl1pPr marL="0" indent="0">
              <a:spcBef>
                <a:spcPts val="1200"/>
              </a:spcBef>
              <a:spcAft>
                <a:spcPts val="600"/>
              </a:spcAft>
              <a:buNone/>
              <a:defRPr sz="1400" b="1" spc="0" baseline="0">
                <a:solidFill>
                  <a:schemeClr val="accent4"/>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2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accent4"/>
                </a:solidFill>
              </a:defRPr>
            </a:lvl3pPr>
            <a:lvl4pPr marL="0" indent="0" defTabSz="762000">
              <a:spcAft>
                <a:spcPts val="600"/>
              </a:spcAft>
              <a:buClr>
                <a:schemeClr val="tx2"/>
              </a:buClr>
              <a:buNone/>
              <a:tabLst/>
              <a:defRPr sz="1400" b="1" spc="0" baseline="0">
                <a:solidFill>
                  <a:schemeClr val="accent4"/>
                </a:solidFill>
              </a:defRPr>
            </a:lvl4pPr>
            <a:lvl5pPr marL="0" indent="0" defTabSz="762000">
              <a:spcAft>
                <a:spcPts val="600"/>
              </a:spcAft>
              <a:buClr>
                <a:schemeClr val="tx2"/>
              </a:buClr>
              <a:buNone/>
              <a:tabLst/>
              <a:defRPr sz="12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D20EBE28-7A23-4BE1-9034-CD29D283DBD0}"/>
              </a:ext>
            </a:extLst>
          </p:cNvPr>
          <p:cNvSpPr/>
          <p:nvPr userDrawn="1"/>
        </p:nvSpPr>
        <p:spPr bwMode="auto">
          <a:xfrm>
            <a:off x="5697197" y="0"/>
            <a:ext cx="6494803" cy="13607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E5D9949-1F69-49D3-9813-057E21524292}"/>
              </a:ext>
            </a:extLst>
          </p:cNvPr>
          <p:cNvSpPr>
            <a:spLocks noGrp="1"/>
          </p:cNvSpPr>
          <p:nvPr>
            <p:ph type="body" sz="quarter" idx="13"/>
          </p:nvPr>
        </p:nvSpPr>
        <p:spPr>
          <a:xfrm>
            <a:off x="7051249" y="403358"/>
            <a:ext cx="4847064" cy="553998"/>
          </a:xfrm>
        </p:spPr>
        <p:txBody>
          <a:bodyPr anchor="ctr"/>
          <a:lstStyle>
            <a:lvl1pPr marL="0" indent="0" algn="l">
              <a:spcBef>
                <a:spcPts val="0"/>
              </a:spcBef>
              <a:spcAft>
                <a:spcPts val="600"/>
              </a:spcAft>
              <a:buFont typeface="Arial" panose="020B0604020202020204" pitchFamily="34" charset="0"/>
              <a:buNone/>
              <a:tabLst/>
              <a:defRPr lang="en-US" sz="1200" kern="1200" spc="0" baseline="0" dirty="0" smtClean="0">
                <a:solidFill>
                  <a:schemeClr val="accent2"/>
                </a:solidFill>
                <a:latin typeface="+mn-lt"/>
                <a:ea typeface="Segoe UI" pitchFamily="34" charset="0"/>
                <a:cs typeface="+mn-cs"/>
              </a:defRPr>
            </a:lvl1pPr>
            <a:lvl2pPr marL="0" indent="0" algn="l">
              <a:spcBef>
                <a:spcPts val="0"/>
              </a:spcBef>
              <a:buFont typeface="Arial" panose="020B0604020202020204" pitchFamily="34" charset="0"/>
              <a:buNone/>
              <a:tabLst/>
              <a:defRPr lang="en-US" sz="1000" b="0" kern="1200" spc="0" baseline="0" dirty="0" smtClean="0">
                <a:solidFill>
                  <a:schemeClr val="bg1">
                    <a:lumMod val="50000"/>
                    <a:lumOff val="50000"/>
                  </a:schemeClr>
                </a:solidFill>
                <a:latin typeface="+mj-lt"/>
                <a:ea typeface="+mn-ea"/>
                <a:cs typeface="+mn-cs"/>
              </a:defRPr>
            </a:lvl2pPr>
            <a:lvl3pPr marL="115888" indent="0" algn="l">
              <a:spcBef>
                <a:spcPts val="0"/>
              </a:spcBef>
              <a:buFont typeface="Arial" panose="020B0604020202020204" pitchFamily="34" charset="0"/>
              <a:buNone/>
              <a:tabLst/>
              <a:defRPr lang="en-US" sz="900" kern="1200" spc="0" baseline="0" dirty="0" smtClean="0">
                <a:solidFill>
                  <a:schemeClr val="bg1">
                    <a:lumMod val="50000"/>
                    <a:lumOff val="50000"/>
                  </a:schemeClr>
                </a:solidFill>
                <a:latin typeface="+mn-lt"/>
                <a:ea typeface="+mn-ea"/>
                <a:cs typeface="+mn-cs"/>
              </a:defRPr>
            </a:lvl3pPr>
            <a:lvl4pPr marL="0" indent="0" algn="l">
              <a:buFont typeface="Arial" panose="020B0604020202020204" pitchFamily="34" charset="0"/>
              <a:buNone/>
              <a:tabLst/>
              <a:defRPr/>
            </a:lvl4pPr>
            <a:lvl5pPr marL="0" indent="0" algn="l">
              <a:buFont typeface="Arial" panose="020B0604020202020204" pitchFamily="34" charset="0"/>
              <a:buNone/>
              <a:tabLst/>
              <a:defRPr/>
            </a:lvl5pPr>
          </a:lstStyle>
          <a:p>
            <a:pPr lvl="0"/>
            <a:r>
              <a:rPr lang="en-US"/>
              <a:t>Click</a:t>
            </a:r>
          </a:p>
          <a:p>
            <a:pPr lvl="1"/>
            <a:r>
              <a:rPr lang="en-US"/>
              <a:t>– Second level</a:t>
            </a:r>
          </a:p>
          <a:p>
            <a:pPr lvl="2"/>
            <a:r>
              <a:rPr lang="en-US"/>
              <a:t>Third level</a:t>
            </a:r>
          </a:p>
        </p:txBody>
      </p:sp>
      <p:sp>
        <p:nvSpPr>
          <p:cNvPr id="13" name="Text Placeholder 8">
            <a:extLst>
              <a:ext uri="{FF2B5EF4-FFF2-40B4-BE49-F238E27FC236}">
                <a16:creationId xmlns:a16="http://schemas.microsoft.com/office/drawing/2014/main" id="{4590D20F-DF59-4B4A-8FE9-6E4677C0DFE3}"/>
              </a:ext>
            </a:extLst>
          </p:cNvPr>
          <p:cNvSpPr>
            <a:spLocks noGrp="1"/>
          </p:cNvSpPr>
          <p:nvPr>
            <p:ph type="body" sz="quarter" idx="14" hasCustomPrompt="1"/>
          </p:nvPr>
        </p:nvSpPr>
        <p:spPr>
          <a:xfrm>
            <a:off x="6096001" y="6366717"/>
            <a:ext cx="5717830" cy="197596"/>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Tree>
    <p:extLst>
      <p:ext uri="{BB962C8B-B14F-4D97-AF65-F5344CB8AC3E}">
        <p14:creationId xmlns:p14="http://schemas.microsoft.com/office/powerpoint/2010/main" val="15293322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92">
          <p15:clr>
            <a:srgbClr val="FBAE40"/>
          </p15:clr>
        </p15:guide>
        <p15:guide id="2" orient="horz" pos="908">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Case study">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A1BB61-2AA4-4F8F-BDAD-C481DF256F23}"/>
              </a:ext>
            </a:extLst>
          </p:cNvPr>
          <p:cNvSpPr/>
          <p:nvPr userDrawn="1"/>
        </p:nvSpPr>
        <p:spPr bwMode="auto">
          <a:xfrm>
            <a:off x="6096000" y="0"/>
            <a:ext cx="6096000" cy="6858000"/>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9" name="Text Placeholder 8"/>
          <p:cNvSpPr>
            <a:spLocks noGrp="1"/>
          </p:cNvSpPr>
          <p:nvPr>
            <p:ph type="body" sz="quarter" idx="10"/>
          </p:nvPr>
        </p:nvSpPr>
        <p:spPr>
          <a:xfrm>
            <a:off x="588263" y="1676400"/>
            <a:ext cx="5015832" cy="1252331"/>
          </a:xfrm>
        </p:spPr>
        <p:txBody>
          <a:bodyPr/>
          <a:lstStyle>
            <a:lvl1pPr marL="0" indent="0">
              <a:spcBef>
                <a:spcPts val="0"/>
              </a:spcBef>
              <a:spcAft>
                <a:spcPts val="600"/>
              </a:spcAft>
              <a:buNone/>
              <a:defRPr sz="1800" b="1" spc="0" baseline="0">
                <a:solidFill>
                  <a:schemeClr val="accent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8BD3526-BC92-4050-BF91-0CCA6B8D8E57}"/>
              </a:ext>
            </a:extLst>
          </p:cNvPr>
          <p:cNvSpPr>
            <a:spLocks noGrp="1"/>
          </p:cNvSpPr>
          <p:nvPr>
            <p:ph type="title"/>
          </p:nvPr>
        </p:nvSpPr>
        <p:spPr>
          <a:xfrm>
            <a:off x="588263" y="457200"/>
            <a:ext cx="4431209" cy="553998"/>
          </a:xfrm>
        </p:spPr>
        <p:txBody>
          <a:bodyPr/>
          <a:lstStyle/>
          <a:p>
            <a:r>
              <a:rPr lang="en-US"/>
              <a:t>Click to edit Master title</a:t>
            </a:r>
          </a:p>
        </p:txBody>
      </p:sp>
      <p:sp>
        <p:nvSpPr>
          <p:cNvPr id="7" name="Text Placeholder 8">
            <a:extLst>
              <a:ext uri="{FF2B5EF4-FFF2-40B4-BE49-F238E27FC236}">
                <a16:creationId xmlns:a16="http://schemas.microsoft.com/office/drawing/2014/main" id="{73E5B985-600D-4368-9076-3C00DD63E337}"/>
              </a:ext>
            </a:extLst>
          </p:cNvPr>
          <p:cNvSpPr>
            <a:spLocks noGrp="1"/>
          </p:cNvSpPr>
          <p:nvPr>
            <p:ph type="body" sz="quarter" idx="11"/>
          </p:nvPr>
        </p:nvSpPr>
        <p:spPr>
          <a:xfrm>
            <a:off x="6457732" y="1676400"/>
            <a:ext cx="5440581" cy="1486241"/>
          </a:xfrm>
        </p:spPr>
        <p:txBody>
          <a:bodyPr/>
          <a:lstStyle>
            <a:lvl1pPr marL="0" indent="0">
              <a:spcBef>
                <a:spcPts val="1200"/>
              </a:spcBef>
              <a:spcAft>
                <a:spcPts val="600"/>
              </a:spcAft>
              <a:buNone/>
              <a:defRPr sz="1600" b="1" spc="0" baseline="0">
                <a:solidFill>
                  <a:schemeClr val="accent4"/>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2132632C-44AC-4048-8E4A-D7B6D65FF245}"/>
              </a:ext>
            </a:extLst>
          </p:cNvPr>
          <p:cNvSpPr/>
          <p:nvPr userDrawn="1"/>
        </p:nvSpPr>
        <p:spPr bwMode="auto">
          <a:xfrm>
            <a:off x="6994712" y="82482"/>
            <a:ext cx="4903601"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1" name="Text Placeholder 8">
            <a:extLst>
              <a:ext uri="{FF2B5EF4-FFF2-40B4-BE49-F238E27FC236}">
                <a16:creationId xmlns:a16="http://schemas.microsoft.com/office/drawing/2014/main" id="{3461FE64-D32B-4E81-8173-0E861FBFF8A8}"/>
              </a:ext>
            </a:extLst>
          </p:cNvPr>
          <p:cNvSpPr>
            <a:spLocks noGrp="1"/>
          </p:cNvSpPr>
          <p:nvPr>
            <p:ph type="body" sz="quarter" idx="12" hasCustomPrompt="1"/>
          </p:nvPr>
        </p:nvSpPr>
        <p:spPr>
          <a:xfrm>
            <a:off x="6994712" y="82482"/>
            <a:ext cx="4903601" cy="1371600"/>
          </a:xfrm>
          <a:solidFill>
            <a:schemeClr val="accent2">
              <a:alpha val="1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lgn="l">
              <a:spcAft>
                <a:spcPts val="600"/>
              </a:spcAft>
              <a:buNone/>
              <a:tabLst/>
              <a:defRPr lang="en-US" sz="1400" dirty="0">
                <a:solidFill>
                  <a:schemeClr val="accent4"/>
                </a:solidFill>
                <a:ea typeface="Segoe UI" pitchFamily="34" charset="0"/>
              </a:defRPr>
            </a:lvl1pPr>
            <a:lvl2pPr marL="0" indent="0">
              <a:spcBef>
                <a:spcPts val="1200"/>
              </a:spcBef>
              <a:spcAft>
                <a:spcPts val="600"/>
              </a:spcAft>
              <a:buNone/>
              <a:defRPr sz="1100" b="1"/>
            </a:lvl2pPr>
            <a:lvl3pPr marL="0" indent="0">
              <a:buNone/>
              <a:defRPr sz="1000"/>
            </a:lvl3pPr>
          </a:lstStyle>
          <a:p>
            <a:pPr marL="0" lvl="0" defTabSz="932472" fontAlgn="base">
              <a:spcBef>
                <a:spcPct val="0"/>
              </a:spcBef>
              <a:spcAft>
                <a:spcPct val="0"/>
              </a:spcAft>
            </a:pPr>
            <a:r>
              <a:rPr lang="en-US"/>
              <a:t>Quote</a:t>
            </a:r>
          </a:p>
          <a:p>
            <a:pPr marL="0" lvl="1" defTabSz="932472" fontAlgn="base">
              <a:spcBef>
                <a:spcPct val="0"/>
              </a:spcBef>
              <a:spcAft>
                <a:spcPct val="0"/>
              </a:spcAft>
            </a:pPr>
            <a:r>
              <a:rPr lang="en-US"/>
              <a:t>Second</a:t>
            </a:r>
          </a:p>
          <a:p>
            <a:pPr marL="0" lvl="2" defTabSz="932472" fontAlgn="base">
              <a:spcBef>
                <a:spcPct val="0"/>
              </a:spcBef>
              <a:spcAft>
                <a:spcPct val="0"/>
              </a:spcAft>
            </a:pPr>
            <a:r>
              <a:rPr lang="en-US"/>
              <a:t>third</a:t>
            </a:r>
          </a:p>
        </p:txBody>
      </p:sp>
      <p:sp>
        <p:nvSpPr>
          <p:cNvPr id="12" name="Oval 11">
            <a:extLst>
              <a:ext uri="{FF2B5EF4-FFF2-40B4-BE49-F238E27FC236}">
                <a16:creationId xmlns:a16="http://schemas.microsoft.com/office/drawing/2014/main" id="{E3B553C6-F73E-49F1-8C80-720CAE3F5F71}"/>
              </a:ext>
            </a:extLst>
          </p:cNvPr>
          <p:cNvSpPr>
            <a:spLocks noChangeAspect="1"/>
          </p:cNvSpPr>
          <p:nvPr userDrawn="1"/>
        </p:nvSpPr>
        <p:spPr bwMode="auto">
          <a:xfrm>
            <a:off x="5454837" y="82482"/>
            <a:ext cx="1371600" cy="1371600"/>
          </a:xfrm>
          <a:prstGeom prst="ellipse">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Oval 7">
            <a:extLst>
              <a:ext uri="{FF2B5EF4-FFF2-40B4-BE49-F238E27FC236}">
                <a16:creationId xmlns:a16="http://schemas.microsoft.com/office/drawing/2014/main" id="{D20EBE28-7A23-4BE1-9034-CD29D283DBD0}"/>
              </a:ext>
            </a:extLst>
          </p:cNvPr>
          <p:cNvSpPr/>
          <p:nvPr userDrawn="1"/>
        </p:nvSpPr>
        <p:spPr bwMode="auto">
          <a:xfrm>
            <a:off x="5623112" y="250757"/>
            <a:ext cx="1035050" cy="103505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37894738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056">
          <p15:clr>
            <a:srgbClr val="FBAE40"/>
          </p15:clr>
        </p15:guide>
        <p15:guide id="2" orient="horz" pos="912">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81767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1295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1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561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7662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97077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4E4C90F2-0374-48E6-982E-4255E45FD5E2}"/>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07707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Text Box 3">
            <a:extLst>
              <a:ext uri="{FF2B5EF4-FFF2-40B4-BE49-F238E27FC236}">
                <a16:creationId xmlns:a16="http://schemas.microsoft.com/office/drawing/2014/main" id="{C75F37FF-EACF-46F5-92A5-BDEEE09C928E}"/>
              </a:ext>
            </a:extLst>
          </p:cNvPr>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6" name="Picture 5">
            <a:extLst>
              <a:ext uri="{FF2B5EF4-FFF2-40B4-BE49-F238E27FC236}">
                <a16:creationId xmlns:a16="http://schemas.microsoft.com/office/drawing/2014/main" id="{F0A9928C-129D-43F9-927A-27FF6CD944EE}"/>
              </a:ext>
            </a:extLst>
          </p:cNvPr>
          <p:cNvPicPr>
            <a:picLocks noChangeAspect="1"/>
          </p:cNvPicPr>
          <p:nvPr userDrawn="1"/>
        </p:nvPicPr>
        <p:blipFill>
          <a:blip r:embed="rId3"/>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3021494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6627583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32019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9343075"/>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5909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51824369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_CENTER &amp; SUB">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56E40D1-50FE-4EDE-9410-A30C60C3971C}"/>
              </a:ext>
            </a:extLst>
          </p:cNvPr>
          <p:cNvSpPr/>
          <p:nvPr userDrawn="1"/>
        </p:nvSpPr>
        <p:spPr bwMode="auto">
          <a:xfrm>
            <a:off x="736322" y="2017713"/>
            <a:ext cx="2103120" cy="4116387"/>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016EB2B7-1AE7-447B-A11E-CE55EB110B48}"/>
              </a:ext>
            </a:extLst>
          </p:cNvPr>
          <p:cNvSpPr/>
          <p:nvPr userDrawn="1"/>
        </p:nvSpPr>
        <p:spPr bwMode="auto">
          <a:xfrm>
            <a:off x="2928157" y="2017713"/>
            <a:ext cx="2103120" cy="4116387"/>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6414FC0-7B18-4019-A351-7864211051FC}"/>
              </a:ext>
            </a:extLst>
          </p:cNvPr>
          <p:cNvSpPr/>
          <p:nvPr userDrawn="1"/>
        </p:nvSpPr>
        <p:spPr bwMode="auto">
          <a:xfrm>
            <a:off x="5119992" y="2017713"/>
            <a:ext cx="2103120" cy="4116387"/>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D6D6677E-046E-4163-AF6F-6D10466C9101}"/>
              </a:ext>
            </a:extLst>
          </p:cNvPr>
          <p:cNvSpPr/>
          <p:nvPr userDrawn="1"/>
        </p:nvSpPr>
        <p:spPr bwMode="auto">
          <a:xfrm>
            <a:off x="7311827" y="2017713"/>
            <a:ext cx="2103120" cy="4116387"/>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FAE1E7FE-E4DC-41B5-9DD7-71037B64341C}"/>
              </a:ext>
            </a:extLst>
          </p:cNvPr>
          <p:cNvSpPr/>
          <p:nvPr userDrawn="1"/>
        </p:nvSpPr>
        <p:spPr bwMode="auto">
          <a:xfrm>
            <a:off x="9503663" y="2017713"/>
            <a:ext cx="2103120" cy="4116387"/>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790E342D-0E22-40D9-B018-52DEA358A010}"/>
              </a:ext>
            </a:extLst>
          </p:cNvPr>
          <p:cNvSpPr>
            <a:spLocks noGrp="1"/>
          </p:cNvSpPr>
          <p:nvPr>
            <p:ph type="body" sz="quarter" idx="12"/>
          </p:nvPr>
        </p:nvSpPr>
        <p:spPr>
          <a:xfrm>
            <a:off x="736322" y="2017713"/>
            <a:ext cx="2103120" cy="914400"/>
          </a:xfrm>
          <a:solidFill>
            <a:schemeClr val="accent2">
              <a:alpha val="25000"/>
            </a:schemeClr>
          </a:solidFill>
        </p:spPr>
        <p:txBody>
          <a:bodyPr anchor="ctr">
            <a:noAutofit/>
          </a:bodyPr>
          <a:lstStyle>
            <a:lvl1pPr marL="0" indent="0" algn="ctr">
              <a:spcBef>
                <a:spcPts val="0"/>
              </a:spcBef>
              <a:spcAft>
                <a:spcPts val="0"/>
              </a:spcAft>
              <a:buNone/>
              <a:defRPr sz="1800">
                <a:solidFill>
                  <a:schemeClr val="accent1"/>
                </a:solidFill>
                <a:latin typeface="+mj-lt"/>
              </a:defRPr>
            </a:lvl1pPr>
            <a:lvl2pPr marL="0" indent="0" algn="ctr">
              <a:buNone/>
              <a:defRPr sz="1600">
                <a:solidFill>
                  <a:schemeClr val="tx1"/>
                </a:solidFill>
              </a:defRPr>
            </a:lvl2pPr>
            <a:lvl3pPr marL="0" indent="0" algn="l">
              <a:buNone/>
              <a:defRPr lang="en-US" sz="1200" kern="1200" spc="0" baseline="0" dirty="0">
                <a:solidFill>
                  <a:schemeClr val="tx1"/>
                </a:solidFill>
                <a:latin typeface="+mn-lt"/>
                <a:ea typeface="+mn-ea"/>
                <a:cs typeface="+mn-cs"/>
              </a:defRPr>
            </a:lvl3pPr>
            <a:lvl4pPr marL="0" indent="0" algn="l">
              <a:buNone/>
              <a:defRPr sz="1050">
                <a:solidFill>
                  <a:schemeClr val="tx1"/>
                </a:solidFill>
              </a:defRPr>
            </a:lvl4pPr>
            <a:lvl5pPr marL="0" indent="0" algn="l">
              <a:buNone/>
              <a:defRPr sz="1050">
                <a:solidFill>
                  <a:schemeClr val="tx1"/>
                </a:solidFill>
              </a:defRPr>
            </a:lvl5pPr>
          </a:lstStyle>
          <a:p>
            <a:pPr lvl="0"/>
            <a:r>
              <a:rPr lang="en-US"/>
              <a:t>Click to edit Master text styles</a:t>
            </a:r>
          </a:p>
        </p:txBody>
      </p:sp>
      <p:sp>
        <p:nvSpPr>
          <p:cNvPr id="10" name="Text Placeholder 3">
            <a:extLst>
              <a:ext uri="{FF2B5EF4-FFF2-40B4-BE49-F238E27FC236}">
                <a16:creationId xmlns:a16="http://schemas.microsoft.com/office/drawing/2014/main" id="{9547D6F7-2F25-475F-B168-B7C8D138EA87}"/>
              </a:ext>
            </a:extLst>
          </p:cNvPr>
          <p:cNvSpPr>
            <a:spLocks noGrp="1"/>
          </p:cNvSpPr>
          <p:nvPr>
            <p:ph type="body" sz="quarter" idx="13"/>
          </p:nvPr>
        </p:nvSpPr>
        <p:spPr>
          <a:xfrm>
            <a:off x="2928157" y="2017713"/>
            <a:ext cx="2103120" cy="914400"/>
          </a:xfrm>
          <a:solidFill>
            <a:schemeClr val="accent2">
              <a:alpha val="25000"/>
            </a:schemeClr>
          </a:solidFill>
        </p:spPr>
        <p:txBody>
          <a:bodyPr anchor="ctr">
            <a:noAutofit/>
          </a:bodyPr>
          <a:lstStyle>
            <a:lvl1pPr marL="0" indent="0" algn="ctr">
              <a:spcBef>
                <a:spcPts val="0"/>
              </a:spcBef>
              <a:spcAft>
                <a:spcPts val="0"/>
              </a:spcAft>
              <a:buNone/>
              <a:defRPr sz="1800">
                <a:solidFill>
                  <a:schemeClr val="accent1"/>
                </a:solidFill>
                <a:latin typeface="+mj-lt"/>
              </a:defRPr>
            </a:lvl1pPr>
            <a:lvl2pPr marL="0" indent="0" algn="ctr">
              <a:buNone/>
              <a:defRPr sz="1600">
                <a:solidFill>
                  <a:schemeClr val="tx1"/>
                </a:solidFill>
              </a:defRPr>
            </a:lvl2pPr>
            <a:lvl3pPr marL="0" indent="0" algn="l">
              <a:buNone/>
              <a:defRPr lang="en-US" sz="1200" kern="1200" spc="0" baseline="0" dirty="0">
                <a:solidFill>
                  <a:schemeClr val="tx1"/>
                </a:solidFill>
                <a:latin typeface="+mn-lt"/>
                <a:ea typeface="+mn-ea"/>
                <a:cs typeface="+mn-cs"/>
              </a:defRPr>
            </a:lvl3pPr>
            <a:lvl4pPr marL="0" indent="0" algn="l">
              <a:buNone/>
              <a:defRPr sz="1050">
                <a:solidFill>
                  <a:schemeClr val="tx1"/>
                </a:solidFill>
              </a:defRPr>
            </a:lvl4pPr>
            <a:lvl5pPr marL="0" indent="0" algn="l">
              <a:buNone/>
              <a:defRPr sz="1050">
                <a:solidFill>
                  <a:schemeClr val="tx1"/>
                </a:solidFill>
              </a:defRPr>
            </a:lvl5pPr>
          </a:lstStyle>
          <a:p>
            <a:pPr lvl="0"/>
            <a:r>
              <a:rPr lang="en-US"/>
              <a:t>Click to edit Master text styles</a:t>
            </a:r>
          </a:p>
        </p:txBody>
      </p:sp>
      <p:sp>
        <p:nvSpPr>
          <p:cNvPr id="11" name="Text Placeholder 3">
            <a:extLst>
              <a:ext uri="{FF2B5EF4-FFF2-40B4-BE49-F238E27FC236}">
                <a16:creationId xmlns:a16="http://schemas.microsoft.com/office/drawing/2014/main" id="{5A5F996E-176A-4F1C-8935-283C21F44F08}"/>
              </a:ext>
            </a:extLst>
          </p:cNvPr>
          <p:cNvSpPr>
            <a:spLocks noGrp="1"/>
          </p:cNvSpPr>
          <p:nvPr>
            <p:ph type="body" sz="quarter" idx="14"/>
          </p:nvPr>
        </p:nvSpPr>
        <p:spPr>
          <a:xfrm>
            <a:off x="5119992" y="2017713"/>
            <a:ext cx="2103120" cy="914400"/>
          </a:xfrm>
          <a:solidFill>
            <a:schemeClr val="accent2">
              <a:alpha val="25000"/>
            </a:schemeClr>
          </a:solidFill>
        </p:spPr>
        <p:txBody>
          <a:bodyPr anchor="ctr">
            <a:noAutofit/>
          </a:bodyPr>
          <a:lstStyle>
            <a:lvl1pPr marL="0" indent="0" algn="ctr">
              <a:spcBef>
                <a:spcPts val="0"/>
              </a:spcBef>
              <a:spcAft>
                <a:spcPts val="0"/>
              </a:spcAft>
              <a:buNone/>
              <a:defRPr sz="1800">
                <a:solidFill>
                  <a:schemeClr val="accent1"/>
                </a:solidFill>
                <a:latin typeface="+mj-lt"/>
              </a:defRPr>
            </a:lvl1pPr>
            <a:lvl2pPr marL="0" indent="0" algn="l">
              <a:buNone/>
              <a:defRPr sz="1600">
                <a:solidFill>
                  <a:schemeClr val="tx1"/>
                </a:solidFill>
              </a:defRPr>
            </a:lvl2pPr>
            <a:lvl3pPr marL="0" indent="0" algn="l">
              <a:buNone/>
              <a:defRPr lang="en-US" sz="1200" kern="1200" spc="0" baseline="0" dirty="0">
                <a:solidFill>
                  <a:schemeClr val="tx1"/>
                </a:solidFill>
                <a:latin typeface="+mn-lt"/>
                <a:ea typeface="+mn-ea"/>
                <a:cs typeface="+mn-cs"/>
              </a:defRPr>
            </a:lvl3pPr>
            <a:lvl4pPr marL="0" indent="0" algn="l">
              <a:buNone/>
              <a:defRPr sz="1050">
                <a:solidFill>
                  <a:schemeClr val="tx1"/>
                </a:solidFill>
              </a:defRPr>
            </a:lvl4pPr>
            <a:lvl5pPr marL="0" indent="0" algn="l">
              <a:buNone/>
              <a:defRPr sz="1050">
                <a:solidFill>
                  <a:schemeClr val="tx1"/>
                </a:solidFill>
              </a:defRPr>
            </a:lvl5pPr>
          </a:lstStyle>
          <a:p>
            <a:pPr lvl="0"/>
            <a:r>
              <a:rPr lang="en-US"/>
              <a:t>Click to edit Master text styles</a:t>
            </a:r>
          </a:p>
        </p:txBody>
      </p:sp>
      <p:sp>
        <p:nvSpPr>
          <p:cNvPr id="12" name="Text Placeholder 3">
            <a:extLst>
              <a:ext uri="{FF2B5EF4-FFF2-40B4-BE49-F238E27FC236}">
                <a16:creationId xmlns:a16="http://schemas.microsoft.com/office/drawing/2014/main" id="{E0E60E5A-166C-43FE-A7A2-315E9FE468CA}"/>
              </a:ext>
            </a:extLst>
          </p:cNvPr>
          <p:cNvSpPr>
            <a:spLocks noGrp="1"/>
          </p:cNvSpPr>
          <p:nvPr>
            <p:ph type="body" sz="quarter" idx="15"/>
          </p:nvPr>
        </p:nvSpPr>
        <p:spPr>
          <a:xfrm>
            <a:off x="7311827" y="2017713"/>
            <a:ext cx="2103120" cy="914400"/>
          </a:xfrm>
          <a:solidFill>
            <a:schemeClr val="accent2">
              <a:alpha val="25000"/>
            </a:schemeClr>
          </a:solidFill>
        </p:spPr>
        <p:txBody>
          <a:bodyPr anchor="ctr">
            <a:noAutofit/>
          </a:bodyPr>
          <a:lstStyle>
            <a:lvl1pPr marL="0" indent="0" algn="ctr">
              <a:spcBef>
                <a:spcPts val="0"/>
              </a:spcBef>
              <a:spcAft>
                <a:spcPts val="0"/>
              </a:spcAft>
              <a:buNone/>
              <a:defRPr sz="1800">
                <a:solidFill>
                  <a:schemeClr val="accent1"/>
                </a:solidFill>
                <a:latin typeface="+mj-lt"/>
              </a:defRPr>
            </a:lvl1pPr>
            <a:lvl2pPr marL="0" indent="0" algn="ctr">
              <a:buNone/>
              <a:defRPr sz="1600">
                <a:solidFill>
                  <a:schemeClr val="tx1"/>
                </a:solidFill>
              </a:defRPr>
            </a:lvl2pPr>
            <a:lvl3pPr marL="0" indent="0" algn="l">
              <a:buNone/>
              <a:defRPr lang="en-US" sz="1200" kern="1200" spc="0" baseline="0" dirty="0">
                <a:solidFill>
                  <a:schemeClr val="tx1"/>
                </a:solidFill>
                <a:latin typeface="+mn-lt"/>
                <a:ea typeface="+mn-ea"/>
                <a:cs typeface="+mn-cs"/>
              </a:defRPr>
            </a:lvl3pPr>
            <a:lvl4pPr marL="0" indent="0" algn="l">
              <a:buNone/>
              <a:defRPr sz="1050">
                <a:solidFill>
                  <a:schemeClr val="tx1"/>
                </a:solidFill>
              </a:defRPr>
            </a:lvl4pPr>
            <a:lvl5pPr marL="0" indent="0" algn="l">
              <a:buNone/>
              <a:defRPr sz="1050">
                <a:solidFill>
                  <a:schemeClr val="tx1"/>
                </a:solidFill>
              </a:defRPr>
            </a:lvl5pPr>
          </a:lstStyle>
          <a:p>
            <a:pPr lvl="0"/>
            <a:r>
              <a:rPr lang="en-US"/>
              <a:t>Click to edit Master text styles</a:t>
            </a:r>
          </a:p>
        </p:txBody>
      </p:sp>
      <p:sp>
        <p:nvSpPr>
          <p:cNvPr id="13" name="Text Placeholder 3">
            <a:extLst>
              <a:ext uri="{FF2B5EF4-FFF2-40B4-BE49-F238E27FC236}">
                <a16:creationId xmlns:a16="http://schemas.microsoft.com/office/drawing/2014/main" id="{92925B23-BCA2-4F60-8731-91D44815A23E}"/>
              </a:ext>
            </a:extLst>
          </p:cNvPr>
          <p:cNvSpPr>
            <a:spLocks noGrp="1"/>
          </p:cNvSpPr>
          <p:nvPr>
            <p:ph type="body" sz="quarter" idx="16"/>
          </p:nvPr>
        </p:nvSpPr>
        <p:spPr>
          <a:xfrm>
            <a:off x="9503663" y="2017713"/>
            <a:ext cx="2103120" cy="914400"/>
          </a:xfrm>
          <a:solidFill>
            <a:schemeClr val="accent2">
              <a:alpha val="25000"/>
            </a:schemeClr>
          </a:solidFill>
        </p:spPr>
        <p:txBody>
          <a:bodyPr anchor="ctr">
            <a:noAutofit/>
          </a:bodyPr>
          <a:lstStyle>
            <a:lvl1pPr marL="0" indent="0" algn="ctr">
              <a:spcBef>
                <a:spcPts val="0"/>
              </a:spcBef>
              <a:spcAft>
                <a:spcPts val="0"/>
              </a:spcAft>
              <a:buNone/>
              <a:defRPr sz="1800">
                <a:solidFill>
                  <a:schemeClr val="accent1"/>
                </a:solidFill>
                <a:latin typeface="+mj-lt"/>
              </a:defRPr>
            </a:lvl1pPr>
            <a:lvl2pPr marL="0" indent="0" algn="ctr">
              <a:buNone/>
              <a:defRPr sz="1600">
                <a:solidFill>
                  <a:schemeClr val="tx1"/>
                </a:solidFill>
              </a:defRPr>
            </a:lvl2pPr>
            <a:lvl3pPr marL="0" indent="0" algn="l">
              <a:buNone/>
              <a:defRPr lang="en-US" sz="1200" kern="1200" spc="0" baseline="0" dirty="0">
                <a:solidFill>
                  <a:schemeClr val="tx1"/>
                </a:solidFill>
                <a:latin typeface="+mn-lt"/>
                <a:ea typeface="+mn-ea"/>
                <a:cs typeface="+mn-cs"/>
              </a:defRPr>
            </a:lvl3pPr>
            <a:lvl4pPr marL="0" indent="0" algn="l">
              <a:buNone/>
              <a:defRPr sz="1050">
                <a:solidFill>
                  <a:schemeClr val="tx1"/>
                </a:solidFill>
              </a:defRPr>
            </a:lvl4pPr>
            <a:lvl5pPr marL="0" indent="0" algn="l">
              <a:buNone/>
              <a:defRPr sz="1050">
                <a:solidFill>
                  <a:schemeClr val="tx1"/>
                </a:solidFill>
              </a:defRPr>
            </a:lvl5pPr>
          </a:lstStyle>
          <a:p>
            <a:pPr lvl="0"/>
            <a:r>
              <a:rPr lang="en-US"/>
              <a:t>Click to edit Master text styles</a:t>
            </a:r>
          </a:p>
        </p:txBody>
      </p:sp>
      <p:sp>
        <p:nvSpPr>
          <p:cNvPr id="18" name="Text Placeholder 3">
            <a:extLst>
              <a:ext uri="{FF2B5EF4-FFF2-40B4-BE49-F238E27FC236}">
                <a16:creationId xmlns:a16="http://schemas.microsoft.com/office/drawing/2014/main" id="{4A4817CF-A730-47DB-8B86-DB0576894AF0}"/>
              </a:ext>
            </a:extLst>
          </p:cNvPr>
          <p:cNvSpPr>
            <a:spLocks noGrp="1"/>
          </p:cNvSpPr>
          <p:nvPr>
            <p:ph type="body" sz="quarter" idx="17"/>
          </p:nvPr>
        </p:nvSpPr>
        <p:spPr>
          <a:xfrm>
            <a:off x="827762" y="3179763"/>
            <a:ext cx="1920240" cy="1403461"/>
          </a:xfrm>
        </p:spPr>
        <p:txBody>
          <a:bodyPr/>
          <a:lstStyle>
            <a:lvl1pPr marL="0" indent="0" algn="l">
              <a:spcBef>
                <a:spcPts val="600"/>
              </a:spcBef>
              <a:spcAft>
                <a:spcPts val="0"/>
              </a:spcAft>
              <a:buNone/>
              <a:defRPr lang="en-US" sz="1600" kern="1200" spc="0" baseline="0" dirty="0">
                <a:solidFill>
                  <a:schemeClr val="tx1"/>
                </a:solidFill>
                <a:latin typeface="+mn-lt"/>
                <a:ea typeface="+mn-ea"/>
                <a:cs typeface="+mn-cs"/>
              </a:defRPr>
            </a:lvl1pPr>
            <a:lvl2pPr marL="0" indent="0" algn="l">
              <a:spcBef>
                <a:spcPts val="0"/>
              </a:spcBef>
              <a:spcAft>
                <a:spcPts val="600"/>
              </a:spcAft>
              <a:buNone/>
              <a:defRPr sz="1200">
                <a:solidFill>
                  <a:schemeClr val="tx1"/>
                </a:solidFill>
              </a:defRPr>
            </a:lvl2pPr>
            <a:lvl3pPr marL="0" indent="0" algn="l">
              <a:buNone/>
              <a:defRPr lang="en-US" sz="1200" kern="1200" spc="0" baseline="0" dirty="0">
                <a:solidFill>
                  <a:schemeClr val="tx1"/>
                </a:solidFill>
                <a:latin typeface="+mn-lt"/>
                <a:ea typeface="+mn-ea"/>
                <a:cs typeface="+mn-cs"/>
              </a:defRPr>
            </a:lvl3pPr>
            <a:lvl4pPr marL="0" indent="0" algn="l">
              <a:buNone/>
              <a:defRPr sz="1050">
                <a:solidFill>
                  <a:schemeClr val="tx1"/>
                </a:solidFill>
              </a:defRPr>
            </a:lvl4pPr>
            <a:lvl5pPr marL="0" indent="0" algn="l">
              <a:buNone/>
              <a:defRPr sz="1050">
                <a:solidFill>
                  <a:schemeClr val="tx1"/>
                </a:solidFill>
              </a:defRPr>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3" name="Text Placeholder 3">
            <a:extLst>
              <a:ext uri="{FF2B5EF4-FFF2-40B4-BE49-F238E27FC236}">
                <a16:creationId xmlns:a16="http://schemas.microsoft.com/office/drawing/2014/main" id="{03C826FF-EBB1-40B6-B69B-9D8B9CCF0A7B}"/>
              </a:ext>
            </a:extLst>
          </p:cNvPr>
          <p:cNvSpPr>
            <a:spLocks noGrp="1"/>
          </p:cNvSpPr>
          <p:nvPr>
            <p:ph type="body" sz="quarter" idx="18"/>
          </p:nvPr>
        </p:nvSpPr>
        <p:spPr>
          <a:xfrm>
            <a:off x="3019597" y="3179763"/>
            <a:ext cx="1920240" cy="1403461"/>
          </a:xfrm>
        </p:spPr>
        <p:txBody>
          <a:bodyPr/>
          <a:lstStyle>
            <a:lvl1pPr marL="0" indent="0" algn="l">
              <a:spcBef>
                <a:spcPts val="600"/>
              </a:spcBef>
              <a:spcAft>
                <a:spcPts val="0"/>
              </a:spcAft>
              <a:buNone/>
              <a:defRPr lang="en-US" sz="1600" kern="1200" spc="0" baseline="0" dirty="0">
                <a:solidFill>
                  <a:schemeClr val="tx1"/>
                </a:solidFill>
                <a:latin typeface="+mn-lt"/>
                <a:ea typeface="+mn-ea"/>
                <a:cs typeface="+mn-cs"/>
              </a:defRPr>
            </a:lvl1pPr>
            <a:lvl2pPr marL="0" indent="0" algn="l">
              <a:spcBef>
                <a:spcPts val="0"/>
              </a:spcBef>
              <a:spcAft>
                <a:spcPts val="600"/>
              </a:spcAft>
              <a:buNone/>
              <a:defRPr sz="1200">
                <a:solidFill>
                  <a:schemeClr val="tx1"/>
                </a:solidFill>
              </a:defRPr>
            </a:lvl2pPr>
            <a:lvl3pPr marL="0" indent="0" algn="l">
              <a:buNone/>
              <a:defRPr lang="en-US" sz="1200" kern="1200" spc="0" baseline="0" dirty="0">
                <a:solidFill>
                  <a:schemeClr val="tx1"/>
                </a:solidFill>
                <a:latin typeface="+mn-lt"/>
                <a:ea typeface="+mn-ea"/>
                <a:cs typeface="+mn-cs"/>
              </a:defRPr>
            </a:lvl3pPr>
            <a:lvl4pPr marL="0" indent="0" algn="l">
              <a:buNone/>
              <a:defRPr sz="1050">
                <a:solidFill>
                  <a:schemeClr val="tx1"/>
                </a:solidFill>
              </a:defRPr>
            </a:lvl4pPr>
            <a:lvl5pPr marL="0" indent="0" algn="l">
              <a:buNone/>
              <a:defRPr sz="1050">
                <a:solidFill>
                  <a:schemeClr val="tx1"/>
                </a:solidFill>
              </a:defRPr>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4" name="Text Placeholder 3">
            <a:extLst>
              <a:ext uri="{FF2B5EF4-FFF2-40B4-BE49-F238E27FC236}">
                <a16:creationId xmlns:a16="http://schemas.microsoft.com/office/drawing/2014/main" id="{FD62EB3E-9ACD-4FE9-A4D0-43395D908B10}"/>
              </a:ext>
            </a:extLst>
          </p:cNvPr>
          <p:cNvSpPr>
            <a:spLocks noGrp="1"/>
          </p:cNvSpPr>
          <p:nvPr>
            <p:ph type="body" sz="quarter" idx="19"/>
          </p:nvPr>
        </p:nvSpPr>
        <p:spPr>
          <a:xfrm>
            <a:off x="5211432" y="3179763"/>
            <a:ext cx="1920240" cy="1403461"/>
          </a:xfrm>
        </p:spPr>
        <p:txBody>
          <a:bodyPr/>
          <a:lstStyle>
            <a:lvl1pPr marL="0" indent="0" algn="l">
              <a:spcBef>
                <a:spcPts val="600"/>
              </a:spcBef>
              <a:spcAft>
                <a:spcPts val="0"/>
              </a:spcAft>
              <a:buNone/>
              <a:defRPr lang="en-US" sz="1600" kern="1200" spc="0" baseline="0" dirty="0">
                <a:solidFill>
                  <a:schemeClr val="tx1"/>
                </a:solidFill>
                <a:latin typeface="+mn-lt"/>
                <a:ea typeface="+mn-ea"/>
                <a:cs typeface="+mn-cs"/>
              </a:defRPr>
            </a:lvl1pPr>
            <a:lvl2pPr marL="0" indent="0" algn="l">
              <a:spcBef>
                <a:spcPts val="0"/>
              </a:spcBef>
              <a:spcAft>
                <a:spcPts val="600"/>
              </a:spcAft>
              <a:buNone/>
              <a:defRPr sz="1200">
                <a:solidFill>
                  <a:schemeClr val="tx1"/>
                </a:solidFill>
              </a:defRPr>
            </a:lvl2pPr>
            <a:lvl3pPr marL="0" indent="0" algn="l">
              <a:buNone/>
              <a:defRPr lang="en-US" sz="1200" kern="1200" spc="0" baseline="0" dirty="0">
                <a:solidFill>
                  <a:schemeClr val="tx1"/>
                </a:solidFill>
                <a:latin typeface="+mn-lt"/>
                <a:ea typeface="+mn-ea"/>
                <a:cs typeface="+mn-cs"/>
              </a:defRPr>
            </a:lvl3pPr>
            <a:lvl4pPr marL="0" indent="0" algn="l">
              <a:buNone/>
              <a:defRPr sz="1050">
                <a:solidFill>
                  <a:schemeClr val="tx1"/>
                </a:solidFill>
              </a:defRPr>
            </a:lvl4pPr>
            <a:lvl5pPr marL="0" indent="0" algn="l">
              <a:buNone/>
              <a:defRPr sz="1050">
                <a:solidFill>
                  <a:schemeClr val="tx1"/>
                </a:solidFill>
              </a:defRPr>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5" name="Text Placeholder 3">
            <a:extLst>
              <a:ext uri="{FF2B5EF4-FFF2-40B4-BE49-F238E27FC236}">
                <a16:creationId xmlns:a16="http://schemas.microsoft.com/office/drawing/2014/main" id="{DF57BC03-9628-4455-90B6-7F90D233E7AF}"/>
              </a:ext>
            </a:extLst>
          </p:cNvPr>
          <p:cNvSpPr>
            <a:spLocks noGrp="1"/>
          </p:cNvSpPr>
          <p:nvPr>
            <p:ph type="body" sz="quarter" idx="20"/>
          </p:nvPr>
        </p:nvSpPr>
        <p:spPr>
          <a:xfrm>
            <a:off x="7403267" y="3179763"/>
            <a:ext cx="1920240" cy="1403461"/>
          </a:xfrm>
        </p:spPr>
        <p:txBody>
          <a:bodyPr/>
          <a:lstStyle>
            <a:lvl1pPr marL="0" indent="0" algn="l">
              <a:spcBef>
                <a:spcPts val="600"/>
              </a:spcBef>
              <a:spcAft>
                <a:spcPts val="0"/>
              </a:spcAft>
              <a:buNone/>
              <a:defRPr lang="en-US" sz="1600" kern="1200" spc="0" baseline="0" dirty="0">
                <a:solidFill>
                  <a:schemeClr val="tx1"/>
                </a:solidFill>
                <a:latin typeface="+mn-lt"/>
                <a:ea typeface="+mn-ea"/>
                <a:cs typeface="+mn-cs"/>
              </a:defRPr>
            </a:lvl1pPr>
            <a:lvl2pPr marL="0" indent="0" algn="l">
              <a:spcBef>
                <a:spcPts val="0"/>
              </a:spcBef>
              <a:spcAft>
                <a:spcPts val="600"/>
              </a:spcAft>
              <a:buNone/>
              <a:defRPr sz="1200">
                <a:solidFill>
                  <a:schemeClr val="tx1"/>
                </a:solidFill>
              </a:defRPr>
            </a:lvl2pPr>
            <a:lvl3pPr marL="0" indent="0" algn="l">
              <a:buNone/>
              <a:defRPr lang="en-US" sz="1200" kern="1200" spc="0" baseline="0" dirty="0">
                <a:solidFill>
                  <a:schemeClr val="tx1"/>
                </a:solidFill>
                <a:latin typeface="+mn-lt"/>
                <a:ea typeface="+mn-ea"/>
                <a:cs typeface="+mn-cs"/>
              </a:defRPr>
            </a:lvl3pPr>
            <a:lvl4pPr marL="0" indent="0" algn="l">
              <a:buNone/>
              <a:defRPr sz="1050">
                <a:solidFill>
                  <a:schemeClr val="tx1"/>
                </a:solidFill>
              </a:defRPr>
            </a:lvl4pPr>
            <a:lvl5pPr marL="0" indent="0" algn="l">
              <a:buNone/>
              <a:defRPr sz="1050">
                <a:solidFill>
                  <a:schemeClr val="tx1"/>
                </a:solidFill>
              </a:defRPr>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6" name="Text Placeholder 3">
            <a:extLst>
              <a:ext uri="{FF2B5EF4-FFF2-40B4-BE49-F238E27FC236}">
                <a16:creationId xmlns:a16="http://schemas.microsoft.com/office/drawing/2014/main" id="{7B60AD27-D6A3-440C-9018-1E4A1BCDE74C}"/>
              </a:ext>
            </a:extLst>
          </p:cNvPr>
          <p:cNvSpPr>
            <a:spLocks noGrp="1"/>
          </p:cNvSpPr>
          <p:nvPr>
            <p:ph type="body" sz="quarter" idx="21"/>
          </p:nvPr>
        </p:nvSpPr>
        <p:spPr>
          <a:xfrm>
            <a:off x="9595103" y="3179763"/>
            <a:ext cx="1920240" cy="1403461"/>
          </a:xfrm>
        </p:spPr>
        <p:txBody>
          <a:bodyPr/>
          <a:lstStyle>
            <a:lvl1pPr marL="0" indent="0" algn="l">
              <a:spcBef>
                <a:spcPts val="600"/>
              </a:spcBef>
              <a:spcAft>
                <a:spcPts val="0"/>
              </a:spcAft>
              <a:buNone/>
              <a:defRPr lang="en-US" sz="1600" kern="1200" spc="0" baseline="0" dirty="0">
                <a:solidFill>
                  <a:schemeClr val="tx1"/>
                </a:solidFill>
                <a:latin typeface="+mn-lt"/>
                <a:ea typeface="+mn-ea"/>
                <a:cs typeface="+mn-cs"/>
              </a:defRPr>
            </a:lvl1pPr>
            <a:lvl2pPr marL="0" indent="0" algn="l">
              <a:spcBef>
                <a:spcPts val="0"/>
              </a:spcBef>
              <a:spcAft>
                <a:spcPts val="600"/>
              </a:spcAft>
              <a:buNone/>
              <a:defRPr sz="1200">
                <a:solidFill>
                  <a:schemeClr val="tx1"/>
                </a:solidFill>
              </a:defRPr>
            </a:lvl2pPr>
            <a:lvl3pPr marL="0" indent="0" algn="l">
              <a:buNone/>
              <a:defRPr lang="en-US" sz="1200" kern="1200" spc="0" baseline="0" dirty="0">
                <a:solidFill>
                  <a:schemeClr val="tx1"/>
                </a:solidFill>
                <a:latin typeface="+mn-lt"/>
                <a:ea typeface="+mn-ea"/>
                <a:cs typeface="+mn-cs"/>
              </a:defRPr>
            </a:lvl3pPr>
            <a:lvl4pPr marL="0" indent="0" algn="l">
              <a:buNone/>
              <a:defRPr sz="1050">
                <a:solidFill>
                  <a:schemeClr val="tx1"/>
                </a:solidFill>
              </a:defRPr>
            </a:lvl4pPr>
            <a:lvl5pPr marL="0" indent="0" algn="l">
              <a:buNone/>
              <a:defRPr sz="1050">
                <a:solidFill>
                  <a:schemeClr val="tx1"/>
                </a:solidFill>
              </a:defRPr>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39301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guide id="32" orient="horz" pos="2328">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2021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3390676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3FC7E-9D4A-42E1-860C-3F804A736E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EAD43B-64E1-4A8C-B00C-EC14223CE57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04DD9A-E08B-4058-8E85-170879353B9F}"/>
              </a:ext>
            </a:extLst>
          </p:cNvPr>
          <p:cNvSpPr>
            <a:spLocks noGrp="1"/>
          </p:cNvSpPr>
          <p:nvPr>
            <p:ph type="dt" sz="half" idx="10"/>
          </p:nvPr>
        </p:nvSpPr>
        <p:spPr/>
        <p:txBody>
          <a:bodyPr/>
          <a:lstStyle/>
          <a:p>
            <a:fld id="{E4F779B6-9EEB-42B5-B529-979E829227C8}" type="datetimeFigureOut">
              <a:rPr lang="en-US" smtClean="0"/>
              <a:t>10/7/2022</a:t>
            </a:fld>
            <a:endParaRPr lang="en-US"/>
          </a:p>
        </p:txBody>
      </p:sp>
      <p:sp>
        <p:nvSpPr>
          <p:cNvPr id="5" name="Footer Placeholder 4">
            <a:extLst>
              <a:ext uri="{FF2B5EF4-FFF2-40B4-BE49-F238E27FC236}">
                <a16:creationId xmlns:a16="http://schemas.microsoft.com/office/drawing/2014/main" id="{943895DE-EF74-4C36-8818-BAF30E776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9A273-0794-42A8-B1E3-07FC1F2B6B24}"/>
              </a:ext>
            </a:extLst>
          </p:cNvPr>
          <p:cNvSpPr>
            <a:spLocks noGrp="1"/>
          </p:cNvSpPr>
          <p:nvPr>
            <p:ph type="sldNum" sz="quarter" idx="12"/>
          </p:nvPr>
        </p:nvSpPr>
        <p:spPr/>
        <p:txBody>
          <a:bodyPr/>
          <a:lstStyle/>
          <a:p>
            <a:fld id="{92F2683A-7CAF-4252-BBFA-EFD744323480}" type="slidenum">
              <a:rPr lang="en-US" smtClean="0"/>
              <a:t>‹#›</a:t>
            </a:fld>
            <a:endParaRPr lang="en-US"/>
          </a:p>
        </p:txBody>
      </p:sp>
    </p:spTree>
    <p:extLst>
      <p:ext uri="{BB962C8B-B14F-4D97-AF65-F5344CB8AC3E}">
        <p14:creationId xmlns:p14="http://schemas.microsoft.com/office/powerpoint/2010/main" val="35026836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2171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CDEC26-6395-4863-A1C9-C768269AFD9C}"/>
              </a:ext>
            </a:extLst>
          </p:cNvPr>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217515"/>
            <a:ext cx="12192000" cy="5639765"/>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5115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7208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5344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575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61981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351577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29659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293105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0279597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1569338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87361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11969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46320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699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34834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79208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29245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6911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43066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5831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92646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7533682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400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2784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57402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86627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425965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165827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81695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64364803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371001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53DE7A-E8BD-4F76-A713-09FD65686A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C5E679CE-87CD-406F-B0AD-0EE45A951D1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97109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0020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1513912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132558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2410095"/>
            <a:ext cx="3566510"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2410095"/>
            <a:ext cx="7298088"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127032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70834016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DF08-970D-4FC6-BE40-9EFA66C2B1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C631F1-FF1A-4FC4-9043-B768BF7369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F6583A-814D-4368-ABE5-E6378174DE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DA9726-235A-41F3-920C-54E8DD43C93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770B36C-09FC-4D64-A272-9559F1FA68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511470-DD6A-4EE4-9F39-E1030E122B4F}"/>
              </a:ext>
            </a:extLst>
          </p:cNvPr>
          <p:cNvSpPr>
            <a:spLocks noGrp="1"/>
          </p:cNvSpPr>
          <p:nvPr>
            <p:ph type="sldNum" sz="quarter" idx="12"/>
          </p:nvPr>
        </p:nvSpPr>
        <p:spPr/>
        <p:txBody>
          <a:bodyPr/>
          <a:lstStyle/>
          <a:p>
            <a:fld id="{B524E2C1-D76F-462C-A197-F6EB81D56DF3}" type="slidenum">
              <a:rPr lang="en-US" smtClean="0"/>
              <a:t>‹#›</a:t>
            </a:fld>
            <a:endParaRPr lang="en-US"/>
          </a:p>
        </p:txBody>
      </p:sp>
    </p:spTree>
    <p:extLst>
      <p:ext uri="{BB962C8B-B14F-4D97-AF65-F5344CB8AC3E}">
        <p14:creationId xmlns:p14="http://schemas.microsoft.com/office/powerpoint/2010/main" val="145277634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529057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540267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E99EF-E9A7-4088-9CAF-BD4562B13C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81D1E9-D102-4718-8373-21F7780FC0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8B46E1-5AE6-4740-93B9-2FD07856A3E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078846D-47FB-4B6E-AAB7-2E00D545F3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1EB9C-EBD4-4051-8FD7-76C8F11B99DC}"/>
              </a:ext>
            </a:extLst>
          </p:cNvPr>
          <p:cNvSpPr>
            <a:spLocks noGrp="1"/>
          </p:cNvSpPr>
          <p:nvPr>
            <p:ph type="sldNum" sz="quarter" idx="12"/>
          </p:nvPr>
        </p:nvSpPr>
        <p:spPr/>
        <p:txBody>
          <a:bodyPr/>
          <a:lstStyle/>
          <a:p>
            <a:fld id="{E9EDF7AB-70AE-4EC5-92BA-527B617ACF44}" type="slidenum">
              <a:rPr lang="en-US" smtClean="0"/>
              <a:t>‹#›</a:t>
            </a:fld>
            <a:endParaRPr lang="en-US"/>
          </a:p>
        </p:txBody>
      </p:sp>
    </p:spTree>
    <p:extLst>
      <p:ext uri="{BB962C8B-B14F-4D97-AF65-F5344CB8AC3E}">
        <p14:creationId xmlns:p14="http://schemas.microsoft.com/office/powerpoint/2010/main" val="370693305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2187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407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74519891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819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4497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lvl1pPr>
              <a:defRPr sz="3600">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555921" y="0"/>
            <a:ext cx="5636080" cy="6858000"/>
          </a:xfrm>
        </p:spPr>
        <p:txBody>
          <a:bodyPr/>
          <a:lstStyle/>
          <a:p>
            <a:endParaRPr lang="en-US"/>
          </a:p>
        </p:txBody>
      </p:sp>
    </p:spTree>
    <p:extLst>
      <p:ext uri="{BB962C8B-B14F-4D97-AF65-F5344CB8AC3E}">
        <p14:creationId xmlns:p14="http://schemas.microsoft.com/office/powerpoint/2010/main" val="4649827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7028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109796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00587085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61973409"/>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6855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62541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3262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156164195"/>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113995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62604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99020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4533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49228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7682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11733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473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101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98775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5269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7245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7990652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468864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846753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628306166"/>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980756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419100"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426425" y="435824"/>
            <a:ext cx="5194970" cy="744014"/>
          </a:xfrm>
        </p:spPr>
        <p:txBody>
          <a:bodyPr/>
          <a:lstStyle/>
          <a:p>
            <a:r>
              <a:rPr lang="en-US"/>
              <a:t>Click to edit Master title style</a:t>
            </a:r>
          </a:p>
        </p:txBody>
      </p:sp>
    </p:spTree>
    <p:extLst>
      <p:ext uri="{BB962C8B-B14F-4D97-AF65-F5344CB8AC3E}">
        <p14:creationId xmlns:p14="http://schemas.microsoft.com/office/powerpoint/2010/main" val="30128866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0_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419100"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426425" y="435824"/>
            <a:ext cx="5194970" cy="744014"/>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48AC45D0-0B1B-4BCA-A90B-DEC97A2B812B}"/>
              </a:ext>
            </a:extLst>
          </p:cNvPr>
          <p:cNvSpPr>
            <a:spLocks noGrp="1"/>
          </p:cNvSpPr>
          <p:nvPr>
            <p:ph sz="quarter" idx="12"/>
          </p:nvPr>
        </p:nvSpPr>
        <p:spPr>
          <a:xfrm>
            <a:off x="1346200" y="4870450"/>
            <a:ext cx="2732088" cy="221599"/>
          </a:xfrm>
        </p:spPr>
        <p:txBody>
          <a:bodyPr/>
          <a:lstStyle/>
          <a:p>
            <a:pPr lvl="0"/>
            <a:r>
              <a:rPr lang="en-US"/>
              <a:t>Click to edit Master text styles</a:t>
            </a:r>
          </a:p>
        </p:txBody>
      </p:sp>
    </p:spTree>
    <p:extLst>
      <p:ext uri="{BB962C8B-B14F-4D97-AF65-F5344CB8AC3E}">
        <p14:creationId xmlns:p14="http://schemas.microsoft.com/office/powerpoint/2010/main" val="549865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1_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419100"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426425" y="435824"/>
            <a:ext cx="5194970" cy="744014"/>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05022792-EA3B-4386-AECB-F24BE54D6B3A}"/>
              </a:ext>
            </a:extLst>
          </p:cNvPr>
          <p:cNvSpPr>
            <a:spLocks noGrp="1"/>
          </p:cNvSpPr>
          <p:nvPr>
            <p:ph sz="quarter" idx="12"/>
          </p:nvPr>
        </p:nvSpPr>
        <p:spPr>
          <a:xfrm>
            <a:off x="1489075" y="4664075"/>
            <a:ext cx="2959100" cy="221599"/>
          </a:xfrm>
        </p:spPr>
        <p:txBody>
          <a:bodyPr/>
          <a:lstStyle/>
          <a:p>
            <a:pPr lvl="0"/>
            <a:r>
              <a:rPr lang="en-US"/>
              <a:t>Click to edit Master text styles</a:t>
            </a:r>
          </a:p>
        </p:txBody>
      </p:sp>
    </p:spTree>
    <p:extLst>
      <p:ext uri="{BB962C8B-B14F-4D97-AF65-F5344CB8AC3E}">
        <p14:creationId xmlns:p14="http://schemas.microsoft.com/office/powerpoint/2010/main" val="3981997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995895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7814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pic>
        <p:nvPicPr>
          <p:cNvPr id="4" name="Picture 3" descr="A group of people in an office&#10;&#10;Description automatically generated with medium confidence">
            <a:extLst>
              <a:ext uri="{FF2B5EF4-FFF2-40B4-BE49-F238E27FC236}">
                <a16:creationId xmlns:a16="http://schemas.microsoft.com/office/drawing/2014/main" id="{694C6E52-7E0A-3D18-3DCD-0227ED9BBC8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5343524" y="0"/>
            <a:ext cx="6848475" cy="6858000"/>
          </a:xfrm>
          <a:prstGeom prst="rect">
            <a:avLst/>
          </a:prstGeom>
        </p:spPr>
      </p:pic>
    </p:spTree>
    <p:extLst>
      <p:ext uri="{BB962C8B-B14F-4D97-AF65-F5344CB8AC3E}">
        <p14:creationId xmlns:p14="http://schemas.microsoft.com/office/powerpoint/2010/main" val="362017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812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8281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19380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8573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02522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230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19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621924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29919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465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8177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08242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12056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865098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9950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65148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75731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7819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9648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546277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330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05978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3141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5748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2103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193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5357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647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24271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7398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18613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82222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05793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9228940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15203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900739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8787671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A9B387-152F-1A2F-7F94-26CDAB18ECDB}"/>
              </a:ext>
            </a:extLst>
          </p:cNvPr>
          <p:cNvSpPr txBox="1">
            <a:spLocks/>
          </p:cNvSpPr>
          <p:nvPr userDrawn="1"/>
        </p:nvSpPr>
        <p:spPr>
          <a:xfrm>
            <a:off x="8168980" y="3201255"/>
            <a:ext cx="3199543" cy="455490"/>
          </a:xfrm>
          <a:prstGeom prst="rect">
            <a:avLst/>
          </a:prstGeom>
          <a:noFill/>
        </p:spPr>
        <p:txBody>
          <a:bodyPr vert="horz" wrap="square" lIns="0" tIns="0" rIns="0" bIns="0" rtlCol="0" anchor="t" anchorCtr="0">
            <a:spAutoFit/>
          </a:bodyPr>
          <a:lstStyle>
            <a:lvl1pPr algn="r" defTabSz="932742" rtl="0" eaLnBrk="1" latinLnBrk="0" hangingPunct="1">
              <a:lnSpc>
                <a:spcPct val="100000"/>
              </a:lnSpc>
              <a:spcBef>
                <a:spcPct val="0"/>
              </a:spcBef>
              <a:spcAft>
                <a:spcPts val="1273"/>
              </a:spcAft>
              <a:buNone/>
              <a:defRPr lang="en-US" sz="2549" b="0" kern="1200" cap="none" spc="-49" baseline="0">
                <a:ln w="3175">
                  <a:noFill/>
                </a:ln>
                <a:solidFill>
                  <a:schemeClr val="bg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1273"/>
              </a:spcAft>
              <a:buClrTx/>
              <a:buSzTx/>
              <a:buFontTx/>
              <a:buNone/>
              <a:tabLst/>
              <a:defRPr/>
            </a:pPr>
            <a:r>
              <a:rPr kumimoji="0" lang="en-US" sz="2549" b="0" i="0" u="none" strike="noStrike" kern="1200" cap="none" spc="-49" normalizeH="0" baseline="0" noProof="0">
                <a:ln w="3175">
                  <a:noFill/>
                </a:ln>
                <a:solidFill>
                  <a:sysClr val="window" lastClr="FFFFFF"/>
                </a:solidFill>
                <a:effectLst/>
                <a:uLnTx/>
                <a:uFillTx/>
                <a:latin typeface="Segoe UI Semibold"/>
                <a:ea typeface="+mn-ea"/>
                <a:cs typeface="Segoe UI" pitchFamily="34" charset="0"/>
              </a:rPr>
              <a:t>Thank you.</a:t>
            </a:r>
          </a:p>
        </p:txBody>
      </p:sp>
      <p:pic>
        <p:nvPicPr>
          <p:cNvPr id="9" name="Picture 8" descr="Isometric graphic that illustrates Windows Server and SQL Server data moving to the cloud. There are also icons representing cost, efficiency, security, and innovation.">
            <a:extLst>
              <a:ext uri="{FF2B5EF4-FFF2-40B4-BE49-F238E27FC236}">
                <a16:creationId xmlns:a16="http://schemas.microsoft.com/office/drawing/2014/main" id="{B9F452D4-E722-5B27-7561-210402BAA99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2"/>
            <a:ext cx="7012356" cy="6857999"/>
          </a:xfrm>
          <a:prstGeom prst="rect">
            <a:avLst/>
          </a:prstGeom>
        </p:spPr>
      </p:pic>
      <p:pic>
        <p:nvPicPr>
          <p:cNvPr id="10" name="Picture 9" descr="Microsoft Azure logo">
            <a:extLst>
              <a:ext uri="{FF2B5EF4-FFF2-40B4-BE49-F238E27FC236}">
                <a16:creationId xmlns:a16="http://schemas.microsoft.com/office/drawing/2014/main" id="{841E4269-60FF-13CC-299B-E6C827E5E5E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12" name="Rectangle 11">
            <a:extLst>
              <a:ext uri="{FF2B5EF4-FFF2-40B4-BE49-F238E27FC236}">
                <a16:creationId xmlns:a16="http://schemas.microsoft.com/office/drawing/2014/main" id="{9E3504AA-FF80-96EF-899A-4EE7773FAA8A}"/>
              </a:ext>
            </a:extLst>
          </p:cNvPr>
          <p:cNvSpPr/>
          <p:nvPr userDrawn="1"/>
        </p:nvSpPr>
        <p:spPr bwMode="auto">
          <a:xfrm>
            <a:off x="10498238" y="6180881"/>
            <a:ext cx="1693762" cy="6771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1" name="Text Box 3">
            <a:extLst>
              <a:ext uri="{FF2B5EF4-FFF2-40B4-BE49-F238E27FC236}">
                <a16:creationId xmlns:a16="http://schemas.microsoft.com/office/drawing/2014/main" id="{5E27760B-BDE5-06E1-8CED-FFFC7EB95AB3}"/>
              </a:ext>
            </a:extLst>
          </p:cNvPr>
          <p:cNvSpPr txBox="1">
            <a:spLocks noChangeArrowheads="1"/>
          </p:cNvSpPr>
          <p:nvPr userDrawn="1"/>
        </p:nvSpPr>
        <p:spPr bwMode="blackWhite">
          <a:xfrm>
            <a:off x="9043770" y="6451197"/>
            <a:ext cx="2324752"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748" eaLnBrk="0" hangingPunct="0"/>
            <a:r>
              <a:rPr lang="en-US" sz="686">
                <a:solidFill>
                  <a:prstClr val="white"/>
                </a:solidFill>
                <a:cs typeface="Segoe UI" pitchFamily="34" charset="0"/>
              </a:rPr>
              <a:t>© Copyright Microsoft Corporation. All rights reserved. </a:t>
            </a:r>
          </a:p>
        </p:txBody>
      </p:sp>
    </p:spTree>
    <p:extLst>
      <p:ext uri="{BB962C8B-B14F-4D97-AF65-F5344CB8AC3E}">
        <p14:creationId xmlns:p14="http://schemas.microsoft.com/office/powerpoint/2010/main" val="3651215732"/>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10/7/2022</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2139676872"/>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1_Blue Title With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1"/>
            <a:ext cx="12192000" cy="14683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0490BBA-8BCD-4174-84C7-EA99DEB61F72}"/>
              </a:ext>
            </a:extLst>
          </p:cNvPr>
          <p:cNvSpPr>
            <a:spLocks noGrp="1"/>
          </p:cNvSpPr>
          <p:nvPr>
            <p:ph type="title"/>
          </p:nvPr>
        </p:nvSpPr>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46449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FC4A0C-EEAA-2360-BDA2-D631BD09C0B1}"/>
              </a:ext>
            </a:extLst>
          </p:cNvPr>
          <p:cNvSpPr>
            <a:spLocks noGrp="1"/>
          </p:cNvSpPr>
          <p:nvPr>
            <p:ph type="dt" sz="half" idx="10"/>
          </p:nvPr>
        </p:nvSpPr>
        <p:spPr/>
        <p:txBody>
          <a:bodyPr/>
          <a:lstStyle>
            <a:lvl1pPr>
              <a:defRPr/>
            </a:lvl1pPr>
          </a:lstStyle>
          <a:p>
            <a:pPr>
              <a:defRPr/>
            </a:pPr>
            <a:fld id="{2DC88DC6-D3E0-41DB-B5C0-CA3E28C68B69}" type="datetimeFigureOut">
              <a:rPr lang="en-US"/>
              <a:pPr>
                <a:defRPr/>
              </a:pPr>
              <a:t>10/7/2022</a:t>
            </a:fld>
            <a:endParaRPr lang="en-US"/>
          </a:p>
        </p:txBody>
      </p:sp>
      <p:sp>
        <p:nvSpPr>
          <p:cNvPr id="5" name="Footer Placeholder 4">
            <a:extLst>
              <a:ext uri="{FF2B5EF4-FFF2-40B4-BE49-F238E27FC236}">
                <a16:creationId xmlns:a16="http://schemas.microsoft.com/office/drawing/2014/main" id="{1A804C24-E91C-C671-5994-2E5225615E7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801397A-5007-0C9C-A0F2-54611A33CB2D}"/>
              </a:ext>
            </a:extLst>
          </p:cNvPr>
          <p:cNvSpPr>
            <a:spLocks noGrp="1"/>
          </p:cNvSpPr>
          <p:nvPr>
            <p:ph type="sldNum" sz="quarter" idx="12"/>
          </p:nvPr>
        </p:nvSpPr>
        <p:spPr/>
        <p:txBody>
          <a:bodyPr/>
          <a:lstStyle>
            <a:lvl1pPr>
              <a:defRPr/>
            </a:lvl1pPr>
          </a:lstStyle>
          <a:p>
            <a:pPr>
              <a:defRPr/>
            </a:pPr>
            <a:fld id="{D6870638-CA79-4E8B-B019-4CE9B1265DAC}" type="slidenum">
              <a:rPr lang="en-US"/>
              <a:pPr>
                <a:defRPr/>
              </a:pPr>
              <a:t>‹#›</a:t>
            </a:fld>
            <a:endParaRPr lang="en-US"/>
          </a:p>
        </p:txBody>
      </p:sp>
    </p:spTree>
    <p:extLst>
      <p:ext uri="{BB962C8B-B14F-4D97-AF65-F5344CB8AC3E}">
        <p14:creationId xmlns:p14="http://schemas.microsoft.com/office/powerpoint/2010/main" val="53380805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583175-3E2D-16F9-9955-CFBBDCDD1EC8}"/>
              </a:ext>
            </a:extLst>
          </p:cNvPr>
          <p:cNvSpPr>
            <a:spLocks noGrp="1"/>
          </p:cNvSpPr>
          <p:nvPr>
            <p:ph type="dt" sz="half" idx="10"/>
          </p:nvPr>
        </p:nvSpPr>
        <p:spPr/>
        <p:txBody>
          <a:bodyPr/>
          <a:lstStyle>
            <a:lvl1pPr>
              <a:defRPr/>
            </a:lvl1pPr>
          </a:lstStyle>
          <a:p>
            <a:pPr>
              <a:defRPr/>
            </a:pPr>
            <a:fld id="{3704B205-C96C-459B-A15A-51FD86F3E136}" type="datetimeFigureOut">
              <a:rPr lang="en-US"/>
              <a:pPr>
                <a:defRPr/>
              </a:pPr>
              <a:t>10/7/2022</a:t>
            </a:fld>
            <a:endParaRPr lang="en-US"/>
          </a:p>
        </p:txBody>
      </p:sp>
      <p:sp>
        <p:nvSpPr>
          <p:cNvPr id="5" name="Footer Placeholder 4">
            <a:extLst>
              <a:ext uri="{FF2B5EF4-FFF2-40B4-BE49-F238E27FC236}">
                <a16:creationId xmlns:a16="http://schemas.microsoft.com/office/drawing/2014/main" id="{15F5D67A-F025-24FC-6B86-9114370A705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8ED2DB7-258B-4719-8EF3-2AEAC426BEBD}"/>
              </a:ext>
            </a:extLst>
          </p:cNvPr>
          <p:cNvSpPr>
            <a:spLocks noGrp="1"/>
          </p:cNvSpPr>
          <p:nvPr>
            <p:ph type="sldNum" sz="quarter" idx="12"/>
          </p:nvPr>
        </p:nvSpPr>
        <p:spPr/>
        <p:txBody>
          <a:bodyPr/>
          <a:lstStyle>
            <a:lvl1pPr>
              <a:defRPr/>
            </a:lvl1pPr>
          </a:lstStyle>
          <a:p>
            <a:pPr>
              <a:defRPr/>
            </a:pPr>
            <a:fld id="{E9464DFF-DB01-4AD5-9396-5B1DC363963C}" type="slidenum">
              <a:rPr lang="en-US"/>
              <a:pPr>
                <a:defRPr/>
              </a:pPr>
              <a:t>‹#›</a:t>
            </a:fld>
            <a:endParaRPr lang="en-US"/>
          </a:p>
        </p:txBody>
      </p:sp>
    </p:spTree>
    <p:extLst>
      <p:ext uri="{BB962C8B-B14F-4D97-AF65-F5344CB8AC3E}">
        <p14:creationId xmlns:p14="http://schemas.microsoft.com/office/powerpoint/2010/main" val="50980658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5D5E6A-5AFA-D0D6-5F51-DF77EF2F24F2}"/>
              </a:ext>
            </a:extLst>
          </p:cNvPr>
          <p:cNvSpPr>
            <a:spLocks noGrp="1"/>
          </p:cNvSpPr>
          <p:nvPr>
            <p:ph type="dt" sz="half" idx="10"/>
          </p:nvPr>
        </p:nvSpPr>
        <p:spPr/>
        <p:txBody>
          <a:bodyPr/>
          <a:lstStyle>
            <a:lvl1pPr>
              <a:defRPr/>
            </a:lvl1pPr>
          </a:lstStyle>
          <a:p>
            <a:pPr>
              <a:defRPr/>
            </a:pPr>
            <a:fld id="{0F36F61B-9018-49C0-A8E4-B9C9E401038F}" type="datetimeFigureOut">
              <a:rPr lang="en-US"/>
              <a:pPr>
                <a:defRPr/>
              </a:pPr>
              <a:t>10/7/2022</a:t>
            </a:fld>
            <a:endParaRPr lang="en-US"/>
          </a:p>
        </p:txBody>
      </p:sp>
      <p:sp>
        <p:nvSpPr>
          <p:cNvPr id="5" name="Footer Placeholder 4">
            <a:extLst>
              <a:ext uri="{FF2B5EF4-FFF2-40B4-BE49-F238E27FC236}">
                <a16:creationId xmlns:a16="http://schemas.microsoft.com/office/drawing/2014/main" id="{DC1041DD-9A7A-883F-ADB7-D33C3E4D859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392F144-7681-1676-604D-D6D552FDCEE6}"/>
              </a:ext>
            </a:extLst>
          </p:cNvPr>
          <p:cNvSpPr>
            <a:spLocks noGrp="1"/>
          </p:cNvSpPr>
          <p:nvPr>
            <p:ph type="sldNum" sz="quarter" idx="12"/>
          </p:nvPr>
        </p:nvSpPr>
        <p:spPr/>
        <p:txBody>
          <a:bodyPr/>
          <a:lstStyle>
            <a:lvl1pPr>
              <a:defRPr/>
            </a:lvl1pPr>
          </a:lstStyle>
          <a:p>
            <a:pPr>
              <a:defRPr/>
            </a:pPr>
            <a:fld id="{7CD903F3-D69D-45EE-B2DE-15C638369D04}" type="slidenum">
              <a:rPr lang="en-US"/>
              <a:pPr>
                <a:defRPr/>
              </a:pPr>
              <a:t>‹#›</a:t>
            </a:fld>
            <a:endParaRPr lang="en-US"/>
          </a:p>
        </p:txBody>
      </p:sp>
    </p:spTree>
    <p:extLst>
      <p:ext uri="{BB962C8B-B14F-4D97-AF65-F5344CB8AC3E}">
        <p14:creationId xmlns:p14="http://schemas.microsoft.com/office/powerpoint/2010/main" val="16134104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02247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296D5624-2156-0FC6-4393-F043C2B8761F}"/>
              </a:ext>
            </a:extLst>
          </p:cNvPr>
          <p:cNvSpPr>
            <a:spLocks noGrp="1"/>
          </p:cNvSpPr>
          <p:nvPr>
            <p:ph type="dt" sz="half" idx="10"/>
          </p:nvPr>
        </p:nvSpPr>
        <p:spPr/>
        <p:txBody>
          <a:bodyPr/>
          <a:lstStyle>
            <a:lvl1pPr>
              <a:defRPr/>
            </a:lvl1pPr>
          </a:lstStyle>
          <a:p>
            <a:pPr>
              <a:defRPr/>
            </a:pPr>
            <a:fld id="{CFA3D90D-9C47-4E7B-928C-B07FC3A0910F}" type="datetimeFigureOut">
              <a:rPr lang="en-US"/>
              <a:pPr>
                <a:defRPr/>
              </a:pPr>
              <a:t>10/7/2022</a:t>
            </a:fld>
            <a:endParaRPr lang="en-US"/>
          </a:p>
        </p:txBody>
      </p:sp>
      <p:sp>
        <p:nvSpPr>
          <p:cNvPr id="6" name="Footer Placeholder 4">
            <a:extLst>
              <a:ext uri="{FF2B5EF4-FFF2-40B4-BE49-F238E27FC236}">
                <a16:creationId xmlns:a16="http://schemas.microsoft.com/office/drawing/2014/main" id="{28C20E8B-FFB3-E1FB-7ACC-DE510B86BD7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78BF802-8FA8-4409-5A8F-849E72A7A79D}"/>
              </a:ext>
            </a:extLst>
          </p:cNvPr>
          <p:cNvSpPr>
            <a:spLocks noGrp="1"/>
          </p:cNvSpPr>
          <p:nvPr>
            <p:ph type="sldNum" sz="quarter" idx="12"/>
          </p:nvPr>
        </p:nvSpPr>
        <p:spPr/>
        <p:txBody>
          <a:bodyPr/>
          <a:lstStyle>
            <a:lvl1pPr>
              <a:defRPr/>
            </a:lvl1pPr>
          </a:lstStyle>
          <a:p>
            <a:pPr>
              <a:defRPr/>
            </a:pPr>
            <a:fld id="{0C12EDA1-4EDB-427A-A1B3-74477DA09A98}" type="slidenum">
              <a:rPr lang="en-US"/>
              <a:pPr>
                <a:defRPr/>
              </a:pPr>
              <a:t>‹#›</a:t>
            </a:fld>
            <a:endParaRPr lang="en-US"/>
          </a:p>
        </p:txBody>
      </p:sp>
    </p:spTree>
    <p:extLst>
      <p:ext uri="{BB962C8B-B14F-4D97-AF65-F5344CB8AC3E}">
        <p14:creationId xmlns:p14="http://schemas.microsoft.com/office/powerpoint/2010/main" val="297681141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3EFD2F19-C658-3AEB-A543-800C71EF24AB}"/>
              </a:ext>
            </a:extLst>
          </p:cNvPr>
          <p:cNvSpPr>
            <a:spLocks noGrp="1"/>
          </p:cNvSpPr>
          <p:nvPr>
            <p:ph type="dt" sz="half" idx="10"/>
          </p:nvPr>
        </p:nvSpPr>
        <p:spPr/>
        <p:txBody>
          <a:bodyPr/>
          <a:lstStyle>
            <a:lvl1pPr>
              <a:defRPr/>
            </a:lvl1pPr>
          </a:lstStyle>
          <a:p>
            <a:pPr>
              <a:defRPr/>
            </a:pPr>
            <a:fld id="{A13A3115-FB92-4F4F-BA34-C35914255FA1}" type="datetimeFigureOut">
              <a:rPr lang="en-US"/>
              <a:pPr>
                <a:defRPr/>
              </a:pPr>
              <a:t>10/7/2022</a:t>
            </a:fld>
            <a:endParaRPr lang="en-US"/>
          </a:p>
        </p:txBody>
      </p:sp>
      <p:sp>
        <p:nvSpPr>
          <p:cNvPr id="8" name="Footer Placeholder 4">
            <a:extLst>
              <a:ext uri="{FF2B5EF4-FFF2-40B4-BE49-F238E27FC236}">
                <a16:creationId xmlns:a16="http://schemas.microsoft.com/office/drawing/2014/main" id="{3556D2F3-5D1F-91EC-FB7A-478EA87D4D5A}"/>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D5FE88EF-07A8-9167-616F-682095A489E9}"/>
              </a:ext>
            </a:extLst>
          </p:cNvPr>
          <p:cNvSpPr>
            <a:spLocks noGrp="1"/>
          </p:cNvSpPr>
          <p:nvPr>
            <p:ph type="sldNum" sz="quarter" idx="12"/>
          </p:nvPr>
        </p:nvSpPr>
        <p:spPr/>
        <p:txBody>
          <a:bodyPr/>
          <a:lstStyle>
            <a:lvl1pPr>
              <a:defRPr/>
            </a:lvl1pPr>
          </a:lstStyle>
          <a:p>
            <a:pPr>
              <a:defRPr/>
            </a:pPr>
            <a:fld id="{DD429923-C765-4B48-9095-D83300BB139D}" type="slidenum">
              <a:rPr lang="en-US"/>
              <a:pPr>
                <a:defRPr/>
              </a:pPr>
              <a:t>‹#›</a:t>
            </a:fld>
            <a:endParaRPr lang="en-US"/>
          </a:p>
        </p:txBody>
      </p:sp>
    </p:spTree>
    <p:extLst>
      <p:ext uri="{BB962C8B-B14F-4D97-AF65-F5344CB8AC3E}">
        <p14:creationId xmlns:p14="http://schemas.microsoft.com/office/powerpoint/2010/main" val="3153121542"/>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6A4BA140-EB73-3B82-34D1-16B6248AD12D}"/>
              </a:ext>
            </a:extLst>
          </p:cNvPr>
          <p:cNvSpPr>
            <a:spLocks noGrp="1"/>
          </p:cNvSpPr>
          <p:nvPr>
            <p:ph type="dt" sz="half" idx="10"/>
          </p:nvPr>
        </p:nvSpPr>
        <p:spPr/>
        <p:txBody>
          <a:bodyPr/>
          <a:lstStyle>
            <a:lvl1pPr>
              <a:defRPr/>
            </a:lvl1pPr>
          </a:lstStyle>
          <a:p>
            <a:pPr>
              <a:defRPr/>
            </a:pPr>
            <a:fld id="{F0F64CAA-4C66-448B-ADE0-D59EFAAEA596}" type="datetimeFigureOut">
              <a:rPr lang="en-US"/>
              <a:pPr>
                <a:defRPr/>
              </a:pPr>
              <a:t>10/7/2022</a:t>
            </a:fld>
            <a:endParaRPr lang="en-US"/>
          </a:p>
        </p:txBody>
      </p:sp>
      <p:sp>
        <p:nvSpPr>
          <p:cNvPr id="4" name="Footer Placeholder 4">
            <a:extLst>
              <a:ext uri="{FF2B5EF4-FFF2-40B4-BE49-F238E27FC236}">
                <a16:creationId xmlns:a16="http://schemas.microsoft.com/office/drawing/2014/main" id="{2DE169B8-CDA1-3A9E-FC2E-90A3A08B204F}"/>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FF167BD5-1BBB-0FD9-CCE4-90107A47B911}"/>
              </a:ext>
            </a:extLst>
          </p:cNvPr>
          <p:cNvSpPr>
            <a:spLocks noGrp="1"/>
          </p:cNvSpPr>
          <p:nvPr>
            <p:ph type="sldNum" sz="quarter" idx="12"/>
          </p:nvPr>
        </p:nvSpPr>
        <p:spPr/>
        <p:txBody>
          <a:bodyPr/>
          <a:lstStyle>
            <a:lvl1pPr>
              <a:defRPr/>
            </a:lvl1pPr>
          </a:lstStyle>
          <a:p>
            <a:pPr>
              <a:defRPr/>
            </a:pPr>
            <a:fld id="{0B8ABDCD-3A21-4870-8CA5-C8015F0118B1}" type="slidenum">
              <a:rPr lang="en-US"/>
              <a:pPr>
                <a:defRPr/>
              </a:pPr>
              <a:t>‹#›</a:t>
            </a:fld>
            <a:endParaRPr lang="en-US"/>
          </a:p>
        </p:txBody>
      </p:sp>
    </p:spTree>
    <p:extLst>
      <p:ext uri="{BB962C8B-B14F-4D97-AF65-F5344CB8AC3E}">
        <p14:creationId xmlns:p14="http://schemas.microsoft.com/office/powerpoint/2010/main" val="2689356473"/>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489314A-5F7C-71E7-023B-BDD8855D3130}"/>
              </a:ext>
            </a:extLst>
          </p:cNvPr>
          <p:cNvSpPr>
            <a:spLocks noGrp="1"/>
          </p:cNvSpPr>
          <p:nvPr>
            <p:ph type="dt" sz="half" idx="10"/>
          </p:nvPr>
        </p:nvSpPr>
        <p:spPr/>
        <p:txBody>
          <a:bodyPr/>
          <a:lstStyle>
            <a:lvl1pPr>
              <a:defRPr/>
            </a:lvl1pPr>
          </a:lstStyle>
          <a:p>
            <a:pPr>
              <a:defRPr/>
            </a:pPr>
            <a:fld id="{49C4B622-6187-479F-82A0-1B04B1530E03}" type="datetimeFigureOut">
              <a:rPr lang="en-US"/>
              <a:pPr>
                <a:defRPr/>
              </a:pPr>
              <a:t>10/7/2022</a:t>
            </a:fld>
            <a:endParaRPr lang="en-US"/>
          </a:p>
        </p:txBody>
      </p:sp>
      <p:sp>
        <p:nvSpPr>
          <p:cNvPr id="3" name="Footer Placeholder 4">
            <a:extLst>
              <a:ext uri="{FF2B5EF4-FFF2-40B4-BE49-F238E27FC236}">
                <a16:creationId xmlns:a16="http://schemas.microsoft.com/office/drawing/2014/main" id="{00E12AB0-E196-D8C1-2D78-4CC1C0D30A5F}"/>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940DEB5D-410D-C71F-151E-F6BCEB4EEE29}"/>
              </a:ext>
            </a:extLst>
          </p:cNvPr>
          <p:cNvSpPr>
            <a:spLocks noGrp="1"/>
          </p:cNvSpPr>
          <p:nvPr>
            <p:ph type="sldNum" sz="quarter" idx="12"/>
          </p:nvPr>
        </p:nvSpPr>
        <p:spPr/>
        <p:txBody>
          <a:bodyPr/>
          <a:lstStyle>
            <a:lvl1pPr>
              <a:defRPr/>
            </a:lvl1pPr>
          </a:lstStyle>
          <a:p>
            <a:pPr>
              <a:defRPr/>
            </a:pPr>
            <a:fld id="{7747AAB1-8F53-4D5C-88CC-4F12B7831E26}" type="slidenum">
              <a:rPr lang="en-US"/>
              <a:pPr>
                <a:defRPr/>
              </a:pPr>
              <a:t>‹#›</a:t>
            </a:fld>
            <a:endParaRPr lang="en-US"/>
          </a:p>
        </p:txBody>
      </p:sp>
    </p:spTree>
    <p:extLst>
      <p:ext uri="{BB962C8B-B14F-4D97-AF65-F5344CB8AC3E}">
        <p14:creationId xmlns:p14="http://schemas.microsoft.com/office/powerpoint/2010/main" val="1216562501"/>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C4B8CFC6-28FA-D1A2-D36B-369640ABB12C}"/>
              </a:ext>
            </a:extLst>
          </p:cNvPr>
          <p:cNvSpPr>
            <a:spLocks noGrp="1"/>
          </p:cNvSpPr>
          <p:nvPr>
            <p:ph type="dt" sz="half" idx="10"/>
          </p:nvPr>
        </p:nvSpPr>
        <p:spPr/>
        <p:txBody>
          <a:bodyPr/>
          <a:lstStyle>
            <a:lvl1pPr>
              <a:defRPr/>
            </a:lvl1pPr>
          </a:lstStyle>
          <a:p>
            <a:pPr>
              <a:defRPr/>
            </a:pPr>
            <a:fld id="{00751A4A-0239-4C3A-80C7-C0BBED75A24A}" type="datetimeFigureOut">
              <a:rPr lang="en-US"/>
              <a:pPr>
                <a:defRPr/>
              </a:pPr>
              <a:t>10/7/2022</a:t>
            </a:fld>
            <a:endParaRPr lang="en-US"/>
          </a:p>
        </p:txBody>
      </p:sp>
      <p:sp>
        <p:nvSpPr>
          <p:cNvPr id="6" name="Footer Placeholder 4">
            <a:extLst>
              <a:ext uri="{FF2B5EF4-FFF2-40B4-BE49-F238E27FC236}">
                <a16:creationId xmlns:a16="http://schemas.microsoft.com/office/drawing/2014/main" id="{A46BA06D-9581-2150-2B8F-B61B1981D63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9C08097-58C3-7E19-426E-CB0E535E5532}"/>
              </a:ext>
            </a:extLst>
          </p:cNvPr>
          <p:cNvSpPr>
            <a:spLocks noGrp="1"/>
          </p:cNvSpPr>
          <p:nvPr>
            <p:ph type="sldNum" sz="quarter" idx="12"/>
          </p:nvPr>
        </p:nvSpPr>
        <p:spPr/>
        <p:txBody>
          <a:bodyPr/>
          <a:lstStyle>
            <a:lvl1pPr>
              <a:defRPr/>
            </a:lvl1pPr>
          </a:lstStyle>
          <a:p>
            <a:pPr>
              <a:defRPr/>
            </a:pPr>
            <a:fld id="{E42C1E51-33C3-4CED-978C-D340665F18CE}" type="slidenum">
              <a:rPr lang="en-US"/>
              <a:pPr>
                <a:defRPr/>
              </a:pPr>
              <a:t>‹#›</a:t>
            </a:fld>
            <a:endParaRPr lang="en-US"/>
          </a:p>
        </p:txBody>
      </p:sp>
    </p:spTree>
    <p:extLst>
      <p:ext uri="{BB962C8B-B14F-4D97-AF65-F5344CB8AC3E}">
        <p14:creationId xmlns:p14="http://schemas.microsoft.com/office/powerpoint/2010/main" val="964921529"/>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5B741A4A-AD14-ED98-02BF-8CADB1FA2381}"/>
              </a:ext>
            </a:extLst>
          </p:cNvPr>
          <p:cNvSpPr>
            <a:spLocks noGrp="1"/>
          </p:cNvSpPr>
          <p:nvPr>
            <p:ph type="dt" sz="half" idx="10"/>
          </p:nvPr>
        </p:nvSpPr>
        <p:spPr/>
        <p:txBody>
          <a:bodyPr/>
          <a:lstStyle>
            <a:lvl1pPr>
              <a:defRPr/>
            </a:lvl1pPr>
          </a:lstStyle>
          <a:p>
            <a:pPr>
              <a:defRPr/>
            </a:pPr>
            <a:fld id="{18BC3A9D-C2B8-4310-B80B-DD7A4880754A}" type="datetimeFigureOut">
              <a:rPr lang="en-US"/>
              <a:pPr>
                <a:defRPr/>
              </a:pPr>
              <a:t>10/7/2022</a:t>
            </a:fld>
            <a:endParaRPr lang="en-US"/>
          </a:p>
        </p:txBody>
      </p:sp>
      <p:sp>
        <p:nvSpPr>
          <p:cNvPr id="6" name="Footer Placeholder 4">
            <a:extLst>
              <a:ext uri="{FF2B5EF4-FFF2-40B4-BE49-F238E27FC236}">
                <a16:creationId xmlns:a16="http://schemas.microsoft.com/office/drawing/2014/main" id="{2E6FAF2D-25FF-B7C1-7BA9-73AB0370AEB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B097CF6-0B36-C7EA-944B-30248D9265C4}"/>
              </a:ext>
            </a:extLst>
          </p:cNvPr>
          <p:cNvSpPr>
            <a:spLocks noGrp="1"/>
          </p:cNvSpPr>
          <p:nvPr>
            <p:ph type="sldNum" sz="quarter" idx="12"/>
          </p:nvPr>
        </p:nvSpPr>
        <p:spPr/>
        <p:txBody>
          <a:bodyPr/>
          <a:lstStyle>
            <a:lvl1pPr>
              <a:defRPr/>
            </a:lvl1pPr>
          </a:lstStyle>
          <a:p>
            <a:pPr>
              <a:defRPr/>
            </a:pPr>
            <a:fld id="{F5BF5DA0-AE2F-4130-83EA-F458EEB583B1}" type="slidenum">
              <a:rPr lang="en-US"/>
              <a:pPr>
                <a:defRPr/>
              </a:pPr>
              <a:t>‹#›</a:t>
            </a:fld>
            <a:endParaRPr lang="en-US"/>
          </a:p>
        </p:txBody>
      </p:sp>
    </p:spTree>
    <p:extLst>
      <p:ext uri="{BB962C8B-B14F-4D97-AF65-F5344CB8AC3E}">
        <p14:creationId xmlns:p14="http://schemas.microsoft.com/office/powerpoint/2010/main" val="145722827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50CB96-9B67-58A9-3D6D-94282B2E6903}"/>
              </a:ext>
            </a:extLst>
          </p:cNvPr>
          <p:cNvSpPr>
            <a:spLocks noGrp="1"/>
          </p:cNvSpPr>
          <p:nvPr>
            <p:ph type="dt" sz="half" idx="10"/>
          </p:nvPr>
        </p:nvSpPr>
        <p:spPr/>
        <p:txBody>
          <a:bodyPr/>
          <a:lstStyle>
            <a:lvl1pPr>
              <a:defRPr/>
            </a:lvl1pPr>
          </a:lstStyle>
          <a:p>
            <a:pPr>
              <a:defRPr/>
            </a:pPr>
            <a:fld id="{D22E95C1-7616-41BE-A50D-426DD1BEA0FA}" type="datetimeFigureOut">
              <a:rPr lang="en-US"/>
              <a:pPr>
                <a:defRPr/>
              </a:pPr>
              <a:t>10/7/2022</a:t>
            </a:fld>
            <a:endParaRPr lang="en-US"/>
          </a:p>
        </p:txBody>
      </p:sp>
      <p:sp>
        <p:nvSpPr>
          <p:cNvPr id="5" name="Footer Placeholder 4">
            <a:extLst>
              <a:ext uri="{FF2B5EF4-FFF2-40B4-BE49-F238E27FC236}">
                <a16:creationId xmlns:a16="http://schemas.microsoft.com/office/drawing/2014/main" id="{4D160FE0-8E9E-B965-F7E1-EA78170B9B2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D809826-14D7-3E18-0DD3-E0BD52DA8661}"/>
              </a:ext>
            </a:extLst>
          </p:cNvPr>
          <p:cNvSpPr>
            <a:spLocks noGrp="1"/>
          </p:cNvSpPr>
          <p:nvPr>
            <p:ph type="sldNum" sz="quarter" idx="12"/>
          </p:nvPr>
        </p:nvSpPr>
        <p:spPr/>
        <p:txBody>
          <a:bodyPr/>
          <a:lstStyle>
            <a:lvl1pPr>
              <a:defRPr/>
            </a:lvl1pPr>
          </a:lstStyle>
          <a:p>
            <a:pPr>
              <a:defRPr/>
            </a:pPr>
            <a:fld id="{37CBF981-921F-4BDA-8DD6-81F2BC8AE6AE}" type="slidenum">
              <a:rPr lang="en-US"/>
              <a:pPr>
                <a:defRPr/>
              </a:pPr>
              <a:t>‹#›</a:t>
            </a:fld>
            <a:endParaRPr lang="en-US"/>
          </a:p>
        </p:txBody>
      </p:sp>
    </p:spTree>
    <p:extLst>
      <p:ext uri="{BB962C8B-B14F-4D97-AF65-F5344CB8AC3E}">
        <p14:creationId xmlns:p14="http://schemas.microsoft.com/office/powerpoint/2010/main" val="131875674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AEABBE-547B-AA99-4A05-855B7FFAD751}"/>
              </a:ext>
            </a:extLst>
          </p:cNvPr>
          <p:cNvSpPr>
            <a:spLocks noGrp="1"/>
          </p:cNvSpPr>
          <p:nvPr>
            <p:ph type="dt" sz="half" idx="10"/>
          </p:nvPr>
        </p:nvSpPr>
        <p:spPr/>
        <p:txBody>
          <a:bodyPr/>
          <a:lstStyle>
            <a:lvl1pPr>
              <a:defRPr/>
            </a:lvl1pPr>
          </a:lstStyle>
          <a:p>
            <a:pPr>
              <a:defRPr/>
            </a:pPr>
            <a:fld id="{828165CD-49D6-4B56-8DCE-2B3F211AA8CA}" type="datetimeFigureOut">
              <a:rPr lang="en-US"/>
              <a:pPr>
                <a:defRPr/>
              </a:pPr>
              <a:t>10/7/2022</a:t>
            </a:fld>
            <a:endParaRPr lang="en-US"/>
          </a:p>
        </p:txBody>
      </p:sp>
      <p:sp>
        <p:nvSpPr>
          <p:cNvPr id="5" name="Footer Placeholder 4">
            <a:extLst>
              <a:ext uri="{FF2B5EF4-FFF2-40B4-BE49-F238E27FC236}">
                <a16:creationId xmlns:a16="http://schemas.microsoft.com/office/drawing/2014/main" id="{2A046BA3-6522-5201-62EF-272BD993264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5F79D39-82B3-AE6B-A778-B6542EA4E376}"/>
              </a:ext>
            </a:extLst>
          </p:cNvPr>
          <p:cNvSpPr>
            <a:spLocks noGrp="1"/>
          </p:cNvSpPr>
          <p:nvPr>
            <p:ph type="sldNum" sz="quarter" idx="12"/>
          </p:nvPr>
        </p:nvSpPr>
        <p:spPr/>
        <p:txBody>
          <a:bodyPr/>
          <a:lstStyle>
            <a:lvl1pPr>
              <a:defRPr/>
            </a:lvl1pPr>
          </a:lstStyle>
          <a:p>
            <a:pPr>
              <a:defRPr/>
            </a:pPr>
            <a:fld id="{E8DC3675-ED62-4C01-AAE5-702F6F7507CB}" type="slidenum">
              <a:rPr lang="en-US"/>
              <a:pPr>
                <a:defRPr/>
              </a:pPr>
              <a:t>‹#›</a:t>
            </a:fld>
            <a:endParaRPr lang="en-US"/>
          </a:p>
        </p:txBody>
      </p:sp>
    </p:spTree>
    <p:extLst>
      <p:ext uri="{BB962C8B-B14F-4D97-AF65-F5344CB8AC3E}">
        <p14:creationId xmlns:p14="http://schemas.microsoft.com/office/powerpoint/2010/main" val="264811265"/>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399950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pic>
        <p:nvPicPr>
          <p:cNvPr id="4" name="Picture 3" descr="A group of people in an office&#10;&#10;Description automatically generated with medium confidence">
            <a:extLst>
              <a:ext uri="{FF2B5EF4-FFF2-40B4-BE49-F238E27FC236}">
                <a16:creationId xmlns:a16="http://schemas.microsoft.com/office/drawing/2014/main" id="{694C6E52-7E0A-3D18-3DCD-0227ED9BBC8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5343524" y="0"/>
            <a:ext cx="6848475" cy="6858000"/>
          </a:xfrm>
          <a:prstGeom prst="rect">
            <a:avLst/>
          </a:prstGeom>
        </p:spPr>
      </p:pic>
    </p:spTree>
    <p:extLst>
      <p:ext uri="{BB962C8B-B14F-4D97-AF65-F5344CB8AC3E}">
        <p14:creationId xmlns:p14="http://schemas.microsoft.com/office/powerpoint/2010/main" val="28489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0931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58057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9148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22724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4320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13789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2546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7759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673315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18940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99800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00135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7140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344572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3356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447885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323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15337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92034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8975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517115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0244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9527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56606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20108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3015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7979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361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8539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989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1974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7591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0874698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44786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93428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039611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50352772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A9B387-152F-1A2F-7F94-26CDAB18ECDB}"/>
              </a:ext>
            </a:extLst>
          </p:cNvPr>
          <p:cNvSpPr txBox="1">
            <a:spLocks/>
          </p:cNvSpPr>
          <p:nvPr userDrawn="1"/>
        </p:nvSpPr>
        <p:spPr>
          <a:xfrm>
            <a:off x="8168980" y="3201255"/>
            <a:ext cx="3199543" cy="455490"/>
          </a:xfrm>
          <a:prstGeom prst="rect">
            <a:avLst/>
          </a:prstGeom>
          <a:noFill/>
        </p:spPr>
        <p:txBody>
          <a:bodyPr vert="horz" wrap="square" lIns="0" tIns="0" rIns="0" bIns="0" rtlCol="0" anchor="t" anchorCtr="0">
            <a:spAutoFit/>
          </a:bodyPr>
          <a:lstStyle>
            <a:lvl1pPr algn="r" defTabSz="932742" rtl="0" eaLnBrk="1" latinLnBrk="0" hangingPunct="1">
              <a:lnSpc>
                <a:spcPct val="100000"/>
              </a:lnSpc>
              <a:spcBef>
                <a:spcPct val="0"/>
              </a:spcBef>
              <a:spcAft>
                <a:spcPts val="1273"/>
              </a:spcAft>
              <a:buNone/>
              <a:defRPr lang="en-US" sz="2549" b="0" kern="1200" cap="none" spc="-49" baseline="0">
                <a:ln w="3175">
                  <a:noFill/>
                </a:ln>
                <a:solidFill>
                  <a:schemeClr val="bg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1273"/>
              </a:spcAft>
              <a:buClrTx/>
              <a:buSzTx/>
              <a:buFontTx/>
              <a:buNone/>
              <a:tabLst/>
              <a:defRPr/>
            </a:pPr>
            <a:r>
              <a:rPr kumimoji="0" lang="en-US" sz="2549" b="0" i="0" u="none" strike="noStrike" kern="1200" cap="none" spc="-49" normalizeH="0" baseline="0" noProof="0">
                <a:ln w="3175">
                  <a:noFill/>
                </a:ln>
                <a:solidFill>
                  <a:sysClr val="window" lastClr="FFFFFF"/>
                </a:solidFill>
                <a:effectLst/>
                <a:uLnTx/>
                <a:uFillTx/>
                <a:latin typeface="Segoe UI Semibold"/>
                <a:ea typeface="+mn-ea"/>
                <a:cs typeface="Segoe UI" pitchFamily="34" charset="0"/>
              </a:rPr>
              <a:t>Thank you.</a:t>
            </a:r>
          </a:p>
        </p:txBody>
      </p:sp>
      <p:pic>
        <p:nvPicPr>
          <p:cNvPr id="9" name="Picture 8" descr="Isometric graphic that illustrates Windows Server and SQL Server data moving to the cloud. There are also icons representing cost, efficiency, security, and innovation.">
            <a:extLst>
              <a:ext uri="{FF2B5EF4-FFF2-40B4-BE49-F238E27FC236}">
                <a16:creationId xmlns:a16="http://schemas.microsoft.com/office/drawing/2014/main" id="{B9F452D4-E722-5B27-7561-210402BAA99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2"/>
            <a:ext cx="7012356" cy="6857999"/>
          </a:xfrm>
          <a:prstGeom prst="rect">
            <a:avLst/>
          </a:prstGeom>
        </p:spPr>
      </p:pic>
      <p:pic>
        <p:nvPicPr>
          <p:cNvPr id="10" name="Picture 9" descr="Microsoft Azure logo">
            <a:extLst>
              <a:ext uri="{FF2B5EF4-FFF2-40B4-BE49-F238E27FC236}">
                <a16:creationId xmlns:a16="http://schemas.microsoft.com/office/drawing/2014/main" id="{841E4269-60FF-13CC-299B-E6C827E5E5E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12" name="Rectangle 11">
            <a:extLst>
              <a:ext uri="{FF2B5EF4-FFF2-40B4-BE49-F238E27FC236}">
                <a16:creationId xmlns:a16="http://schemas.microsoft.com/office/drawing/2014/main" id="{9E3504AA-FF80-96EF-899A-4EE7773FAA8A}"/>
              </a:ext>
            </a:extLst>
          </p:cNvPr>
          <p:cNvSpPr/>
          <p:nvPr userDrawn="1"/>
        </p:nvSpPr>
        <p:spPr bwMode="auto">
          <a:xfrm>
            <a:off x="10498238" y="6180881"/>
            <a:ext cx="1693762" cy="6771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1" name="Text Box 3">
            <a:extLst>
              <a:ext uri="{FF2B5EF4-FFF2-40B4-BE49-F238E27FC236}">
                <a16:creationId xmlns:a16="http://schemas.microsoft.com/office/drawing/2014/main" id="{5E27760B-BDE5-06E1-8CED-FFFC7EB95AB3}"/>
              </a:ext>
            </a:extLst>
          </p:cNvPr>
          <p:cNvSpPr txBox="1">
            <a:spLocks noChangeArrowheads="1"/>
          </p:cNvSpPr>
          <p:nvPr userDrawn="1"/>
        </p:nvSpPr>
        <p:spPr bwMode="blackWhite">
          <a:xfrm>
            <a:off x="9043770" y="6451197"/>
            <a:ext cx="2324752"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748" eaLnBrk="0" hangingPunct="0"/>
            <a:r>
              <a:rPr lang="en-US" sz="686">
                <a:solidFill>
                  <a:prstClr val="white"/>
                </a:solidFill>
                <a:cs typeface="Segoe UI" pitchFamily="34" charset="0"/>
              </a:rPr>
              <a:t>© Copyright Microsoft Corporation. All rights reserved. </a:t>
            </a:r>
          </a:p>
        </p:txBody>
      </p:sp>
    </p:spTree>
    <p:extLst>
      <p:ext uri="{BB962C8B-B14F-4D97-AF65-F5344CB8AC3E}">
        <p14:creationId xmlns:p14="http://schemas.microsoft.com/office/powerpoint/2010/main" val="143912012"/>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10/7/2022</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24758609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8729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6853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0470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62948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4617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6522602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085352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443529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lide">
    <p:bg bwMode="gray">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8C7310-4529-4AB8-8EE2-812BEA30F2F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r="-1"/>
          <a:stretch/>
        </p:blipFill>
        <p:spPr>
          <a:xfrm flipH="1">
            <a:off x="-1" y="0"/>
            <a:ext cx="12191999" cy="6858000"/>
          </a:xfrm>
          <a:prstGeom prst="rect">
            <a:avLst/>
          </a:prstGeom>
        </p:spPr>
      </p:pic>
      <p:sp>
        <p:nvSpPr>
          <p:cNvPr id="7" name="Rectangle 6">
            <a:extLst>
              <a:ext uri="{FF2B5EF4-FFF2-40B4-BE49-F238E27FC236}">
                <a16:creationId xmlns:a16="http://schemas.microsoft.com/office/drawing/2014/main" id="{C546FC66-C87A-4D82-9C19-7B99DC8D369A}"/>
              </a:ext>
            </a:extLst>
          </p:cNvPr>
          <p:cNvSpPr/>
          <p:nvPr userDrawn="1"/>
        </p:nvSpPr>
        <p:spPr>
          <a:xfrm>
            <a:off x="0" y="0"/>
            <a:ext cx="9398000" cy="6858000"/>
          </a:xfrm>
          <a:prstGeom prst="rect">
            <a:avLst/>
          </a:prstGeom>
          <a:gradFill>
            <a:gsLst>
              <a:gs pos="0">
                <a:srgbClr val="000000">
                  <a:alpha val="52000"/>
                </a:srgbClr>
              </a:gs>
              <a:gs pos="100000">
                <a:srgbClr val="0000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itle 1"/>
          <p:cNvSpPr>
            <a:spLocks noGrp="1"/>
          </p:cNvSpPr>
          <p:nvPr>
            <p:ph type="title" hasCustomPrompt="1"/>
          </p:nvPr>
        </p:nvSpPr>
        <p:spPr bwMode="gray">
          <a:xfrm>
            <a:off x="451633" y="2374720"/>
            <a:ext cx="8736271" cy="1793090"/>
          </a:xfrm>
          <a:noFill/>
        </p:spPr>
        <p:txBody>
          <a:bodyPr lIns="146304" tIns="91440" rIns="146304" bIns="91440" anchor="b" anchorCtr="0"/>
          <a:lstStyle>
            <a:lvl1pPr>
              <a:defRPr sz="4400" cap="none" spc="0" baseline="0">
                <a:solidFill>
                  <a:schemeClr val="tx1"/>
                </a:solidFill>
                <a:latin typeface="Segoe UI Semilight" panose="020B0402040204020203" pitchFamily="34" charset="0"/>
                <a:cs typeface="Segoe UI Semilight" panose="020B0402040204020203" pitchFamily="34" charset="0"/>
              </a:defRPr>
            </a:lvl1pPr>
          </a:lstStyle>
          <a:p>
            <a:r>
              <a:rPr lang="en-US"/>
              <a:t>Presentation title</a:t>
            </a:r>
          </a:p>
        </p:txBody>
      </p:sp>
      <p:sp>
        <p:nvSpPr>
          <p:cNvPr id="5" name="Text Placeholder 4"/>
          <p:cNvSpPr>
            <a:spLocks noGrp="1"/>
          </p:cNvSpPr>
          <p:nvPr>
            <p:ph type="body" sz="quarter" idx="12" hasCustomPrompt="1"/>
          </p:nvPr>
        </p:nvSpPr>
        <p:spPr bwMode="gray">
          <a:xfrm>
            <a:off x="451632" y="4376019"/>
            <a:ext cx="6989006" cy="1528392"/>
          </a:xfrm>
          <a:noFill/>
        </p:spPr>
        <p:txBody>
          <a:bodyPr lIns="146304" tIns="109728" rIns="146304" bIns="109728">
            <a:noAutofit/>
          </a:bodyPr>
          <a:lstStyle>
            <a:lvl1pPr marL="0" indent="0">
              <a:spcBef>
                <a:spcPts val="0"/>
              </a:spcBef>
              <a:buNone/>
              <a:defRPr sz="2000" b="1" spc="0" baseline="0">
                <a:gradFill>
                  <a:gsLst>
                    <a:gs pos="91000">
                      <a:schemeClr val="tx1"/>
                    </a:gs>
                    <a:gs pos="0">
                      <a:schemeClr val="tx1"/>
                    </a:gs>
                  </a:gsLst>
                  <a:lin ang="5400000" scaled="0"/>
                </a:gradFill>
                <a:latin typeface="+mn-lt"/>
                <a:cs typeface="Segoe UI Semibold" panose="020B07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20157976-EBEE-444A-A1D9-95872475693E}"/>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0618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lang="en-US" sz="2800" b="0" kern="1200" cap="all" spc="300" baseline="0">
                <a:ln w="3175">
                  <a:noFill/>
                </a:ln>
                <a:solidFill>
                  <a:schemeClr val="tx2"/>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8777091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9228484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White No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320061"/>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27916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65962635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White With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320061"/>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2260DD6C-6876-7245-B909-90AFD38DF42E}"/>
              </a:ext>
            </a:extLst>
          </p:cNvPr>
          <p:cNvGrpSpPr/>
          <p:nvPr userDrawn="1"/>
        </p:nvGrpSpPr>
        <p:grpSpPr>
          <a:xfrm>
            <a:off x="11606783" y="6263404"/>
            <a:ext cx="328628" cy="421483"/>
            <a:chOff x="1578216" y="2531195"/>
            <a:chExt cx="534090" cy="684999"/>
          </a:xfrm>
        </p:grpSpPr>
        <p:sp>
          <p:nvSpPr>
            <p:cNvPr id="6" name="Freeform 182">
              <a:extLst>
                <a:ext uri="{FF2B5EF4-FFF2-40B4-BE49-F238E27FC236}">
                  <a16:creationId xmlns:a16="http://schemas.microsoft.com/office/drawing/2014/main" id="{AF60109A-B4FF-744B-94E9-898AC74A1637}"/>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71078DE4-8F97-BB46-98BB-4A0482F918B1}"/>
                </a:ext>
              </a:extLst>
            </p:cNvPr>
            <p:cNvPicPr>
              <a:picLocks noChangeAspect="1"/>
            </p:cNvPicPr>
            <p:nvPr/>
          </p:nvPicPr>
          <p:blipFill rotWithShape="1">
            <a:blip r:embed="rId2">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Tree>
    <p:extLst>
      <p:ext uri="{BB962C8B-B14F-4D97-AF65-F5344CB8AC3E}">
        <p14:creationId xmlns:p14="http://schemas.microsoft.com/office/powerpoint/2010/main" val="42566007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ite With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320061"/>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2260DD6C-6876-7245-B909-90AFD38DF42E}"/>
              </a:ext>
            </a:extLst>
          </p:cNvPr>
          <p:cNvGrpSpPr/>
          <p:nvPr userDrawn="1"/>
        </p:nvGrpSpPr>
        <p:grpSpPr>
          <a:xfrm>
            <a:off x="11606783" y="6263404"/>
            <a:ext cx="328628" cy="421483"/>
            <a:chOff x="1578216" y="2531195"/>
            <a:chExt cx="534090" cy="684999"/>
          </a:xfrm>
        </p:grpSpPr>
        <p:sp>
          <p:nvSpPr>
            <p:cNvPr id="6" name="Freeform 182">
              <a:extLst>
                <a:ext uri="{FF2B5EF4-FFF2-40B4-BE49-F238E27FC236}">
                  <a16:creationId xmlns:a16="http://schemas.microsoft.com/office/drawing/2014/main" id="{AF60109A-B4FF-744B-94E9-898AC74A1637}"/>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71078DE4-8F97-BB46-98BB-4A0482F918B1}"/>
                </a:ext>
              </a:extLst>
            </p:cNvPr>
            <p:cNvPicPr>
              <a:picLocks noChangeAspect="1"/>
            </p:cNvPicPr>
            <p:nvPr/>
          </p:nvPicPr>
          <p:blipFill rotWithShape="1">
            <a:blip r:embed="rId2">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Tree>
    <p:extLst>
      <p:ext uri="{BB962C8B-B14F-4D97-AF65-F5344CB8AC3E}">
        <p14:creationId xmlns:p14="http://schemas.microsoft.com/office/powerpoint/2010/main" val="2345285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CDEC26-6395-4863-A1C9-C768269AFD9C}"/>
              </a:ext>
            </a:extLst>
          </p:cNvPr>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217515"/>
            <a:ext cx="12192000" cy="5639765"/>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0861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5484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7108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9113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8419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7078327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5947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49056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54002839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437728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No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320061"/>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49477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68676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597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1368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94443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00022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59998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1627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966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4072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9480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Title With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0"/>
            <a:ext cx="12192000" cy="12638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j-lt"/>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D253F43-FBDE-CE4D-A422-897BBC1F55D8}"/>
              </a:ext>
            </a:extLst>
          </p:cNvPr>
          <p:cNvSpPr>
            <a:spLocks noGrp="1"/>
          </p:cNvSpPr>
          <p:nvPr>
            <p:ph type="title"/>
          </p:nvPr>
        </p:nvSpPr>
        <p:spPr>
          <a:xfrm>
            <a:off x="588263" y="354903"/>
            <a:ext cx="11018520" cy="492443"/>
          </a:xfrm>
        </p:spPr>
        <p:txBody>
          <a:bodyPr/>
          <a:lstStyle>
            <a:lvl1pPr algn="ctr">
              <a:defRPr sz="3200">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2BD5E3C0-7537-3A4C-A00D-77831355C1C7}"/>
              </a:ext>
            </a:extLst>
          </p:cNvPr>
          <p:cNvGrpSpPr/>
          <p:nvPr userDrawn="1"/>
        </p:nvGrpSpPr>
        <p:grpSpPr>
          <a:xfrm>
            <a:off x="11606783" y="6263404"/>
            <a:ext cx="328628" cy="421483"/>
            <a:chOff x="1578216" y="2531195"/>
            <a:chExt cx="534090" cy="684999"/>
          </a:xfrm>
        </p:grpSpPr>
        <p:sp>
          <p:nvSpPr>
            <p:cNvPr id="8" name="Freeform 182">
              <a:extLst>
                <a:ext uri="{FF2B5EF4-FFF2-40B4-BE49-F238E27FC236}">
                  <a16:creationId xmlns:a16="http://schemas.microsoft.com/office/drawing/2014/main" id="{F33BF95A-498A-034B-AB61-F81B5F70CE6B}"/>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5B94FA46-62C4-CC4B-ACE9-D9D95F449DF1}"/>
                </a:ext>
              </a:extLst>
            </p:cNvPr>
            <p:cNvPicPr>
              <a:picLocks noChangeAspect="1"/>
            </p:cNvPicPr>
            <p:nvPr/>
          </p:nvPicPr>
          <p:blipFill rotWithShape="1">
            <a:blip r:embed="rId2">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Tree>
    <p:extLst>
      <p:ext uri="{BB962C8B-B14F-4D97-AF65-F5344CB8AC3E}">
        <p14:creationId xmlns:p14="http://schemas.microsoft.com/office/powerpoint/2010/main" val="1446377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380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67341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4470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9324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947744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717654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00957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429165251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38374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prstGeom prst="rect">
            <a:avLst/>
          </a:prstGeo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71657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 Title No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0"/>
            <a:ext cx="12192000" cy="12638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j-lt"/>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D253F43-FBDE-CE4D-A422-897BBC1F55D8}"/>
              </a:ext>
            </a:extLst>
          </p:cNvPr>
          <p:cNvSpPr>
            <a:spLocks noGrp="1"/>
          </p:cNvSpPr>
          <p:nvPr>
            <p:ph type="title"/>
          </p:nvPr>
        </p:nvSpPr>
        <p:spPr>
          <a:xfrm>
            <a:off x="588263" y="354903"/>
            <a:ext cx="11018520" cy="553998"/>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0987730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prstGeom prst="rect">
            <a:avLst/>
          </a:prstGeo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3053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a:prstGeom prst="rect">
            <a:avLst/>
          </a:prstGeo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2050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35242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a:prstGeom prst="rect">
            <a:avLst/>
          </a:prstGeo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a:prstGeom prst="rect">
            <a:avLst/>
          </a:prstGeo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a:prstGeom prst="rect">
            <a:avLst/>
          </a:prstGeom>
        </p:spPr>
        <p:txBody>
          <a:bodyPr/>
          <a:lstStyle/>
          <a:p>
            <a:endParaRPr lang="en-US"/>
          </a:p>
        </p:txBody>
      </p:sp>
    </p:spTree>
    <p:extLst>
      <p:ext uri="{BB962C8B-B14F-4D97-AF65-F5344CB8AC3E}">
        <p14:creationId xmlns:p14="http://schemas.microsoft.com/office/powerpoint/2010/main" val="2986494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73712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a:prstGeom prst="rect">
            <a:avLst/>
          </a:prstGeo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a:prstGeom prst="rect">
            <a:avLst/>
          </a:prstGeo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a:prstGeom prst="rect">
            <a:avLst/>
          </a:prstGeo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44699657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a:prstGeom prst="rect">
            <a:avLst/>
          </a:prstGeo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a:prstGeom prst="rect">
            <a:avLst/>
          </a:prstGeo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a:prstGeom prst="rect">
            <a:avLst/>
          </a:prstGeo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17406341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5422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a:prstGeom prst="rect">
            <a:avLst/>
          </a:prstGeo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a:prstGeom prst="rect">
            <a:avLst/>
          </a:prstGeo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4864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a:prstGeom prst="rect">
            <a:avLst/>
          </a:prstGeo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5426496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428365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560644"/>
            <a:ext cx="4898137" cy="1239122"/>
          </a:xfrm>
          <a:prstGeom prst="rect">
            <a:avLst/>
          </a:prstGeo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25258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6311291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09039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8332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63229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2758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77236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833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3198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13307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91.xml"/><Relationship Id="rId18" Type="http://schemas.openxmlformats.org/officeDocument/2006/relationships/slideLayout" Target="../slideLayouts/slideLayout296.xml"/><Relationship Id="rId26" Type="http://schemas.openxmlformats.org/officeDocument/2006/relationships/slideLayout" Target="../slideLayouts/slideLayout304.xml"/><Relationship Id="rId39" Type="http://schemas.openxmlformats.org/officeDocument/2006/relationships/theme" Target="../theme/theme10.xml"/><Relationship Id="rId21" Type="http://schemas.openxmlformats.org/officeDocument/2006/relationships/slideLayout" Target="../slideLayouts/slideLayout299.xml"/><Relationship Id="rId34" Type="http://schemas.openxmlformats.org/officeDocument/2006/relationships/slideLayout" Target="../slideLayouts/slideLayout312.xml"/><Relationship Id="rId42" Type="http://schemas.openxmlformats.org/officeDocument/2006/relationships/image" Target="../media/image44.png"/><Relationship Id="rId7" Type="http://schemas.openxmlformats.org/officeDocument/2006/relationships/slideLayout" Target="../slideLayouts/slideLayout285.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20" Type="http://schemas.openxmlformats.org/officeDocument/2006/relationships/slideLayout" Target="../slideLayouts/slideLayout298.xml"/><Relationship Id="rId29" Type="http://schemas.openxmlformats.org/officeDocument/2006/relationships/slideLayout" Target="../slideLayouts/slideLayout307.xml"/><Relationship Id="rId41" Type="http://schemas.openxmlformats.org/officeDocument/2006/relationships/image" Target="../media/image43.tiff"/><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24" Type="http://schemas.openxmlformats.org/officeDocument/2006/relationships/slideLayout" Target="../slideLayouts/slideLayout302.xml"/><Relationship Id="rId32" Type="http://schemas.openxmlformats.org/officeDocument/2006/relationships/slideLayout" Target="../slideLayouts/slideLayout310.xml"/><Relationship Id="rId37" Type="http://schemas.openxmlformats.org/officeDocument/2006/relationships/slideLayout" Target="../slideLayouts/slideLayout315.xml"/><Relationship Id="rId40" Type="http://schemas.openxmlformats.org/officeDocument/2006/relationships/image" Target="../media/image10.emf"/><Relationship Id="rId5" Type="http://schemas.openxmlformats.org/officeDocument/2006/relationships/slideLayout" Target="../slideLayouts/slideLayout283.xml"/><Relationship Id="rId15" Type="http://schemas.openxmlformats.org/officeDocument/2006/relationships/slideLayout" Target="../slideLayouts/slideLayout293.xml"/><Relationship Id="rId23" Type="http://schemas.openxmlformats.org/officeDocument/2006/relationships/slideLayout" Target="../slideLayouts/slideLayout301.xml"/><Relationship Id="rId28" Type="http://schemas.openxmlformats.org/officeDocument/2006/relationships/slideLayout" Target="../slideLayouts/slideLayout306.xml"/><Relationship Id="rId36" Type="http://schemas.openxmlformats.org/officeDocument/2006/relationships/slideLayout" Target="../slideLayouts/slideLayout314.xml"/><Relationship Id="rId10" Type="http://schemas.openxmlformats.org/officeDocument/2006/relationships/slideLayout" Target="../slideLayouts/slideLayout288.xml"/><Relationship Id="rId19" Type="http://schemas.openxmlformats.org/officeDocument/2006/relationships/slideLayout" Target="../slideLayouts/slideLayout297.xml"/><Relationship Id="rId31" Type="http://schemas.openxmlformats.org/officeDocument/2006/relationships/slideLayout" Target="../slideLayouts/slideLayout309.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 Id="rId22" Type="http://schemas.openxmlformats.org/officeDocument/2006/relationships/slideLayout" Target="../slideLayouts/slideLayout300.xml"/><Relationship Id="rId27" Type="http://schemas.openxmlformats.org/officeDocument/2006/relationships/slideLayout" Target="../slideLayouts/slideLayout305.xml"/><Relationship Id="rId30" Type="http://schemas.openxmlformats.org/officeDocument/2006/relationships/slideLayout" Target="../slideLayouts/slideLayout308.xml"/><Relationship Id="rId35" Type="http://schemas.openxmlformats.org/officeDocument/2006/relationships/slideLayout" Target="../slideLayouts/slideLayout313.xml"/><Relationship Id="rId43" Type="http://schemas.microsoft.com/office/2007/relationships/hdphoto" Target="../media/hdphoto3.wdp"/><Relationship Id="rId8" Type="http://schemas.openxmlformats.org/officeDocument/2006/relationships/slideLayout" Target="../slideLayouts/slideLayout286.xml"/><Relationship Id="rId3" Type="http://schemas.openxmlformats.org/officeDocument/2006/relationships/slideLayout" Target="../slideLayouts/slideLayout281.xml"/><Relationship Id="rId12" Type="http://schemas.openxmlformats.org/officeDocument/2006/relationships/slideLayout" Target="../slideLayouts/slideLayout290.xml"/><Relationship Id="rId17" Type="http://schemas.openxmlformats.org/officeDocument/2006/relationships/slideLayout" Target="../slideLayouts/slideLayout295.xml"/><Relationship Id="rId25" Type="http://schemas.openxmlformats.org/officeDocument/2006/relationships/slideLayout" Target="../slideLayouts/slideLayout303.xml"/><Relationship Id="rId33" Type="http://schemas.openxmlformats.org/officeDocument/2006/relationships/slideLayout" Target="../slideLayouts/slideLayout311.xml"/><Relationship Id="rId38" Type="http://schemas.openxmlformats.org/officeDocument/2006/relationships/slideLayout" Target="../slideLayouts/slideLayout31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4.xml"/><Relationship Id="rId3" Type="http://schemas.openxmlformats.org/officeDocument/2006/relationships/slideLayout" Target="../slideLayouts/slideLayout319.xml"/><Relationship Id="rId7" Type="http://schemas.openxmlformats.org/officeDocument/2006/relationships/slideLayout" Target="../slideLayouts/slideLayout323.xml"/><Relationship Id="rId12" Type="http://schemas.openxmlformats.org/officeDocument/2006/relationships/theme" Target="../theme/theme11.xml"/><Relationship Id="rId2" Type="http://schemas.openxmlformats.org/officeDocument/2006/relationships/slideLayout" Target="../slideLayouts/slideLayout318.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5" Type="http://schemas.openxmlformats.org/officeDocument/2006/relationships/slideLayout" Target="../slideLayouts/slideLayout321.xml"/><Relationship Id="rId10" Type="http://schemas.openxmlformats.org/officeDocument/2006/relationships/slideLayout" Target="../slideLayouts/slideLayout326.xml"/><Relationship Id="rId4" Type="http://schemas.openxmlformats.org/officeDocument/2006/relationships/slideLayout" Target="../slideLayouts/slideLayout320.xml"/><Relationship Id="rId9" Type="http://schemas.openxmlformats.org/officeDocument/2006/relationships/slideLayout" Target="../slideLayouts/slideLayout32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26" Type="http://schemas.openxmlformats.org/officeDocument/2006/relationships/slideLayout" Target="../slideLayouts/slideLayout353.xml"/><Relationship Id="rId39" Type="http://schemas.openxmlformats.org/officeDocument/2006/relationships/image" Target="../media/image10.emf"/><Relationship Id="rId21" Type="http://schemas.openxmlformats.org/officeDocument/2006/relationships/slideLayout" Target="../slideLayouts/slideLayout348.xml"/><Relationship Id="rId34" Type="http://schemas.openxmlformats.org/officeDocument/2006/relationships/slideLayout" Target="../slideLayouts/slideLayout361.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5" Type="http://schemas.openxmlformats.org/officeDocument/2006/relationships/slideLayout" Target="../slideLayouts/slideLayout352.xml"/><Relationship Id="rId33" Type="http://schemas.openxmlformats.org/officeDocument/2006/relationships/slideLayout" Target="../slideLayouts/slideLayout360.xml"/><Relationship Id="rId38" Type="http://schemas.openxmlformats.org/officeDocument/2006/relationships/theme" Target="../theme/theme12.xml"/><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slideLayout" Target="../slideLayouts/slideLayout347.xml"/><Relationship Id="rId29" Type="http://schemas.openxmlformats.org/officeDocument/2006/relationships/slideLayout" Target="../slideLayouts/slideLayout356.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24" Type="http://schemas.openxmlformats.org/officeDocument/2006/relationships/slideLayout" Target="../slideLayouts/slideLayout351.xml"/><Relationship Id="rId32" Type="http://schemas.openxmlformats.org/officeDocument/2006/relationships/slideLayout" Target="../slideLayouts/slideLayout359.xml"/><Relationship Id="rId37" Type="http://schemas.openxmlformats.org/officeDocument/2006/relationships/slideLayout" Target="../slideLayouts/slideLayout364.xml"/><Relationship Id="rId40" Type="http://schemas.openxmlformats.org/officeDocument/2006/relationships/image" Target="../media/image43.tiff"/><Relationship Id="rId5" Type="http://schemas.openxmlformats.org/officeDocument/2006/relationships/slideLayout" Target="../slideLayouts/slideLayout332.xml"/><Relationship Id="rId15" Type="http://schemas.openxmlformats.org/officeDocument/2006/relationships/slideLayout" Target="../slideLayouts/slideLayout342.xml"/><Relationship Id="rId23" Type="http://schemas.openxmlformats.org/officeDocument/2006/relationships/slideLayout" Target="../slideLayouts/slideLayout350.xml"/><Relationship Id="rId28" Type="http://schemas.openxmlformats.org/officeDocument/2006/relationships/slideLayout" Target="../slideLayouts/slideLayout355.xml"/><Relationship Id="rId36" Type="http://schemas.openxmlformats.org/officeDocument/2006/relationships/slideLayout" Target="../slideLayouts/slideLayout363.xml"/><Relationship Id="rId10" Type="http://schemas.openxmlformats.org/officeDocument/2006/relationships/slideLayout" Target="../slideLayouts/slideLayout337.xml"/><Relationship Id="rId19" Type="http://schemas.openxmlformats.org/officeDocument/2006/relationships/slideLayout" Target="../slideLayouts/slideLayout346.xml"/><Relationship Id="rId31" Type="http://schemas.openxmlformats.org/officeDocument/2006/relationships/slideLayout" Target="../slideLayouts/slideLayout358.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 Id="rId22" Type="http://schemas.openxmlformats.org/officeDocument/2006/relationships/slideLayout" Target="../slideLayouts/slideLayout349.xml"/><Relationship Id="rId27" Type="http://schemas.openxmlformats.org/officeDocument/2006/relationships/slideLayout" Target="../slideLayouts/slideLayout354.xml"/><Relationship Id="rId30" Type="http://schemas.openxmlformats.org/officeDocument/2006/relationships/slideLayout" Target="../slideLayouts/slideLayout357.xml"/><Relationship Id="rId35" Type="http://schemas.openxmlformats.org/officeDocument/2006/relationships/slideLayout" Target="../slideLayouts/slideLayout362.xml"/><Relationship Id="rId8" Type="http://schemas.openxmlformats.org/officeDocument/2006/relationships/slideLayout" Target="../slideLayouts/slideLayout335.xml"/><Relationship Id="rId3" Type="http://schemas.openxmlformats.org/officeDocument/2006/relationships/slideLayout" Target="../slideLayouts/slideLayout3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image" Target="../media/image5.emf"/><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theme" Target="../theme/theme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theme" Target="../theme/theme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image" Target="../media/image5.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image" Target="../media/image8.png"/><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theme" Target="../theme/theme5.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slideLayout" Target="../slideLayouts/slideLayout156.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50" Type="http://schemas.openxmlformats.org/officeDocument/2006/relationships/theme" Target="../theme/theme6.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9" Type="http://schemas.openxmlformats.org/officeDocument/2006/relationships/slideLayout" Target="../slideLayouts/slideLayout146.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49" Type="http://schemas.openxmlformats.org/officeDocument/2006/relationships/slideLayout" Target="../slideLayouts/slideLayout166.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8" Type="http://schemas.openxmlformats.org/officeDocument/2006/relationships/slideLayout" Target="../slideLayouts/slideLayout125.xml"/><Relationship Id="rId51" Type="http://schemas.openxmlformats.org/officeDocument/2006/relationships/image" Target="../media/image10.emf"/><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46" Type="http://schemas.openxmlformats.org/officeDocument/2006/relationships/slideLayout" Target="../slideLayouts/slideLayout163.xml"/><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1" Type="http://schemas.openxmlformats.org/officeDocument/2006/relationships/slideLayout" Target="../slideLayouts/slideLayout118.xml"/><Relationship Id="rId6" Type="http://schemas.openxmlformats.org/officeDocument/2006/relationships/slideLayout" Target="../slideLayouts/slideLayout12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9" Type="http://schemas.openxmlformats.org/officeDocument/2006/relationships/slideLayout" Target="../slideLayouts/slideLayout205.xml"/><Relationship Id="rId21" Type="http://schemas.openxmlformats.org/officeDocument/2006/relationships/slideLayout" Target="../slideLayouts/slideLayout187.xml"/><Relationship Id="rId34" Type="http://schemas.openxmlformats.org/officeDocument/2006/relationships/slideLayout" Target="../slideLayouts/slideLayout200.xml"/><Relationship Id="rId42" Type="http://schemas.openxmlformats.org/officeDocument/2006/relationships/slideLayout" Target="../slideLayouts/slideLayout208.xml"/><Relationship Id="rId7" Type="http://schemas.openxmlformats.org/officeDocument/2006/relationships/slideLayout" Target="../slideLayouts/slideLayout173.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9" Type="http://schemas.openxmlformats.org/officeDocument/2006/relationships/slideLayout" Target="../slideLayouts/slideLayout195.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32" Type="http://schemas.openxmlformats.org/officeDocument/2006/relationships/slideLayout" Target="../slideLayouts/slideLayout198.xml"/><Relationship Id="rId37" Type="http://schemas.openxmlformats.org/officeDocument/2006/relationships/slideLayout" Target="../slideLayouts/slideLayout203.xml"/><Relationship Id="rId40" Type="http://schemas.openxmlformats.org/officeDocument/2006/relationships/slideLayout" Target="../slideLayouts/slideLayout206.xml"/><Relationship Id="rId45" Type="http://schemas.openxmlformats.org/officeDocument/2006/relationships/image" Target="../media/image10.emf"/><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slideLayout" Target="../slideLayouts/slideLayout194.xml"/><Relationship Id="rId36" Type="http://schemas.openxmlformats.org/officeDocument/2006/relationships/slideLayout" Target="../slideLayouts/slideLayout202.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31" Type="http://schemas.openxmlformats.org/officeDocument/2006/relationships/slideLayout" Target="../slideLayouts/slideLayout197.xml"/><Relationship Id="rId44" Type="http://schemas.openxmlformats.org/officeDocument/2006/relationships/theme" Target="../theme/theme7.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 Id="rId30" Type="http://schemas.openxmlformats.org/officeDocument/2006/relationships/slideLayout" Target="../slideLayouts/slideLayout196.xml"/><Relationship Id="rId35" Type="http://schemas.openxmlformats.org/officeDocument/2006/relationships/slideLayout" Target="../slideLayouts/slideLayout201.xml"/><Relationship Id="rId43" Type="http://schemas.openxmlformats.org/officeDocument/2006/relationships/slideLayout" Target="../slideLayouts/slideLayout209.xml"/><Relationship Id="rId8" Type="http://schemas.openxmlformats.org/officeDocument/2006/relationships/slideLayout" Target="../slideLayouts/slideLayout174.xml"/><Relationship Id="rId3" Type="http://schemas.openxmlformats.org/officeDocument/2006/relationships/slideLayout" Target="../slideLayouts/slideLayout169.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33" Type="http://schemas.openxmlformats.org/officeDocument/2006/relationships/slideLayout" Target="../slideLayouts/slideLayout199.xml"/><Relationship Id="rId38" Type="http://schemas.openxmlformats.org/officeDocument/2006/relationships/slideLayout" Target="../slideLayouts/slideLayout204.xml"/><Relationship Id="rId20" Type="http://schemas.openxmlformats.org/officeDocument/2006/relationships/slideLayout" Target="../slideLayouts/slideLayout186.xml"/><Relationship Id="rId41" Type="http://schemas.openxmlformats.org/officeDocument/2006/relationships/slideLayout" Target="../slideLayouts/slideLayout20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9" Type="http://schemas.openxmlformats.org/officeDocument/2006/relationships/theme" Target="../theme/theme8.xml"/><Relationship Id="rId21" Type="http://schemas.openxmlformats.org/officeDocument/2006/relationships/slideLayout" Target="../slideLayouts/slideLayout230.xml"/><Relationship Id="rId34" Type="http://schemas.openxmlformats.org/officeDocument/2006/relationships/slideLayout" Target="../slideLayouts/slideLayout243.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33" Type="http://schemas.openxmlformats.org/officeDocument/2006/relationships/slideLayout" Target="../slideLayouts/slideLayout242.xml"/><Relationship Id="rId38" Type="http://schemas.openxmlformats.org/officeDocument/2006/relationships/slideLayout" Target="../slideLayouts/slideLayout247.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29" Type="http://schemas.openxmlformats.org/officeDocument/2006/relationships/slideLayout" Target="../slideLayouts/slideLayout238.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32" Type="http://schemas.openxmlformats.org/officeDocument/2006/relationships/slideLayout" Target="../slideLayouts/slideLayout241.xml"/><Relationship Id="rId37" Type="http://schemas.openxmlformats.org/officeDocument/2006/relationships/slideLayout" Target="../slideLayouts/slideLayout246.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slideLayout" Target="../slideLayouts/slideLayout237.xml"/><Relationship Id="rId36" Type="http://schemas.openxmlformats.org/officeDocument/2006/relationships/slideLayout" Target="../slideLayouts/slideLayout245.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31" Type="http://schemas.openxmlformats.org/officeDocument/2006/relationships/slideLayout" Target="../slideLayouts/slideLayout240.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 Id="rId30" Type="http://schemas.openxmlformats.org/officeDocument/2006/relationships/slideLayout" Target="../slideLayouts/slideLayout239.xml"/><Relationship Id="rId35" Type="http://schemas.openxmlformats.org/officeDocument/2006/relationships/slideLayout" Target="../slideLayouts/slideLayout244.xml"/><Relationship Id="rId8" Type="http://schemas.openxmlformats.org/officeDocument/2006/relationships/slideLayout" Target="../slideLayouts/slideLayout217.xml"/><Relationship Id="rId3" Type="http://schemas.openxmlformats.org/officeDocument/2006/relationships/slideLayout" Target="../slideLayouts/slideLayout21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18" Type="http://schemas.openxmlformats.org/officeDocument/2006/relationships/slideLayout" Target="../slideLayouts/slideLayout265.xml"/><Relationship Id="rId26" Type="http://schemas.openxmlformats.org/officeDocument/2006/relationships/slideLayout" Target="../slideLayouts/slideLayout273.xml"/><Relationship Id="rId3" Type="http://schemas.openxmlformats.org/officeDocument/2006/relationships/slideLayout" Target="../slideLayouts/slideLayout250.xml"/><Relationship Id="rId21" Type="http://schemas.openxmlformats.org/officeDocument/2006/relationships/slideLayout" Target="../slideLayouts/slideLayout268.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5" Type="http://schemas.openxmlformats.org/officeDocument/2006/relationships/slideLayout" Target="../slideLayouts/slideLayout272.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20" Type="http://schemas.openxmlformats.org/officeDocument/2006/relationships/slideLayout" Target="../slideLayouts/slideLayout267.xml"/><Relationship Id="rId29" Type="http://schemas.openxmlformats.org/officeDocument/2006/relationships/slideLayout" Target="../slideLayouts/slideLayout276.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24" Type="http://schemas.openxmlformats.org/officeDocument/2006/relationships/slideLayout" Target="../slideLayouts/slideLayout271.xml"/><Relationship Id="rId32" Type="http://schemas.openxmlformats.org/officeDocument/2006/relationships/theme" Target="../theme/theme9.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23" Type="http://schemas.openxmlformats.org/officeDocument/2006/relationships/slideLayout" Target="../slideLayouts/slideLayout270.xml"/><Relationship Id="rId28" Type="http://schemas.openxmlformats.org/officeDocument/2006/relationships/slideLayout" Target="../slideLayouts/slideLayout275.xml"/><Relationship Id="rId10" Type="http://schemas.openxmlformats.org/officeDocument/2006/relationships/slideLayout" Target="../slideLayouts/slideLayout257.xml"/><Relationship Id="rId19" Type="http://schemas.openxmlformats.org/officeDocument/2006/relationships/slideLayout" Target="../slideLayouts/slideLayout266.xml"/><Relationship Id="rId31" Type="http://schemas.openxmlformats.org/officeDocument/2006/relationships/slideLayout" Target="../slideLayouts/slideLayout278.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 Id="rId22" Type="http://schemas.openxmlformats.org/officeDocument/2006/relationships/slideLayout" Target="../slideLayouts/slideLayout269.xml"/><Relationship Id="rId27" Type="http://schemas.openxmlformats.org/officeDocument/2006/relationships/slideLayout" Target="../slideLayouts/slideLayout274.xml"/><Relationship Id="rId30" Type="http://schemas.openxmlformats.org/officeDocument/2006/relationships/slideLayout" Target="../slideLayouts/slideLayout2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372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MSIPCMContentMarking" descr="{&quot;HashCode&quot;:231139426,&quot;Placement&quot;:&quot;Footer&quot;}">
            <a:extLst>
              <a:ext uri="{FF2B5EF4-FFF2-40B4-BE49-F238E27FC236}">
                <a16:creationId xmlns:a16="http://schemas.microsoft.com/office/drawing/2014/main" id="{DA430567-5CF5-40B7-A110-73468C97C6CA}"/>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Classified as Microsoft Confidential</a:t>
            </a:r>
            <a:endParaRPr lang="en-US" sz="1000" err="1">
              <a:solidFill>
                <a:srgbClr val="000000"/>
              </a:solidFill>
              <a:latin typeface="Calibri" panose="020F0502020204030204" pitchFamily="34" charset="0"/>
            </a:endParaRPr>
          </a:p>
        </p:txBody>
      </p:sp>
    </p:spTree>
    <p:extLst>
      <p:ext uri="{BB962C8B-B14F-4D97-AF65-F5344CB8AC3E}">
        <p14:creationId xmlns:p14="http://schemas.microsoft.com/office/powerpoint/2010/main" val="738993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84" r:id="rId5"/>
    <p:sldLayoutId id="2147483802" r:id="rId6"/>
    <p:sldLayoutId id="2147483686" r:id="rId7"/>
    <p:sldLayoutId id="2147483801" r:id="rId8"/>
    <p:sldLayoutId id="2147483685" r:id="rId9"/>
    <p:sldLayoutId id="2147483691" r:id="rId10"/>
    <p:sldLayoutId id="2147483803" r:id="rId11"/>
    <p:sldLayoutId id="2147483692" r:id="rId12"/>
    <p:sldLayoutId id="2147483693" r:id="rId13"/>
    <p:sldLayoutId id="2147483696" r:id="rId14"/>
    <p:sldLayoutId id="2147483698" r:id="rId15"/>
    <p:sldLayoutId id="2147483797" r:id="rId16"/>
    <p:sldLayoutId id="2147483804" r:id="rId17"/>
    <p:sldLayoutId id="2147484148"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0" y="2843773"/>
            <a:ext cx="6858000" cy="1170455"/>
          </a:xfrm>
          <a:prstGeom prst="rect">
            <a:avLst/>
          </a:prstGeom>
        </p:spPr>
      </p:pic>
      <p:pic>
        <p:nvPicPr>
          <p:cNvPr id="5" name="Picture 4">
            <a:extLst>
              <a:ext uri="{FF2B5EF4-FFF2-40B4-BE49-F238E27FC236}">
                <a16:creationId xmlns:a16="http://schemas.microsoft.com/office/drawing/2014/main" id="{0F4E1596-EF65-00C1-DBA7-0AB243E55CC6}"/>
              </a:ext>
            </a:extLst>
          </p:cNvPr>
          <p:cNvPicPr>
            <a:picLocks noChangeAspect="1"/>
          </p:cNvPicPr>
          <p:nvPr userDrawn="1"/>
        </p:nvPicPr>
        <p:blipFill>
          <a:blip r:embed="rId41"/>
          <a:stretch>
            <a:fillRect/>
          </a:stretch>
        </p:blipFill>
        <p:spPr>
          <a:xfrm>
            <a:off x="10582275" y="6346520"/>
            <a:ext cx="1517649" cy="501497"/>
          </a:xfrm>
          <a:prstGeom prst="rect">
            <a:avLst/>
          </a:prstGeom>
        </p:spPr>
      </p:pic>
      <p:pic>
        <p:nvPicPr>
          <p:cNvPr id="6" name="Picture 5">
            <a:extLst>
              <a:ext uri="{FF2B5EF4-FFF2-40B4-BE49-F238E27FC236}">
                <a16:creationId xmlns:a16="http://schemas.microsoft.com/office/drawing/2014/main" id="{AAC5CCDE-02A6-082E-6A17-7ACED540266B}"/>
              </a:ext>
            </a:extLst>
          </p:cNvPr>
          <p:cNvPicPr>
            <a:picLocks noChangeAspect="1"/>
          </p:cNvPicPr>
          <p:nvPr userDrawn="1"/>
        </p:nvPicPr>
        <p:blipFill rotWithShape="1">
          <a:blip r:embed="rId42">
            <a:extLst>
              <a:ext uri="{BEBA8EAE-BF5A-486C-A8C5-ECC9F3942E4B}">
                <a14:imgProps xmlns:a14="http://schemas.microsoft.com/office/drawing/2010/main">
                  <a14:imgLayer r:embed="rId43">
                    <a14:imgEffect>
                      <a14:brightnessContrast bright="100000"/>
                    </a14:imgEffect>
                  </a14:imgLayer>
                </a14:imgProps>
              </a:ext>
            </a:extLst>
          </a:blip>
          <a:srcRect l="23918"/>
          <a:stretch/>
        </p:blipFill>
        <p:spPr>
          <a:xfrm>
            <a:off x="10945261" y="6346520"/>
            <a:ext cx="1154663" cy="501497"/>
          </a:xfrm>
          <a:prstGeom prst="rect">
            <a:avLst/>
          </a:prstGeom>
        </p:spPr>
      </p:pic>
    </p:spTree>
    <p:extLst>
      <p:ext uri="{BB962C8B-B14F-4D97-AF65-F5344CB8AC3E}">
        <p14:creationId xmlns:p14="http://schemas.microsoft.com/office/powerpoint/2010/main" val="1114076549"/>
      </p:ext>
    </p:extLst>
  </p:cSld>
  <p:clrMap bg1="dk1" tx1="lt1" bg2="dk2" tx2="lt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 id="2147484114" r:id="rId17"/>
    <p:sldLayoutId id="2147484115" r:id="rId18"/>
    <p:sldLayoutId id="2147484116" r:id="rId19"/>
    <p:sldLayoutId id="2147484117" r:id="rId20"/>
    <p:sldLayoutId id="2147484118" r:id="rId21"/>
    <p:sldLayoutId id="2147484119" r:id="rId22"/>
    <p:sldLayoutId id="2147484120" r:id="rId23"/>
    <p:sldLayoutId id="2147484121" r:id="rId24"/>
    <p:sldLayoutId id="2147484122" r:id="rId25"/>
    <p:sldLayoutId id="2147484123" r:id="rId26"/>
    <p:sldLayoutId id="2147484124" r:id="rId27"/>
    <p:sldLayoutId id="2147484125" r:id="rId28"/>
    <p:sldLayoutId id="2147484126" r:id="rId29"/>
    <p:sldLayoutId id="2147484127" r:id="rId30"/>
    <p:sldLayoutId id="2147484128" r:id="rId31"/>
    <p:sldLayoutId id="2147484129" r:id="rId32"/>
    <p:sldLayoutId id="2147484130" r:id="rId33"/>
    <p:sldLayoutId id="2147484131" r:id="rId34"/>
    <p:sldLayoutId id="2147484132" r:id="rId35"/>
    <p:sldLayoutId id="2147484133" r:id="rId36"/>
    <p:sldLayoutId id="2147484134" r:id="rId37"/>
    <p:sldLayoutId id="2147484135"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CA26E9D7-548D-AFAB-0168-D49E77E02A05}"/>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E080144-1EF1-9ED2-7E56-ADA3AF2F695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3A598B03-E034-906C-CA35-1066D8E8CD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38EC5623-C7FF-49D7-85CE-AA0FA78A54A8}" type="datetimeFigureOut">
              <a:rPr lang="en-US"/>
              <a:pPr>
                <a:defRPr/>
              </a:pPr>
              <a:t>10/7/2022</a:t>
            </a:fld>
            <a:endParaRPr lang="en-US"/>
          </a:p>
        </p:txBody>
      </p:sp>
      <p:sp>
        <p:nvSpPr>
          <p:cNvPr id="5" name="Footer Placeholder 4">
            <a:extLst>
              <a:ext uri="{FF2B5EF4-FFF2-40B4-BE49-F238E27FC236}">
                <a16:creationId xmlns:a16="http://schemas.microsoft.com/office/drawing/2014/main" id="{506CBBDD-F699-00BB-2272-DBB69FD6D3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2229AC5A-D454-431D-0E03-1D71FDE79C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1770AFA8-A4FC-4675-A682-49B31F422221}" type="slidenum">
              <a:rPr lang="en-US"/>
              <a:pPr>
                <a:defRPr/>
              </a:pPr>
              <a:t>‹#›</a:t>
            </a:fld>
            <a:endParaRPr lang="en-US"/>
          </a:p>
        </p:txBody>
      </p:sp>
    </p:spTree>
    <p:extLst>
      <p:ext uri="{BB962C8B-B14F-4D97-AF65-F5344CB8AC3E}">
        <p14:creationId xmlns:p14="http://schemas.microsoft.com/office/powerpoint/2010/main" val="3100867044"/>
      </p:ext>
    </p:extLst>
  </p:cSld>
  <p:clrMap bg1="lt1" tx1="dk1" bg2="lt2" tx2="dk2" accent1="accent1" accent2="accent2" accent3="accent3" accent4="accent4" accent5="accent5" accent6="accent6" hlink="hlink" folHlink="folHlink"/>
  <p:sldLayoutIdLst>
    <p:sldLayoutId id="2147484137" r:id="rId1"/>
    <p:sldLayoutId id="2147484138" r:id="rId2"/>
    <p:sldLayoutId id="2147484139" r:id="rId3"/>
    <p:sldLayoutId id="2147484140" r:id="rId4"/>
    <p:sldLayoutId id="2147484141" r:id="rId5"/>
    <p:sldLayoutId id="2147484142" r:id="rId6"/>
    <p:sldLayoutId id="2147484143" r:id="rId7"/>
    <p:sldLayoutId id="2147484144" r:id="rId8"/>
    <p:sldLayoutId id="2147484145" r:id="rId9"/>
    <p:sldLayoutId id="2147484146" r:id="rId10"/>
    <p:sldLayoutId id="2147484147"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pic>
        <p:nvPicPr>
          <p:cNvPr id="5" name="Picture 4">
            <a:extLst>
              <a:ext uri="{FF2B5EF4-FFF2-40B4-BE49-F238E27FC236}">
                <a16:creationId xmlns:a16="http://schemas.microsoft.com/office/drawing/2014/main" id="{0F4E1596-EF65-00C1-DBA7-0AB243E55CC6}"/>
              </a:ext>
            </a:extLst>
          </p:cNvPr>
          <p:cNvPicPr>
            <a:picLocks noChangeAspect="1"/>
          </p:cNvPicPr>
          <p:nvPr userDrawn="1"/>
        </p:nvPicPr>
        <p:blipFill>
          <a:blip r:embed="rId40"/>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198506930"/>
      </p:ext>
    </p:extLst>
  </p:cSld>
  <p:clrMap bg1="dk1" tx1="lt1" bg2="dk2" tx2="lt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 id="2147484172" r:id="rId20"/>
    <p:sldLayoutId id="2147484173" r:id="rId21"/>
    <p:sldLayoutId id="2147484174" r:id="rId22"/>
    <p:sldLayoutId id="2147484175" r:id="rId23"/>
    <p:sldLayoutId id="2147484176" r:id="rId24"/>
    <p:sldLayoutId id="2147484177" r:id="rId25"/>
    <p:sldLayoutId id="2147484178" r:id="rId26"/>
    <p:sldLayoutId id="2147484179" r:id="rId27"/>
    <p:sldLayoutId id="2147484180" r:id="rId28"/>
    <p:sldLayoutId id="2147484181" r:id="rId29"/>
    <p:sldLayoutId id="2147484182" r:id="rId30"/>
    <p:sldLayoutId id="2147484183" r:id="rId31"/>
    <p:sldLayoutId id="2147484184" r:id="rId32"/>
    <p:sldLayoutId id="2147484185" r:id="rId33"/>
    <p:sldLayoutId id="2147484186" r:id="rId34"/>
    <p:sldLayoutId id="2147484187" r:id="rId35"/>
    <p:sldLayoutId id="2147484188" r:id="rId36"/>
    <p:sldLayoutId id="2147484189"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MSIPCMContentMarking" descr="{&quot;HashCode&quot;:231139426,&quot;Placement&quot;:&quot;Footer&quot;}">
            <a:extLst>
              <a:ext uri="{FF2B5EF4-FFF2-40B4-BE49-F238E27FC236}">
                <a16:creationId xmlns:a16="http://schemas.microsoft.com/office/drawing/2014/main" id="{FFE1189C-6FAA-40B3-8921-007B7B18BA72}"/>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Classified as Microsoft Confidential</a:t>
            </a:r>
            <a:endParaRPr lang="en-US" sz="1000" err="1">
              <a:solidFill>
                <a:srgbClr val="000000"/>
              </a:solidFill>
              <a:latin typeface="Calibri" panose="020F0502020204030204" pitchFamily="34" charset="0"/>
            </a:endParaRPr>
          </a:p>
        </p:txBody>
      </p:sp>
    </p:spTree>
    <p:extLst>
      <p:ext uri="{BB962C8B-B14F-4D97-AF65-F5344CB8AC3E}">
        <p14:creationId xmlns:p14="http://schemas.microsoft.com/office/powerpoint/2010/main" val="3083959837"/>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4149" r:id="rId28"/>
    <p:sldLayoutId id="2147484150" r:id="rId29"/>
    <p:sldLayoutId id="2147484151" r:id="rId30"/>
    <p:sldLayoutId id="214748419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MSIPCMContentMarking" descr="{&quot;HashCode&quot;:231139426,&quot;Placement&quot;:&quot;Footer&quot;}">
            <a:extLst>
              <a:ext uri="{FF2B5EF4-FFF2-40B4-BE49-F238E27FC236}">
                <a16:creationId xmlns:a16="http://schemas.microsoft.com/office/drawing/2014/main" id="{58706DFB-F980-45DC-BC98-840DE1ACA55A}"/>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Classified as Microsoft Confidential</a:t>
            </a:r>
            <a:endParaRPr lang="en-US" sz="1000" err="1">
              <a:solidFill>
                <a:srgbClr val="000000"/>
              </a:solidFill>
              <a:latin typeface="Calibri" panose="020F0502020204030204" pitchFamily="34" charset="0"/>
            </a:endParaRPr>
          </a:p>
        </p:txBody>
      </p:sp>
    </p:spTree>
    <p:extLst>
      <p:ext uri="{BB962C8B-B14F-4D97-AF65-F5344CB8AC3E}">
        <p14:creationId xmlns:p14="http://schemas.microsoft.com/office/powerpoint/2010/main" val="3782872774"/>
      </p:ext>
    </p:extLst>
  </p:cSld>
  <p:clrMap bg1="lt1" tx1="dk1" bg2="lt2" tx2="dk2" accent1="accent1" accent2="accent2" accent3="accent3" accent4="accent4" accent5="accent5" accent6="accent6" hlink="hlink" folHlink="folHlink"/>
  <p:sldLayoutIdLst>
    <p:sldLayoutId id="2147483707"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 id="2147483853" r:id="rId21"/>
    <p:sldLayoutId id="2147483854" r:id="rId22"/>
    <p:sldLayoutId id="2147483855" r:id="rId23"/>
    <p:sldLayoutId id="2147483856" r:id="rId24"/>
    <p:sldLayoutId id="2147483857" r:id="rId25"/>
    <p:sldLayoutId id="2147483858" r:id="rId26"/>
    <p:sldLayoutId id="2147483859" r:id="rId27"/>
    <p:sldLayoutId id="2147483733" r:id="rId28"/>
    <p:sldLayoutId id="2147483734"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638F1591-7724-D143-839F-57026ED82943}"/>
              </a:ext>
            </a:extLst>
          </p:cNvPr>
          <p:cNvSpPr/>
          <p:nvPr userDrawn="1"/>
        </p:nvSpPr>
        <p:spPr>
          <a:xfrm>
            <a:off x="0" y="0"/>
            <a:ext cx="5290457"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lIns="146304" rIns="146304" rtlCol="0" anchor="ctr"/>
          <a:lstStyle/>
          <a:p>
            <a:pPr algn="ctr"/>
            <a:endParaRPr lang="en-US" sz="1800"/>
          </a:p>
        </p:txBody>
      </p:sp>
      <p:sp>
        <p:nvSpPr>
          <p:cNvPr id="2" name="MSIPCMContentMarking" descr="{&quot;HashCode&quot;:231139426,&quot;Placement&quot;:&quot;Footer&quot;}">
            <a:extLst>
              <a:ext uri="{FF2B5EF4-FFF2-40B4-BE49-F238E27FC236}">
                <a16:creationId xmlns:a16="http://schemas.microsoft.com/office/drawing/2014/main" id="{D4B993DA-72FB-4416-B9E7-325FEEB19B17}"/>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Classified as Microsoft Confidential</a:t>
            </a:r>
            <a:endParaRPr lang="en-US" sz="1000" err="1">
              <a:solidFill>
                <a:srgbClr val="000000"/>
              </a:solidFill>
              <a:latin typeface="Calibri" panose="020F0502020204030204" pitchFamily="34" charset="0"/>
            </a:endParaRPr>
          </a:p>
        </p:txBody>
      </p:sp>
    </p:spTree>
    <p:extLst>
      <p:ext uri="{BB962C8B-B14F-4D97-AF65-F5344CB8AC3E}">
        <p14:creationId xmlns:p14="http://schemas.microsoft.com/office/powerpoint/2010/main" val="4120591600"/>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12">
          <p15:clr>
            <a:srgbClr val="C35EA4"/>
          </p15:clr>
        </p15:guide>
        <p15:guide id="26" orient="horz" pos="3949">
          <p15:clr>
            <a:srgbClr val="C35EA4"/>
          </p15:clr>
        </p15:guide>
        <p15:guide id="27" orient="horz" pos="120">
          <p15:clr>
            <a:srgbClr val="A4A3A4"/>
          </p15:clr>
        </p15:guide>
        <p15:guide id="29" orient="horz" pos="1440">
          <p15:clr>
            <a:srgbClr val="A4A3A4"/>
          </p15:clr>
        </p15:guide>
        <p15:guide id="30" pos="3696">
          <p15:clr>
            <a:srgbClr val="A4A3A4"/>
          </p15:clr>
        </p15:guide>
        <p15:guide id="31" pos="2976">
          <p15:clr>
            <a:srgbClr val="F26B43"/>
          </p15:clr>
        </p15:guide>
        <p15:guide id="32" pos="333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476" y="410096"/>
            <a:ext cx="11288842" cy="676692"/>
          </a:xfrm>
          <a:prstGeom prst="rect">
            <a:avLst/>
          </a:prstGeom>
        </p:spPr>
        <p:txBody>
          <a:bodyPr vert="horz" wrap="square" lIns="91440" tIns="45720" rIns="91440" bIns="45720" rtlCol="0" anchor="t">
            <a:noAutofit/>
          </a:bodyPr>
          <a:lstStyle/>
          <a:p>
            <a:r>
              <a:rPr lang="en-US"/>
              <a:t>Click to edit Master title style</a:t>
            </a:r>
          </a:p>
        </p:txBody>
      </p:sp>
      <p:sp>
        <p:nvSpPr>
          <p:cNvPr id="4" name="Text Placeholder 3"/>
          <p:cNvSpPr>
            <a:spLocks noGrp="1"/>
          </p:cNvSpPr>
          <p:nvPr>
            <p:ph type="body" idx="1"/>
          </p:nvPr>
        </p:nvSpPr>
        <p:spPr>
          <a:xfrm>
            <a:off x="418448" y="1243608"/>
            <a:ext cx="11286596" cy="1234184"/>
          </a:xfrm>
          <a:prstGeom prst="rect">
            <a:avLst/>
          </a:prstGeom>
        </p:spPr>
        <p:txBody>
          <a:bodyPr vert="horz" wrap="square" lIns="91440" tIns="45720" rIns="9144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
        <p:nvSpPr>
          <p:cNvPr id="3" name="MSIPCMContentMarking" descr="{&quot;HashCode&quot;:231139426,&quot;Placement&quot;:&quot;Footer&quot;}">
            <a:extLst>
              <a:ext uri="{FF2B5EF4-FFF2-40B4-BE49-F238E27FC236}">
                <a16:creationId xmlns:a16="http://schemas.microsoft.com/office/drawing/2014/main" id="{432E705A-0549-44D5-BA82-1BB13357AFC5}"/>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err="1">
              <a:solidFill>
                <a:srgbClr val="000000"/>
              </a:solidFill>
              <a:latin typeface="Calibri" panose="020F0502020204030204" pitchFamily="34" charset="0"/>
            </a:endParaRPr>
          </a:p>
        </p:txBody>
      </p:sp>
    </p:spTree>
    <p:extLst>
      <p:ext uri="{BB962C8B-B14F-4D97-AF65-F5344CB8AC3E}">
        <p14:creationId xmlns:p14="http://schemas.microsoft.com/office/powerpoint/2010/main" val="3741466406"/>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5" r:id="rId5"/>
    <p:sldLayoutId id="2147483896" r:id="rId6"/>
    <p:sldLayoutId id="2147483897" r:id="rId7"/>
    <p:sldLayoutId id="2147483898" r:id="rId8"/>
    <p:sldLayoutId id="2147483899" r:id="rId9"/>
    <p:sldLayoutId id="2147483900" r:id="rId10"/>
    <p:sldLayoutId id="2147483901" r:id="rId11"/>
  </p:sldLayoutIdLst>
  <p:transition>
    <p:fade/>
  </p:transition>
  <p:txStyles>
    <p:titleStyle>
      <a:lvl1pPr algn="l" defTabSz="914367" rtl="0" eaLnBrk="1" latinLnBrk="0" hangingPunct="1">
        <a:lnSpc>
          <a:spcPct val="90000"/>
        </a:lnSpc>
        <a:spcBef>
          <a:spcPct val="0"/>
        </a:spcBef>
        <a:buNone/>
        <a:defRPr lang="en-US" sz="3600" b="0" i="0" kern="1200" cap="none" spc="0" baseline="0" dirty="0" smtClean="0">
          <a:ln w="3175">
            <a:noFill/>
          </a:ln>
          <a:solidFill>
            <a:schemeClr val="tx1"/>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a:srcRect l="762"/>
          <a:stretch/>
        </p:blipFill>
        <p:spPr>
          <a:xfrm rot="5400000">
            <a:off x="9509760" y="2843773"/>
            <a:ext cx="6858000" cy="1170455"/>
          </a:xfrm>
          <a:prstGeom prst="rect">
            <a:avLst/>
          </a:prstGeom>
        </p:spPr>
      </p:pic>
      <p:sp>
        <p:nvSpPr>
          <p:cNvPr id="49" name="Footer Placeholder 4">
            <a:extLst>
              <a:ext uri="{FF2B5EF4-FFF2-40B4-BE49-F238E27FC236}">
                <a16:creationId xmlns:a16="http://schemas.microsoft.com/office/drawing/2014/main" id="{3C827FDD-5553-46F3-AB62-EDF9A2B3902A}"/>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1005246224"/>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 id="2147483925" r:id="rId23"/>
    <p:sldLayoutId id="2147483926" r:id="rId24"/>
    <p:sldLayoutId id="2147483927" r:id="rId25"/>
    <p:sldLayoutId id="2147483928" r:id="rId26"/>
    <p:sldLayoutId id="2147483929" r:id="rId27"/>
    <p:sldLayoutId id="2147483930" r:id="rId28"/>
    <p:sldLayoutId id="2147483931" r:id="rId29"/>
    <p:sldLayoutId id="2147483932" r:id="rId30"/>
    <p:sldLayoutId id="2147483933" r:id="rId31"/>
    <p:sldLayoutId id="2147483934" r:id="rId32"/>
    <p:sldLayoutId id="2147483935" r:id="rId33"/>
    <p:sldLayoutId id="2147483936" r:id="rId34"/>
    <p:sldLayoutId id="2147483937" r:id="rId35"/>
    <p:sldLayoutId id="2147483938" r:id="rId36"/>
    <p:sldLayoutId id="2147483939" r:id="rId37"/>
    <p:sldLayoutId id="2147483940" r:id="rId38"/>
    <p:sldLayoutId id="2147483941" r:id="rId39"/>
    <p:sldLayoutId id="2147483942" r:id="rId40"/>
    <p:sldLayoutId id="2147483943" r:id="rId41"/>
    <p:sldLayoutId id="2147483944" r:id="rId42"/>
    <p:sldLayoutId id="2147483945" r:id="rId43"/>
    <p:sldLayoutId id="2147483946" r:id="rId44"/>
    <p:sldLayoutId id="2147483947" r:id="rId45"/>
    <p:sldLayoutId id="2147483948" r:id="rId46"/>
    <p:sldLayoutId id="2147483949" r:id="rId47"/>
    <p:sldLayoutId id="2147483950" r:id="rId48"/>
    <p:sldLayoutId id="2147483951"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27897874"/>
      </p:ext>
    </p:extLst>
  </p:cSld>
  <p:clrMap bg1="dk1" tx1="lt1" bg2="dk2" tx2="lt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 id="2147483972" r:id="rId20"/>
    <p:sldLayoutId id="2147483973" r:id="rId21"/>
    <p:sldLayoutId id="2147483974" r:id="rId22"/>
    <p:sldLayoutId id="2147483975" r:id="rId23"/>
    <p:sldLayoutId id="2147483976" r:id="rId24"/>
    <p:sldLayoutId id="2147483977" r:id="rId25"/>
    <p:sldLayoutId id="2147483978" r:id="rId26"/>
    <p:sldLayoutId id="2147483979" r:id="rId27"/>
    <p:sldLayoutId id="2147483980" r:id="rId28"/>
    <p:sldLayoutId id="2147483981" r:id="rId29"/>
    <p:sldLayoutId id="2147483982" r:id="rId30"/>
    <p:sldLayoutId id="2147483983" r:id="rId31"/>
    <p:sldLayoutId id="2147483984" r:id="rId32"/>
    <p:sldLayoutId id="2147483985" r:id="rId33"/>
    <p:sldLayoutId id="2147483986" r:id="rId34"/>
    <p:sldLayoutId id="2147483987" r:id="rId35"/>
    <p:sldLayoutId id="2147483988" r:id="rId36"/>
    <p:sldLayoutId id="2147483989" r:id="rId37"/>
    <p:sldLayoutId id="2147483990" r:id="rId38"/>
    <p:sldLayoutId id="2147483991" r:id="rId39"/>
    <p:sldLayoutId id="2147483992" r:id="rId40"/>
    <p:sldLayoutId id="2147483993" r:id="rId41"/>
    <p:sldLayoutId id="2147483994" r:id="rId42"/>
    <p:sldLayoutId id="2147483995" r:id="rId43"/>
  </p:sldLayoutIdLst>
  <p:transition>
    <p:fade/>
  </p:transition>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3338389"/>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 id="2147484015" r:id="rId19"/>
    <p:sldLayoutId id="2147484016" r:id="rId20"/>
    <p:sldLayoutId id="2147484017" r:id="rId21"/>
    <p:sldLayoutId id="2147484018" r:id="rId22"/>
    <p:sldLayoutId id="2147484019" r:id="rId23"/>
    <p:sldLayoutId id="2147484020" r:id="rId24"/>
    <p:sldLayoutId id="2147484021" r:id="rId25"/>
    <p:sldLayoutId id="2147484022" r:id="rId26"/>
    <p:sldLayoutId id="2147484023" r:id="rId27"/>
    <p:sldLayoutId id="2147484024" r:id="rId28"/>
    <p:sldLayoutId id="2147484025" r:id="rId29"/>
    <p:sldLayoutId id="2147484026" r:id="rId30"/>
    <p:sldLayoutId id="2147484027" r:id="rId31"/>
    <p:sldLayoutId id="2147484028" r:id="rId32"/>
    <p:sldLayoutId id="2147484029" r:id="rId33"/>
    <p:sldLayoutId id="2147484030" r:id="rId34"/>
    <p:sldLayoutId id="2147484031" r:id="rId35"/>
    <p:sldLayoutId id="2147484032" r:id="rId36"/>
    <p:sldLayoutId id="2147484033" r:id="rId37"/>
    <p:sldLayoutId id="2147484034" r:id="rId38"/>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3200676"/>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 id="2147484078" r:id="rId13"/>
    <p:sldLayoutId id="2147484079" r:id="rId14"/>
    <p:sldLayoutId id="2147484080" r:id="rId15"/>
    <p:sldLayoutId id="2147484081" r:id="rId16"/>
    <p:sldLayoutId id="2147484082" r:id="rId17"/>
    <p:sldLayoutId id="2147484083" r:id="rId18"/>
    <p:sldLayoutId id="2147484084" r:id="rId19"/>
    <p:sldLayoutId id="2147484085" r:id="rId20"/>
    <p:sldLayoutId id="2147484086" r:id="rId21"/>
    <p:sldLayoutId id="2147484087" r:id="rId22"/>
    <p:sldLayoutId id="2147484088" r:id="rId23"/>
    <p:sldLayoutId id="2147484089" r:id="rId24"/>
    <p:sldLayoutId id="2147484090" r:id="rId25"/>
    <p:sldLayoutId id="2147484091" r:id="rId26"/>
    <p:sldLayoutId id="2147484092" r:id="rId27"/>
    <p:sldLayoutId id="2147484093" r:id="rId28"/>
    <p:sldLayoutId id="2147484094" r:id="rId29"/>
    <p:sldLayoutId id="2147484095" r:id="rId30"/>
    <p:sldLayoutId id="214748409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54.svg"/></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sql/azure-data-studio/postgres-extension?view=sql-server-2017" TargetMode="External"/><Relationship Id="rId2" Type="http://schemas.openxmlformats.org/officeDocument/2006/relationships/notesSlide" Target="../notesSlides/notesSlide9.xml"/><Relationship Id="rId1" Type="http://schemas.openxmlformats.org/officeDocument/2006/relationships/slideLayout" Target="../slideLayouts/slideLayout318.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57.png"/><Relationship Id="rId7"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3" Type="http://schemas.openxmlformats.org/officeDocument/2006/relationships/image" Target="../media/image61.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notesSlide" Target="../notesSlides/notesSlide13.xml"/><Relationship Id="rId1" Type="http://schemas.openxmlformats.org/officeDocument/2006/relationships/slideLayout" Target="../slideLayouts/slideLayout47.xml"/><Relationship Id="rId6" Type="http://schemas.openxmlformats.org/officeDocument/2006/relationships/image" Target="../media/image54.svg"/><Relationship Id="rId11" Type="http://schemas.openxmlformats.org/officeDocument/2006/relationships/image" Target="../media/image67.png"/><Relationship Id="rId5" Type="http://schemas.openxmlformats.org/officeDocument/2006/relationships/image" Target="../media/image53.png"/><Relationship Id="rId10" Type="http://schemas.openxmlformats.org/officeDocument/2006/relationships/image" Target="../media/image66.svg"/><Relationship Id="rId4" Type="http://schemas.openxmlformats.org/officeDocument/2006/relationships/image" Target="../media/image62.svg"/><Relationship Id="rId9" Type="http://schemas.openxmlformats.org/officeDocument/2006/relationships/image" Target="../media/image65.png"/><Relationship Id="rId14" Type="http://schemas.openxmlformats.org/officeDocument/2006/relationships/image" Target="../media/image70.svg"/></Relationships>
</file>

<file path=ppt/slides/_rels/slide15.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53.png"/><Relationship Id="rId7" Type="http://schemas.openxmlformats.org/officeDocument/2006/relationships/image" Target="../media/image69.png"/><Relationship Id="rId12" Type="http://schemas.openxmlformats.org/officeDocument/2006/relationships/image" Target="../media/image74.svg"/><Relationship Id="rId2" Type="http://schemas.openxmlformats.org/officeDocument/2006/relationships/notesSlide" Target="../notesSlides/notesSlide14.xml"/><Relationship Id="rId1" Type="http://schemas.openxmlformats.org/officeDocument/2006/relationships/slideLayout" Target="../slideLayouts/slideLayout47.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54.svg"/><Relationship Id="rId9" Type="http://schemas.openxmlformats.org/officeDocument/2006/relationships/image" Target="../media/image71.png"/></Relationships>
</file>

<file path=ppt/slides/_rels/slide16.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6.svg"/><Relationship Id="rId3" Type="http://schemas.openxmlformats.org/officeDocument/2006/relationships/image" Target="../media/image53.png"/><Relationship Id="rId7" Type="http://schemas.openxmlformats.org/officeDocument/2006/relationships/image" Target="../media/image75.png"/><Relationship Id="rId12" Type="http://schemas.openxmlformats.org/officeDocument/2006/relationships/image" Target="../media/image80.svg"/><Relationship Id="rId17" Type="http://schemas.openxmlformats.org/officeDocument/2006/relationships/image" Target="../media/image85.png"/><Relationship Id="rId2" Type="http://schemas.openxmlformats.org/officeDocument/2006/relationships/notesSlide" Target="../notesSlides/notesSlide15.xml"/><Relationship Id="rId16" Type="http://schemas.openxmlformats.org/officeDocument/2006/relationships/image" Target="../media/image84.svg"/><Relationship Id="rId1" Type="http://schemas.openxmlformats.org/officeDocument/2006/relationships/slideLayout" Target="../slideLayouts/slideLayout47.xml"/><Relationship Id="rId6" Type="http://schemas.openxmlformats.org/officeDocument/2006/relationships/image" Target="../media/image70.svg"/><Relationship Id="rId11" Type="http://schemas.openxmlformats.org/officeDocument/2006/relationships/image" Target="../media/image79.png"/><Relationship Id="rId5" Type="http://schemas.openxmlformats.org/officeDocument/2006/relationships/image" Target="../media/image69.png"/><Relationship Id="rId15" Type="http://schemas.openxmlformats.org/officeDocument/2006/relationships/image" Target="../media/image83.png"/><Relationship Id="rId10" Type="http://schemas.openxmlformats.org/officeDocument/2006/relationships/image" Target="../media/image78.svg"/><Relationship Id="rId4" Type="http://schemas.openxmlformats.org/officeDocument/2006/relationships/image" Target="../media/image54.svg"/><Relationship Id="rId9" Type="http://schemas.openxmlformats.org/officeDocument/2006/relationships/image" Target="../media/image77.png"/><Relationship Id="rId14" Type="http://schemas.openxmlformats.org/officeDocument/2006/relationships/image" Target="../media/image82.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openxmlformats.org/officeDocument/2006/relationships/hyperlink" Target="https://aka.ms/postgres-tco-report" TargetMode="External"/><Relationship Id="rId2" Type="http://schemas.openxmlformats.org/officeDocument/2006/relationships/notesSlide" Target="../notesSlides/notesSlide17.xml"/><Relationship Id="rId1" Type="http://schemas.openxmlformats.org/officeDocument/2006/relationships/slideLayout" Target="../slideLayouts/slideLayout336.xml"/><Relationship Id="rId6" Type="http://schemas.openxmlformats.org/officeDocument/2006/relationships/image" Target="../media/image87.png"/><Relationship Id="rId5" Type="http://schemas.openxmlformats.org/officeDocument/2006/relationships/image" Target="../media/image54.sv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9.png"/><Relationship Id="rId7" Type="http://schemas.openxmlformats.org/officeDocument/2006/relationships/image" Target="../media/image81.png"/><Relationship Id="rId12" Type="http://schemas.openxmlformats.org/officeDocument/2006/relationships/image" Target="../media/image54.svg"/><Relationship Id="rId2" Type="http://schemas.openxmlformats.org/officeDocument/2006/relationships/notesSlide" Target="../notesSlides/notesSlide20.xml"/><Relationship Id="rId1" Type="http://schemas.openxmlformats.org/officeDocument/2006/relationships/slideLayout" Target="../slideLayouts/slideLayout47.xml"/><Relationship Id="rId6" Type="http://schemas.openxmlformats.org/officeDocument/2006/relationships/image" Target="../media/image92.svg"/><Relationship Id="rId11" Type="http://schemas.openxmlformats.org/officeDocument/2006/relationships/image" Target="../media/image53.png"/><Relationship Id="rId5" Type="http://schemas.openxmlformats.org/officeDocument/2006/relationships/image" Target="../media/image91.png"/><Relationship Id="rId10" Type="http://schemas.openxmlformats.org/officeDocument/2006/relationships/image" Target="../media/image72.svg"/><Relationship Id="rId4" Type="http://schemas.openxmlformats.org/officeDocument/2006/relationships/image" Target="../media/image90.svg"/><Relationship Id="rId9" Type="http://schemas.openxmlformats.org/officeDocument/2006/relationships/image" Target="../media/image7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85.png"/><Relationship Id="rId18" Type="http://schemas.openxmlformats.org/officeDocument/2006/relationships/image" Target="../media/image62.svg"/><Relationship Id="rId26" Type="http://schemas.openxmlformats.org/officeDocument/2006/relationships/image" Target="../media/image107.svg"/><Relationship Id="rId3" Type="http://schemas.openxmlformats.org/officeDocument/2006/relationships/image" Target="../media/image53.png"/><Relationship Id="rId21" Type="http://schemas.openxmlformats.org/officeDocument/2006/relationships/image" Target="../media/image102.png"/><Relationship Id="rId7" Type="http://schemas.openxmlformats.org/officeDocument/2006/relationships/image" Target="../media/image95.png"/><Relationship Id="rId12" Type="http://schemas.openxmlformats.org/officeDocument/2006/relationships/image" Target="../media/image90.svg"/><Relationship Id="rId17" Type="http://schemas.openxmlformats.org/officeDocument/2006/relationships/image" Target="../media/image61.png"/><Relationship Id="rId25" Type="http://schemas.openxmlformats.org/officeDocument/2006/relationships/image" Target="../media/image106.png"/><Relationship Id="rId2" Type="http://schemas.openxmlformats.org/officeDocument/2006/relationships/notesSlide" Target="../notesSlides/notesSlide22.xml"/><Relationship Id="rId16" Type="http://schemas.openxmlformats.org/officeDocument/2006/relationships/image" Target="../media/image82.svg"/><Relationship Id="rId20" Type="http://schemas.openxmlformats.org/officeDocument/2006/relationships/image" Target="../media/image101.svg"/><Relationship Id="rId29" Type="http://schemas.openxmlformats.org/officeDocument/2006/relationships/image" Target="../media/image69.png"/><Relationship Id="rId1" Type="http://schemas.openxmlformats.org/officeDocument/2006/relationships/slideLayout" Target="../slideLayouts/slideLayout47.xml"/><Relationship Id="rId6" Type="http://schemas.openxmlformats.org/officeDocument/2006/relationships/image" Target="../media/image94.svg"/><Relationship Id="rId11" Type="http://schemas.openxmlformats.org/officeDocument/2006/relationships/image" Target="../media/image89.png"/><Relationship Id="rId24" Type="http://schemas.openxmlformats.org/officeDocument/2006/relationships/image" Target="../media/image105.svg"/><Relationship Id="rId32" Type="http://schemas.openxmlformats.org/officeDocument/2006/relationships/image" Target="../media/image111.svg"/><Relationship Id="rId5" Type="http://schemas.openxmlformats.org/officeDocument/2006/relationships/image" Target="../media/image93.png"/><Relationship Id="rId15" Type="http://schemas.openxmlformats.org/officeDocument/2006/relationships/image" Target="../media/image81.png"/><Relationship Id="rId23" Type="http://schemas.openxmlformats.org/officeDocument/2006/relationships/image" Target="../media/image104.png"/><Relationship Id="rId28" Type="http://schemas.openxmlformats.org/officeDocument/2006/relationships/image" Target="../media/image109.svg"/><Relationship Id="rId10" Type="http://schemas.openxmlformats.org/officeDocument/2006/relationships/image" Target="../media/image98.svg"/><Relationship Id="rId19" Type="http://schemas.openxmlformats.org/officeDocument/2006/relationships/image" Target="../media/image100.png"/><Relationship Id="rId31" Type="http://schemas.openxmlformats.org/officeDocument/2006/relationships/image" Target="../media/image110.png"/><Relationship Id="rId4" Type="http://schemas.openxmlformats.org/officeDocument/2006/relationships/image" Target="../media/image54.svg"/><Relationship Id="rId9" Type="http://schemas.openxmlformats.org/officeDocument/2006/relationships/image" Target="../media/image97.png"/><Relationship Id="rId14" Type="http://schemas.openxmlformats.org/officeDocument/2006/relationships/image" Target="../media/image99.svg"/><Relationship Id="rId22" Type="http://schemas.openxmlformats.org/officeDocument/2006/relationships/image" Target="../media/image103.svg"/><Relationship Id="rId27" Type="http://schemas.openxmlformats.org/officeDocument/2006/relationships/image" Target="../media/image108.png"/><Relationship Id="rId30" Type="http://schemas.openxmlformats.org/officeDocument/2006/relationships/image" Target="../media/image70.sv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16.png"/><Relationship Id="rId3" Type="http://schemas.openxmlformats.org/officeDocument/2006/relationships/image" Target="../media/image112.png"/><Relationship Id="rId7" Type="http://schemas.openxmlformats.org/officeDocument/2006/relationships/image" Target="../media/image100.png"/><Relationship Id="rId12" Type="http://schemas.openxmlformats.org/officeDocument/2006/relationships/image" Target="../media/image54.svg"/><Relationship Id="rId2" Type="http://schemas.openxmlformats.org/officeDocument/2006/relationships/notesSlide" Target="../notesSlides/notesSlide24.xml"/><Relationship Id="rId1" Type="http://schemas.openxmlformats.org/officeDocument/2006/relationships/slideLayout" Target="../slideLayouts/slideLayout47.xml"/><Relationship Id="rId6" Type="http://schemas.openxmlformats.org/officeDocument/2006/relationships/image" Target="../media/image92.svg"/><Relationship Id="rId11" Type="http://schemas.openxmlformats.org/officeDocument/2006/relationships/image" Target="../media/image53.png"/><Relationship Id="rId5" Type="http://schemas.openxmlformats.org/officeDocument/2006/relationships/image" Target="../media/image91.png"/><Relationship Id="rId10" Type="http://schemas.openxmlformats.org/officeDocument/2006/relationships/image" Target="../media/image115.svg"/><Relationship Id="rId4" Type="http://schemas.openxmlformats.org/officeDocument/2006/relationships/image" Target="../media/image113.svg"/><Relationship Id="rId9" Type="http://schemas.openxmlformats.org/officeDocument/2006/relationships/image" Target="../media/image114.png"/></Relationships>
</file>

<file path=ppt/slides/_rels/slide28.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4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47.xml"/><Relationship Id="rId4" Type="http://schemas.openxmlformats.org/officeDocument/2006/relationships/image" Target="../media/image5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133.png"/><Relationship Id="rId18" Type="http://schemas.openxmlformats.org/officeDocument/2006/relationships/image" Target="../media/image136.svg"/><Relationship Id="rId3" Type="http://schemas.openxmlformats.org/officeDocument/2006/relationships/hyperlink" Target="https://azure.microsoft.com/en-us/services/postgresql/" TargetMode="External"/><Relationship Id="rId7" Type="http://schemas.openxmlformats.org/officeDocument/2006/relationships/image" Target="../media/image53.png"/><Relationship Id="rId12" Type="http://schemas.openxmlformats.org/officeDocument/2006/relationships/image" Target="../media/image132.svg"/><Relationship Id="rId17" Type="http://schemas.openxmlformats.org/officeDocument/2006/relationships/image" Target="../media/image135.png"/><Relationship Id="rId2" Type="http://schemas.openxmlformats.org/officeDocument/2006/relationships/notesSlide" Target="../notesSlides/notesSlide33.xml"/><Relationship Id="rId16" Type="http://schemas.openxmlformats.org/officeDocument/2006/relationships/image" Target="../media/image101.svg"/><Relationship Id="rId1" Type="http://schemas.openxmlformats.org/officeDocument/2006/relationships/slideLayout" Target="../slideLayouts/slideLayout22.xml"/><Relationship Id="rId6" Type="http://schemas.openxmlformats.org/officeDocument/2006/relationships/image" Target="../media/image128.svg"/><Relationship Id="rId11" Type="http://schemas.openxmlformats.org/officeDocument/2006/relationships/image" Target="../media/image131.png"/><Relationship Id="rId5" Type="http://schemas.openxmlformats.org/officeDocument/2006/relationships/image" Target="../media/image127.png"/><Relationship Id="rId15" Type="http://schemas.openxmlformats.org/officeDocument/2006/relationships/image" Target="../media/image100.png"/><Relationship Id="rId10" Type="http://schemas.openxmlformats.org/officeDocument/2006/relationships/image" Target="../media/image130.svg"/><Relationship Id="rId4" Type="http://schemas.openxmlformats.org/officeDocument/2006/relationships/hyperlink" Target="https://azure.microsoft.com/en-us/services/database-migration/" TargetMode="External"/><Relationship Id="rId9" Type="http://schemas.openxmlformats.org/officeDocument/2006/relationships/image" Target="../media/image129.png"/><Relationship Id="rId14" Type="http://schemas.openxmlformats.org/officeDocument/2006/relationships/image" Target="../media/image134.svg"/></Relationships>
</file>

<file path=ppt/slides/_rels/slide39.xml.rels><?xml version="1.0" encoding="UTF-8" standalone="yes"?>
<Relationships xmlns="http://schemas.openxmlformats.org/package/2006/relationships"><Relationship Id="rId3" Type="http://schemas.openxmlformats.org/officeDocument/2006/relationships/image" Target="../media/image136.svg"/><Relationship Id="rId7" Type="http://schemas.openxmlformats.org/officeDocument/2006/relationships/image" Target="../media/image128.svg"/><Relationship Id="rId2" Type="http://schemas.openxmlformats.org/officeDocument/2006/relationships/image" Target="../media/image135.png"/><Relationship Id="rId1" Type="http://schemas.openxmlformats.org/officeDocument/2006/relationships/slideLayout" Target="../slideLayouts/slideLayout48.xml"/><Relationship Id="rId6" Type="http://schemas.openxmlformats.org/officeDocument/2006/relationships/image" Target="../media/image127.png"/><Relationship Id="rId5" Type="http://schemas.openxmlformats.org/officeDocument/2006/relationships/image" Target="../media/image54.sv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40.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35.png"/><Relationship Id="rId7" Type="http://schemas.openxmlformats.org/officeDocument/2006/relationships/image" Target="../media/image127.png"/><Relationship Id="rId2" Type="http://schemas.openxmlformats.org/officeDocument/2006/relationships/notesSlide" Target="../notesSlides/notesSlide34.xml"/><Relationship Id="rId1" Type="http://schemas.openxmlformats.org/officeDocument/2006/relationships/slideLayout" Target="../slideLayouts/slideLayout48.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136.svg"/></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54.svg"/><Relationship Id="rId2" Type="http://schemas.openxmlformats.org/officeDocument/2006/relationships/notesSlide" Target="../notesSlides/notesSlide35.xml"/><Relationship Id="rId1" Type="http://schemas.openxmlformats.org/officeDocument/2006/relationships/slideLayout" Target="../slideLayouts/slideLayout48.xml"/><Relationship Id="rId6" Type="http://schemas.openxmlformats.org/officeDocument/2006/relationships/image" Target="../media/image53.png"/><Relationship Id="rId5" Type="http://schemas.openxmlformats.org/officeDocument/2006/relationships/image" Target="../media/image128.svg"/><Relationship Id="rId4" Type="http://schemas.openxmlformats.org/officeDocument/2006/relationships/image" Target="../media/image127.png"/></Relationships>
</file>

<file path=ppt/slides/_rels/slide42.xml.rels><?xml version="1.0" encoding="UTF-8" standalone="yes"?>
<Relationships xmlns="http://schemas.openxmlformats.org/package/2006/relationships"><Relationship Id="rId3" Type="http://schemas.openxmlformats.org/officeDocument/2006/relationships/hyperlink" Target="https://aka.ms/pg-single-to-flex" TargetMode="External"/><Relationship Id="rId7" Type="http://schemas.openxmlformats.org/officeDocument/2006/relationships/image" Target="../media/image128.svg"/><Relationship Id="rId2" Type="http://schemas.openxmlformats.org/officeDocument/2006/relationships/notesSlide" Target="../notesSlides/notesSlide36.xml"/><Relationship Id="rId1" Type="http://schemas.openxmlformats.org/officeDocument/2006/relationships/slideLayout" Target="../slideLayouts/slideLayout48.xml"/><Relationship Id="rId6" Type="http://schemas.openxmlformats.org/officeDocument/2006/relationships/image" Target="../media/image127.png"/><Relationship Id="rId5" Type="http://schemas.openxmlformats.org/officeDocument/2006/relationships/image" Target="../media/image54.sv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hyperlink" Target="https://azure.microsoft.com/en-us/services/database-migration/" TargetMode="External"/><Relationship Id="rId2" Type="http://schemas.openxmlformats.org/officeDocument/2006/relationships/hyperlink" Target="https://datamigration.microsoft.com/" TargetMode="External"/><Relationship Id="rId1" Type="http://schemas.openxmlformats.org/officeDocument/2006/relationships/slideLayout" Target="../slideLayouts/slideLayout49.xml"/><Relationship Id="rId6" Type="http://schemas.openxmlformats.org/officeDocument/2006/relationships/hyperlink" Target="https://docs.microsoft.com/azure/postgresql/howto-migrate-online" TargetMode="External"/><Relationship Id="rId5" Type="http://schemas.openxmlformats.org/officeDocument/2006/relationships/hyperlink" Target="https://docs.microsoft.com/azure/postgresql/howto-migrate-using-export-and-import" TargetMode="External"/><Relationship Id="rId4" Type="http://schemas.openxmlformats.org/officeDocument/2006/relationships/hyperlink" Target="https://docs.microsoft.com/azure/postgresql/howto-migrate-using-dump-and-restore"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github.com/Azure/azure-postgresql" TargetMode="External"/><Relationship Id="rId3" Type="http://schemas.openxmlformats.org/officeDocument/2006/relationships/hyperlink" Target="https://docs.microsoft.com/en-us/azure/postgresql/" TargetMode="External"/><Relationship Id="rId7" Type="http://schemas.openxmlformats.org/officeDocument/2006/relationships/hyperlink" Target="http://aka.ms/postgresqlhol" TargetMode="External"/><Relationship Id="rId2" Type="http://schemas.openxmlformats.org/officeDocument/2006/relationships/hyperlink" Target="http://aka.ms/postgresql" TargetMode="External"/><Relationship Id="rId1" Type="http://schemas.openxmlformats.org/officeDocument/2006/relationships/slideLayout" Target="../slideLayouts/slideLayout21.xml"/><Relationship Id="rId6" Type="http://schemas.openxmlformats.org/officeDocument/2006/relationships/hyperlink" Target="https://feedback.azure.com/forums/597976-azure-database-for-postgresql" TargetMode="External"/><Relationship Id="rId5" Type="http://schemas.openxmlformats.org/officeDocument/2006/relationships/hyperlink" Target="http://stackoverflow.com/questions/tagged/azure-database-postgresql" TargetMode="External"/><Relationship Id="rId4" Type="http://schemas.openxmlformats.org/officeDocument/2006/relationships/hyperlink" Target="https://social.msdn.microsoft.com/forums/azure/en-US/home?forum=AzureDatabaseforPostgreSQ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hyperlink" Target="https://db-engines.com/en/blog_post/85" TargetMode="External"/><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64.xml"/><Relationship Id="rId4" Type="http://schemas.openxmlformats.org/officeDocument/2006/relationships/image" Target="../media/image54.svg"/></Relationships>
</file>

<file path=ppt/slides/_rels/slide9.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966D527-8C6A-D42F-F03E-03B7817D2228}"/>
              </a:ext>
            </a:extLst>
          </p:cNvPr>
          <p:cNvSpPr>
            <a:spLocks noGrp="1"/>
          </p:cNvSpPr>
          <p:nvPr>
            <p:ph type="title"/>
          </p:nvPr>
        </p:nvSpPr>
        <p:spPr>
          <a:xfrm>
            <a:off x="574675" y="3167302"/>
            <a:ext cx="9144000" cy="861774"/>
          </a:xfrm>
        </p:spPr>
        <p:txBody>
          <a:bodyPr/>
          <a:lstStyle/>
          <a:p>
            <a:r>
              <a:rPr lang="en-US" sz="2000" dirty="0">
                <a:solidFill>
                  <a:schemeClr val="tx1"/>
                </a:solidFill>
              </a:rPr>
              <a:t>An introduction to</a:t>
            </a:r>
            <a:br>
              <a:rPr lang="en-US" dirty="0">
                <a:solidFill>
                  <a:schemeClr val="tx1"/>
                </a:solidFill>
              </a:rPr>
            </a:br>
            <a:r>
              <a:rPr lang="en-US" dirty="0">
                <a:solidFill>
                  <a:schemeClr val="accent1"/>
                </a:solidFill>
              </a:rPr>
              <a:t>Azure Database for PostgreSQL</a:t>
            </a:r>
          </a:p>
        </p:txBody>
      </p:sp>
      <p:sp>
        <p:nvSpPr>
          <p:cNvPr id="8" name="Text Placeholder 7">
            <a:extLst>
              <a:ext uri="{FF2B5EF4-FFF2-40B4-BE49-F238E27FC236}">
                <a16:creationId xmlns:a16="http://schemas.microsoft.com/office/drawing/2014/main" id="{A3E4606A-FA42-ADEE-7BB9-1DB98C6D8966}"/>
              </a:ext>
            </a:extLst>
          </p:cNvPr>
          <p:cNvSpPr>
            <a:spLocks noGrp="1"/>
          </p:cNvSpPr>
          <p:nvPr>
            <p:ph type="body" sz="quarter" idx="12"/>
          </p:nvPr>
        </p:nvSpPr>
        <p:spPr>
          <a:xfrm>
            <a:off x="574675" y="4544291"/>
            <a:ext cx="9144000" cy="307777"/>
          </a:xfrm>
        </p:spPr>
        <p:txBody>
          <a:bodyPr/>
          <a:lstStyle/>
          <a:p>
            <a:endParaRPr lang="en-US" dirty="0"/>
          </a:p>
        </p:txBody>
      </p:sp>
      <p:pic>
        <p:nvPicPr>
          <p:cNvPr id="13" name="Graphic 12" descr="Azure Database for PostgreSQL logo">
            <a:extLst>
              <a:ext uri="{FF2B5EF4-FFF2-40B4-BE49-F238E27FC236}">
                <a16:creationId xmlns:a16="http://schemas.microsoft.com/office/drawing/2014/main" id="{21E93D00-8E92-9CA8-7871-7869F56B05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6775" y="1810159"/>
            <a:ext cx="992841" cy="992839"/>
          </a:xfrm>
          <a:prstGeom prst="rect">
            <a:avLst/>
          </a:prstGeom>
        </p:spPr>
      </p:pic>
    </p:spTree>
    <p:extLst>
      <p:ext uri="{BB962C8B-B14F-4D97-AF65-F5344CB8AC3E}">
        <p14:creationId xmlns:p14="http://schemas.microsoft.com/office/powerpoint/2010/main" val="385624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EFA887A8-8DAF-733D-F7C9-452AAB676102}"/>
              </a:ext>
            </a:extLst>
          </p:cNvPr>
          <p:cNvSpPr>
            <a:spLocks noGrp="1" noChangeArrowheads="1"/>
          </p:cNvSpPr>
          <p:nvPr>
            <p:ph type="title"/>
          </p:nvPr>
        </p:nvSpPr>
        <p:spPr>
          <a:xfrm>
            <a:off x="580288" y="257618"/>
            <a:ext cx="10515600" cy="800249"/>
          </a:xfrm>
        </p:spPr>
        <p:txBody>
          <a:bodyPr lIns="0"/>
          <a:lstStyle/>
          <a:p>
            <a:pPr eaLnBrk="1" hangingPunct="1"/>
            <a:r>
              <a:rPr lang="en-US" altLang="en-US" sz="3600" dirty="0">
                <a:latin typeface="Segoe UI Semibold" panose="020B0702040204020203" pitchFamily="34" charset="0"/>
                <a:cs typeface="Segoe UI Semibold" panose="020B0702040204020203" pitchFamily="34" charset="0"/>
              </a:rPr>
              <a:t>The benefits of Azure Database for PostgreSQL</a:t>
            </a:r>
          </a:p>
        </p:txBody>
      </p:sp>
      <p:cxnSp>
        <p:nvCxnSpPr>
          <p:cNvPr id="4099" name="Straight Connector 62">
            <a:extLst>
              <a:ext uri="{FF2B5EF4-FFF2-40B4-BE49-F238E27FC236}">
                <a16:creationId xmlns:a16="http://schemas.microsoft.com/office/drawing/2014/main" id="{A03AB6C0-2F2C-954E-324C-2A4C42F91EDD}"/>
              </a:ext>
              <a:ext uri="{C183D7F6-B498-43B3-948B-1728B52AA6E4}">
                <adec:decorative xmlns:adec="http://schemas.microsoft.com/office/drawing/2017/decorative" val="1"/>
              </a:ext>
            </a:extLst>
          </p:cNvPr>
          <p:cNvCxnSpPr>
            <a:cxnSpLocks/>
          </p:cNvCxnSpPr>
          <p:nvPr/>
        </p:nvCxnSpPr>
        <p:spPr bwMode="auto">
          <a:xfrm>
            <a:off x="7366000" y="3536950"/>
            <a:ext cx="1917700" cy="0"/>
          </a:xfrm>
          <a:prstGeom prst="line">
            <a:avLst/>
          </a:prstGeom>
          <a:noFill/>
          <a:ln w="12700" algn="ctr">
            <a:solidFill>
              <a:srgbClr val="0078D4"/>
            </a:solidFill>
            <a:round/>
            <a:headEnd type="none" w="lg" len="med"/>
            <a:tailEnd type="none" w="lg" len="med"/>
          </a:ln>
          <a:extLst>
            <a:ext uri="{909E8E84-426E-40DD-AFC4-6F175D3DCCD1}">
              <a14:hiddenFill xmlns:a14="http://schemas.microsoft.com/office/drawing/2010/main">
                <a:noFill/>
              </a14:hiddenFill>
            </a:ext>
          </a:extLst>
        </p:spPr>
      </p:cxnSp>
      <p:cxnSp>
        <p:nvCxnSpPr>
          <p:cNvPr id="4100" name="Straight Connector 63">
            <a:extLst>
              <a:ext uri="{FF2B5EF4-FFF2-40B4-BE49-F238E27FC236}">
                <a16:creationId xmlns:a16="http://schemas.microsoft.com/office/drawing/2014/main" id="{59A7911A-2C07-145B-45FE-8FB1721E1938}"/>
              </a:ext>
              <a:ext uri="{C183D7F6-B498-43B3-948B-1728B52AA6E4}">
                <adec:decorative xmlns:adec="http://schemas.microsoft.com/office/drawing/2017/decorative" val="1"/>
              </a:ext>
            </a:extLst>
          </p:cNvPr>
          <p:cNvCxnSpPr>
            <a:cxnSpLocks/>
          </p:cNvCxnSpPr>
          <p:nvPr/>
        </p:nvCxnSpPr>
        <p:spPr bwMode="auto">
          <a:xfrm flipV="1">
            <a:off x="5099050" y="3530600"/>
            <a:ext cx="1917700" cy="12700"/>
          </a:xfrm>
          <a:prstGeom prst="line">
            <a:avLst/>
          </a:prstGeom>
          <a:noFill/>
          <a:ln w="12700" algn="ctr">
            <a:solidFill>
              <a:srgbClr val="0078D4"/>
            </a:solidFill>
            <a:round/>
            <a:headEnd type="none" w="lg" len="med"/>
            <a:tailEnd type="none" w="lg" len="med"/>
          </a:ln>
          <a:extLst>
            <a:ext uri="{909E8E84-426E-40DD-AFC4-6F175D3DCCD1}">
              <a14:hiddenFill xmlns:a14="http://schemas.microsoft.com/office/drawing/2010/main">
                <a:noFill/>
              </a14:hiddenFill>
            </a:ext>
          </a:extLst>
        </p:spPr>
      </p:cxnSp>
      <p:grpSp>
        <p:nvGrpSpPr>
          <p:cNvPr id="4" name="Group 3">
            <a:extLst>
              <a:ext uri="{FF2B5EF4-FFF2-40B4-BE49-F238E27FC236}">
                <a16:creationId xmlns:a16="http://schemas.microsoft.com/office/drawing/2014/main" id="{D1CA0E5D-BF88-B8F7-E7EA-40D76A4E71DD}"/>
              </a:ext>
              <a:ext uri="{C183D7F6-B498-43B3-948B-1728B52AA6E4}">
                <adec:decorative xmlns:adec="http://schemas.microsoft.com/office/drawing/2017/decorative" val="1"/>
              </a:ext>
            </a:extLst>
          </p:cNvPr>
          <p:cNvGrpSpPr/>
          <p:nvPr/>
        </p:nvGrpSpPr>
        <p:grpSpPr>
          <a:xfrm>
            <a:off x="9484380" y="2000800"/>
            <a:ext cx="717550" cy="701675"/>
            <a:chOff x="9382780" y="2000800"/>
            <a:chExt cx="717550" cy="701675"/>
          </a:xfrm>
        </p:grpSpPr>
        <p:grpSp>
          <p:nvGrpSpPr>
            <p:cNvPr id="65" name="Group 64" descr="&quot;&quot;">
              <a:extLst>
                <a:ext uri="{FF2B5EF4-FFF2-40B4-BE49-F238E27FC236}">
                  <a16:creationId xmlns:a16="http://schemas.microsoft.com/office/drawing/2014/main" id="{AB9ADBF8-59CD-58CA-0BF8-8EE3109AAC99}"/>
                </a:ext>
              </a:extLst>
            </p:cNvPr>
            <p:cNvGrpSpPr>
              <a:grpSpLocks noChangeAspect="1"/>
            </p:cNvGrpSpPr>
            <p:nvPr/>
          </p:nvGrpSpPr>
          <p:grpSpPr>
            <a:xfrm>
              <a:off x="9575905" y="2122560"/>
              <a:ext cx="330946" cy="408431"/>
              <a:chOff x="1980078" y="253998"/>
              <a:chExt cx="3830386" cy="4727197"/>
            </a:xfrm>
            <a:solidFill>
              <a:srgbClr val="50E6FF"/>
            </a:solidFill>
          </p:grpSpPr>
          <p:sp>
            <p:nvSpPr>
              <p:cNvPr id="66" name="Rectangle 27">
                <a:extLst>
                  <a:ext uri="{FF2B5EF4-FFF2-40B4-BE49-F238E27FC236}">
                    <a16:creationId xmlns:a16="http://schemas.microsoft.com/office/drawing/2014/main" id="{9BF89D6A-ED91-3AE2-5350-0CC70A0B64F2}"/>
                  </a:ext>
                </a:extLst>
              </p:cNvPr>
              <p:cNvSpPr>
                <a:spLocks noChangeArrowheads="1"/>
              </p:cNvSpPr>
              <p:nvPr/>
            </p:nvSpPr>
            <p:spPr bwMode="auto">
              <a:xfrm>
                <a:off x="1980078" y="2169196"/>
                <a:ext cx="3830386" cy="2811999"/>
              </a:xfrm>
              <a:prstGeom prst="rect">
                <a:avLst/>
              </a:pr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7" name="Freeform 29">
                <a:extLst>
                  <a:ext uri="{FF2B5EF4-FFF2-40B4-BE49-F238E27FC236}">
                    <a16:creationId xmlns:a16="http://schemas.microsoft.com/office/drawing/2014/main" id="{E8A2402F-2C12-EC6C-6C51-E473FB22E76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8" name="Freeform 30">
                <a:extLst>
                  <a:ext uri="{FF2B5EF4-FFF2-40B4-BE49-F238E27FC236}">
                    <a16:creationId xmlns:a16="http://schemas.microsoft.com/office/drawing/2014/main" id="{C00B3FFB-9EE4-8153-46EC-7E527BA3150A}"/>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BE65CA4-5733-535A-532A-CFC648A4FF27}"/>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4102" name="Group 49">
              <a:extLst>
                <a:ext uri="{FF2B5EF4-FFF2-40B4-BE49-F238E27FC236}">
                  <a16:creationId xmlns:a16="http://schemas.microsoft.com/office/drawing/2014/main" id="{44D6BFAA-4A09-2479-68F4-77DE5CC0BEFE}"/>
                </a:ext>
                <a:ext uri="{C183D7F6-B498-43B3-948B-1728B52AA6E4}">
                  <adec:decorative xmlns:adec="http://schemas.microsoft.com/office/drawing/2017/decorative" val="1"/>
                </a:ext>
              </a:extLst>
            </p:cNvPr>
            <p:cNvGrpSpPr>
              <a:grpSpLocks noChangeAspect="1"/>
            </p:cNvGrpSpPr>
            <p:nvPr/>
          </p:nvGrpSpPr>
          <p:grpSpPr bwMode="auto">
            <a:xfrm>
              <a:off x="9382780" y="2000800"/>
              <a:ext cx="717550" cy="701675"/>
              <a:chOff x="3404" y="999"/>
              <a:chExt cx="319" cy="312"/>
            </a:xfrm>
          </p:grpSpPr>
          <p:sp>
            <p:nvSpPr>
              <p:cNvPr id="71" name="Freeform 50">
                <a:extLst>
                  <a:ext uri="{FF2B5EF4-FFF2-40B4-BE49-F238E27FC236}">
                    <a16:creationId xmlns:a16="http://schemas.microsoft.com/office/drawing/2014/main" id="{E808D605-43CE-84D0-87C0-EA3C51582C7F}"/>
                  </a:ext>
                </a:extLst>
              </p:cNvPr>
              <p:cNvSpPr>
                <a:spLocks/>
              </p:cNvSpPr>
              <p:nvPr/>
            </p:nvSpPr>
            <p:spPr bwMode="auto">
              <a:xfrm>
                <a:off x="3433" y="999"/>
                <a:ext cx="134" cy="93"/>
              </a:xfrm>
              <a:custGeom>
                <a:avLst/>
                <a:gdLst>
                  <a:gd name="T0" fmla="*/ 588 w 590"/>
                  <a:gd name="T1" fmla="*/ 128 h 405"/>
                  <a:gd name="T2" fmla="*/ 590 w 590"/>
                  <a:gd name="T3" fmla="*/ 128 h 405"/>
                  <a:gd name="T4" fmla="*/ 590 w 590"/>
                  <a:gd name="T5" fmla="*/ 0 h 405"/>
                  <a:gd name="T6" fmla="*/ 0 w 590"/>
                  <a:gd name="T7" fmla="*/ 342 h 405"/>
                  <a:gd name="T8" fmla="*/ 109 w 590"/>
                  <a:gd name="T9" fmla="*/ 405 h 405"/>
                  <a:gd name="T10" fmla="*/ 588 w 590"/>
                  <a:gd name="T11" fmla="*/ 128 h 405"/>
                </a:gdLst>
                <a:ahLst/>
                <a:cxnLst>
                  <a:cxn ang="0">
                    <a:pos x="T0" y="T1"/>
                  </a:cxn>
                  <a:cxn ang="0">
                    <a:pos x="T2" y="T3"/>
                  </a:cxn>
                  <a:cxn ang="0">
                    <a:pos x="T4" y="T5"/>
                  </a:cxn>
                  <a:cxn ang="0">
                    <a:pos x="T6" y="T7"/>
                  </a:cxn>
                  <a:cxn ang="0">
                    <a:pos x="T8" y="T9"/>
                  </a:cxn>
                  <a:cxn ang="0">
                    <a:pos x="T10" y="T11"/>
                  </a:cxn>
                </a:cxnLst>
                <a:rect l="0" t="0" r="r" b="b"/>
                <a:pathLst>
                  <a:path w="590" h="405">
                    <a:moveTo>
                      <a:pt x="588" y="128"/>
                    </a:moveTo>
                    <a:cubicBezTo>
                      <a:pt x="589" y="128"/>
                      <a:pt x="589" y="128"/>
                      <a:pt x="590" y="128"/>
                    </a:cubicBezTo>
                    <a:cubicBezTo>
                      <a:pt x="590" y="0"/>
                      <a:pt x="590" y="0"/>
                      <a:pt x="590" y="0"/>
                    </a:cubicBezTo>
                    <a:cubicBezTo>
                      <a:pt x="339" y="0"/>
                      <a:pt x="125" y="124"/>
                      <a:pt x="0" y="342"/>
                    </a:cubicBezTo>
                    <a:cubicBezTo>
                      <a:pt x="109" y="405"/>
                      <a:pt x="109" y="405"/>
                      <a:pt x="109" y="405"/>
                    </a:cubicBezTo>
                    <a:cubicBezTo>
                      <a:pt x="205" y="240"/>
                      <a:pt x="384" y="128"/>
                      <a:pt x="588" y="128"/>
                    </a:cubicBezTo>
                    <a:close/>
                  </a:path>
                </a:pathLst>
              </a:custGeom>
              <a:solidFill>
                <a:srgbClr val="50E6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2" name="Freeform 51">
                <a:extLst>
                  <a:ext uri="{FF2B5EF4-FFF2-40B4-BE49-F238E27FC236}">
                    <a16:creationId xmlns:a16="http://schemas.microsoft.com/office/drawing/2014/main" id="{EF8C4AF1-24CE-7297-35B5-4BB70E7E9082}"/>
                  </a:ext>
                </a:extLst>
              </p:cNvPr>
              <p:cNvSpPr>
                <a:spLocks/>
              </p:cNvSpPr>
              <p:nvPr/>
            </p:nvSpPr>
            <p:spPr bwMode="auto">
              <a:xfrm>
                <a:off x="3404" y="1077"/>
                <a:ext cx="53" cy="156"/>
              </a:xfrm>
              <a:custGeom>
                <a:avLst/>
                <a:gdLst>
                  <a:gd name="T0" fmla="*/ 160 w 235"/>
                  <a:gd name="T1" fmla="*/ 341 h 682"/>
                  <a:gd name="T2" fmla="*/ 235 w 235"/>
                  <a:gd name="T3" fmla="*/ 63 h 682"/>
                  <a:gd name="T4" fmla="*/ 126 w 235"/>
                  <a:gd name="T5" fmla="*/ 0 h 682"/>
                  <a:gd name="T6" fmla="*/ 126 w 235"/>
                  <a:gd name="T7" fmla="*/ 682 h 682"/>
                  <a:gd name="T8" fmla="*/ 235 w 235"/>
                  <a:gd name="T9" fmla="*/ 619 h 682"/>
                  <a:gd name="T10" fmla="*/ 160 w 235"/>
                  <a:gd name="T11" fmla="*/ 341 h 682"/>
                </a:gdLst>
                <a:ahLst/>
                <a:cxnLst>
                  <a:cxn ang="0">
                    <a:pos x="T0" y="T1"/>
                  </a:cxn>
                  <a:cxn ang="0">
                    <a:pos x="T2" y="T3"/>
                  </a:cxn>
                  <a:cxn ang="0">
                    <a:pos x="T4" y="T5"/>
                  </a:cxn>
                  <a:cxn ang="0">
                    <a:pos x="T6" y="T7"/>
                  </a:cxn>
                  <a:cxn ang="0">
                    <a:pos x="T8" y="T9"/>
                  </a:cxn>
                  <a:cxn ang="0">
                    <a:pos x="T10" y="T11"/>
                  </a:cxn>
                </a:cxnLst>
                <a:rect l="0" t="0" r="r" b="b"/>
                <a:pathLst>
                  <a:path w="235" h="682">
                    <a:moveTo>
                      <a:pt x="160" y="341"/>
                    </a:moveTo>
                    <a:cubicBezTo>
                      <a:pt x="160" y="240"/>
                      <a:pt x="187" y="144"/>
                      <a:pt x="235" y="63"/>
                    </a:cubicBezTo>
                    <a:cubicBezTo>
                      <a:pt x="126" y="0"/>
                      <a:pt x="126" y="0"/>
                      <a:pt x="126" y="0"/>
                    </a:cubicBezTo>
                    <a:cubicBezTo>
                      <a:pt x="0" y="217"/>
                      <a:pt x="0" y="465"/>
                      <a:pt x="126" y="682"/>
                    </a:cubicBezTo>
                    <a:cubicBezTo>
                      <a:pt x="235" y="619"/>
                      <a:pt x="235" y="619"/>
                      <a:pt x="235" y="619"/>
                    </a:cubicBezTo>
                    <a:cubicBezTo>
                      <a:pt x="187" y="537"/>
                      <a:pt x="160" y="442"/>
                      <a:pt x="160" y="341"/>
                    </a:cubicBezTo>
                    <a:close/>
                  </a:path>
                </a:pathLst>
              </a:custGeom>
              <a:solidFill>
                <a:srgbClr val="50E6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3" name="Freeform 52">
                <a:extLst>
                  <a:ext uri="{FF2B5EF4-FFF2-40B4-BE49-F238E27FC236}">
                    <a16:creationId xmlns:a16="http://schemas.microsoft.com/office/drawing/2014/main" id="{FF13573F-D289-5FD1-05BD-7693896E57E3}"/>
                  </a:ext>
                </a:extLst>
              </p:cNvPr>
              <p:cNvSpPr>
                <a:spLocks/>
              </p:cNvSpPr>
              <p:nvPr/>
            </p:nvSpPr>
            <p:spPr bwMode="auto">
              <a:xfrm>
                <a:off x="3433" y="1219"/>
                <a:ext cx="134" cy="92"/>
              </a:xfrm>
              <a:custGeom>
                <a:avLst/>
                <a:gdLst>
                  <a:gd name="T0" fmla="*/ 588 w 590"/>
                  <a:gd name="T1" fmla="*/ 277 h 405"/>
                  <a:gd name="T2" fmla="*/ 109 w 590"/>
                  <a:gd name="T3" fmla="*/ 0 h 405"/>
                  <a:gd name="T4" fmla="*/ 0 w 590"/>
                  <a:gd name="T5" fmla="*/ 63 h 405"/>
                  <a:gd name="T6" fmla="*/ 590 w 590"/>
                  <a:gd name="T7" fmla="*/ 405 h 405"/>
                  <a:gd name="T8" fmla="*/ 590 w 590"/>
                  <a:gd name="T9" fmla="*/ 277 h 405"/>
                  <a:gd name="T10" fmla="*/ 588 w 590"/>
                  <a:gd name="T11" fmla="*/ 277 h 405"/>
                </a:gdLst>
                <a:ahLst/>
                <a:cxnLst>
                  <a:cxn ang="0">
                    <a:pos x="T0" y="T1"/>
                  </a:cxn>
                  <a:cxn ang="0">
                    <a:pos x="T2" y="T3"/>
                  </a:cxn>
                  <a:cxn ang="0">
                    <a:pos x="T4" y="T5"/>
                  </a:cxn>
                  <a:cxn ang="0">
                    <a:pos x="T6" y="T7"/>
                  </a:cxn>
                  <a:cxn ang="0">
                    <a:pos x="T8" y="T9"/>
                  </a:cxn>
                  <a:cxn ang="0">
                    <a:pos x="T10" y="T11"/>
                  </a:cxn>
                </a:cxnLst>
                <a:rect l="0" t="0" r="r" b="b"/>
                <a:pathLst>
                  <a:path w="590" h="405">
                    <a:moveTo>
                      <a:pt x="588" y="277"/>
                    </a:moveTo>
                    <a:cubicBezTo>
                      <a:pt x="383" y="277"/>
                      <a:pt x="205" y="165"/>
                      <a:pt x="109" y="0"/>
                    </a:cubicBezTo>
                    <a:cubicBezTo>
                      <a:pt x="0" y="63"/>
                      <a:pt x="0" y="63"/>
                      <a:pt x="0" y="63"/>
                    </a:cubicBezTo>
                    <a:cubicBezTo>
                      <a:pt x="125" y="281"/>
                      <a:pt x="339" y="405"/>
                      <a:pt x="590" y="405"/>
                    </a:cubicBezTo>
                    <a:cubicBezTo>
                      <a:pt x="590" y="277"/>
                      <a:pt x="590" y="277"/>
                      <a:pt x="590" y="277"/>
                    </a:cubicBezTo>
                    <a:cubicBezTo>
                      <a:pt x="589" y="277"/>
                      <a:pt x="589" y="277"/>
                      <a:pt x="588" y="277"/>
                    </a:cubicBezTo>
                    <a:close/>
                  </a:path>
                </a:pathLst>
              </a:cu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4" name="Freeform 53">
                <a:extLst>
                  <a:ext uri="{FF2B5EF4-FFF2-40B4-BE49-F238E27FC236}">
                    <a16:creationId xmlns:a16="http://schemas.microsoft.com/office/drawing/2014/main" id="{3143F13A-EF84-DA96-489E-8A1DAF304424}"/>
                  </a:ext>
                </a:extLst>
              </p:cNvPr>
              <p:cNvSpPr>
                <a:spLocks/>
              </p:cNvSpPr>
              <p:nvPr/>
            </p:nvSpPr>
            <p:spPr bwMode="auto">
              <a:xfrm>
                <a:off x="3567" y="999"/>
                <a:ext cx="156" cy="312"/>
              </a:xfrm>
              <a:custGeom>
                <a:avLst/>
                <a:gdLst>
                  <a:gd name="T0" fmla="*/ 0 w 681"/>
                  <a:gd name="T1" fmla="*/ 0 h 1366"/>
                  <a:gd name="T2" fmla="*/ 0 w 681"/>
                  <a:gd name="T3" fmla="*/ 128 h 1366"/>
                  <a:gd name="T4" fmla="*/ 553 w 681"/>
                  <a:gd name="T5" fmla="*/ 683 h 1366"/>
                  <a:gd name="T6" fmla="*/ 0 w 681"/>
                  <a:gd name="T7" fmla="*/ 1238 h 1366"/>
                  <a:gd name="T8" fmla="*/ 0 w 681"/>
                  <a:gd name="T9" fmla="*/ 1366 h 1366"/>
                  <a:gd name="T10" fmla="*/ 681 w 681"/>
                  <a:gd name="T11" fmla="*/ 683 h 1366"/>
                  <a:gd name="T12" fmla="*/ 0 w 681"/>
                  <a:gd name="T13" fmla="*/ 0 h 1366"/>
                </a:gdLst>
                <a:ahLst/>
                <a:cxnLst>
                  <a:cxn ang="0">
                    <a:pos x="T0" y="T1"/>
                  </a:cxn>
                  <a:cxn ang="0">
                    <a:pos x="T2" y="T3"/>
                  </a:cxn>
                  <a:cxn ang="0">
                    <a:pos x="T4" y="T5"/>
                  </a:cxn>
                  <a:cxn ang="0">
                    <a:pos x="T6" y="T7"/>
                  </a:cxn>
                  <a:cxn ang="0">
                    <a:pos x="T8" y="T9"/>
                  </a:cxn>
                  <a:cxn ang="0">
                    <a:pos x="T10" y="T11"/>
                  </a:cxn>
                  <a:cxn ang="0">
                    <a:pos x="T12" y="T13"/>
                  </a:cxn>
                </a:cxnLst>
                <a:rect l="0" t="0" r="r" b="b"/>
                <a:pathLst>
                  <a:path w="681" h="1366">
                    <a:moveTo>
                      <a:pt x="0" y="0"/>
                    </a:moveTo>
                    <a:cubicBezTo>
                      <a:pt x="0" y="128"/>
                      <a:pt x="0" y="128"/>
                      <a:pt x="0" y="128"/>
                    </a:cubicBezTo>
                    <a:cubicBezTo>
                      <a:pt x="305" y="129"/>
                      <a:pt x="553" y="377"/>
                      <a:pt x="553" y="683"/>
                    </a:cubicBezTo>
                    <a:cubicBezTo>
                      <a:pt x="553" y="989"/>
                      <a:pt x="305" y="1237"/>
                      <a:pt x="0" y="1238"/>
                    </a:cubicBezTo>
                    <a:cubicBezTo>
                      <a:pt x="0" y="1366"/>
                      <a:pt x="0" y="1366"/>
                      <a:pt x="0" y="1366"/>
                    </a:cubicBezTo>
                    <a:cubicBezTo>
                      <a:pt x="376" y="1366"/>
                      <a:pt x="681" y="1060"/>
                      <a:pt x="681" y="683"/>
                    </a:cubicBezTo>
                    <a:cubicBezTo>
                      <a:pt x="681" y="306"/>
                      <a:pt x="376" y="0"/>
                      <a:pt x="0" y="0"/>
                    </a:cubicBezTo>
                    <a:close/>
                  </a:path>
                </a:pathLst>
              </a:cu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103" name="Straight Connector 74">
            <a:extLst>
              <a:ext uri="{FF2B5EF4-FFF2-40B4-BE49-F238E27FC236}">
                <a16:creationId xmlns:a16="http://schemas.microsoft.com/office/drawing/2014/main" id="{6E160D8D-EE45-CDC7-E3AA-2A6BCFA6279D}"/>
              </a:ext>
              <a:ext uri="{C183D7F6-B498-43B3-948B-1728B52AA6E4}">
                <adec:decorative xmlns:adec="http://schemas.microsoft.com/office/drawing/2017/decorative" val="1"/>
              </a:ext>
            </a:extLst>
          </p:cNvPr>
          <p:cNvCxnSpPr>
            <a:cxnSpLocks/>
          </p:cNvCxnSpPr>
          <p:nvPr/>
        </p:nvCxnSpPr>
        <p:spPr bwMode="auto">
          <a:xfrm>
            <a:off x="2786063" y="3536950"/>
            <a:ext cx="2009775" cy="0"/>
          </a:xfrm>
          <a:prstGeom prst="line">
            <a:avLst/>
          </a:prstGeom>
          <a:noFill/>
          <a:ln w="12700" algn="ctr">
            <a:solidFill>
              <a:srgbClr val="0078D4"/>
            </a:solidFill>
            <a:round/>
            <a:headEnd type="none" w="lg" len="med"/>
            <a:tailEnd type="none" w="lg" len="med"/>
          </a:ln>
          <a:extLst>
            <a:ext uri="{909E8E84-426E-40DD-AFC4-6F175D3DCCD1}">
              <a14:hiddenFill xmlns:a14="http://schemas.microsoft.com/office/drawing/2010/main">
                <a:noFill/>
              </a14:hiddenFill>
            </a:ext>
          </a:extLst>
        </p:spPr>
      </p:cxnSp>
      <p:grpSp>
        <p:nvGrpSpPr>
          <p:cNvPr id="4104" name="Group 75">
            <a:extLst>
              <a:ext uri="{FF2B5EF4-FFF2-40B4-BE49-F238E27FC236}">
                <a16:creationId xmlns:a16="http://schemas.microsoft.com/office/drawing/2014/main" id="{ED7AEE33-9A14-E414-7C52-C87826AC8135}"/>
              </a:ext>
              <a:ext uri="{C183D7F6-B498-43B3-948B-1728B52AA6E4}">
                <adec:decorative xmlns:adec="http://schemas.microsoft.com/office/drawing/2017/decorative" val="1"/>
              </a:ext>
            </a:extLst>
          </p:cNvPr>
          <p:cNvGrpSpPr>
            <a:grpSpLocks/>
          </p:cNvGrpSpPr>
          <p:nvPr/>
        </p:nvGrpSpPr>
        <p:grpSpPr bwMode="auto">
          <a:xfrm>
            <a:off x="2943225" y="2035175"/>
            <a:ext cx="565150" cy="565150"/>
            <a:chOff x="2763975" y="1612259"/>
            <a:chExt cx="643845" cy="643845"/>
          </a:xfrm>
        </p:grpSpPr>
        <p:sp>
          <p:nvSpPr>
            <p:cNvPr id="4139" name="Rectangle 184">
              <a:extLst>
                <a:ext uri="{FF2B5EF4-FFF2-40B4-BE49-F238E27FC236}">
                  <a16:creationId xmlns:a16="http://schemas.microsoft.com/office/drawing/2014/main" id="{C413656A-4914-6655-F6E7-628ED68F2489}"/>
                </a:ext>
              </a:extLst>
            </p:cNvPr>
            <p:cNvSpPr>
              <a:spLocks noChangeArrowheads="1"/>
            </p:cNvSpPr>
            <p:nvPr/>
          </p:nvSpPr>
          <p:spPr bwMode="auto">
            <a:xfrm>
              <a:off x="3347975" y="1612259"/>
              <a:ext cx="59845" cy="20017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0" name="Rectangle 185">
              <a:extLst>
                <a:ext uri="{FF2B5EF4-FFF2-40B4-BE49-F238E27FC236}">
                  <a16:creationId xmlns:a16="http://schemas.microsoft.com/office/drawing/2014/main" id="{6D4A1276-998A-89B7-9CF5-C7296CE2FEC2}"/>
                </a:ext>
              </a:extLst>
            </p:cNvPr>
            <p:cNvSpPr>
              <a:spLocks noChangeArrowheads="1"/>
            </p:cNvSpPr>
            <p:nvPr/>
          </p:nvSpPr>
          <p:spPr bwMode="auto">
            <a:xfrm>
              <a:off x="3207650" y="1612259"/>
              <a:ext cx="200170" cy="619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1" name="Rectangle 186">
              <a:extLst>
                <a:ext uri="{FF2B5EF4-FFF2-40B4-BE49-F238E27FC236}">
                  <a16:creationId xmlns:a16="http://schemas.microsoft.com/office/drawing/2014/main" id="{B57CF798-043C-5655-A161-F979B8BA74E4}"/>
                </a:ext>
              </a:extLst>
            </p:cNvPr>
            <p:cNvSpPr>
              <a:spLocks noChangeArrowheads="1"/>
            </p:cNvSpPr>
            <p:nvPr/>
          </p:nvSpPr>
          <p:spPr bwMode="auto">
            <a:xfrm>
              <a:off x="3207650" y="2196259"/>
              <a:ext cx="200170" cy="598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2" name="Rectangle 187">
              <a:extLst>
                <a:ext uri="{FF2B5EF4-FFF2-40B4-BE49-F238E27FC236}">
                  <a16:creationId xmlns:a16="http://schemas.microsoft.com/office/drawing/2014/main" id="{3F4F1AD8-0555-15EA-D989-25ADB439A41B}"/>
                </a:ext>
              </a:extLst>
            </p:cNvPr>
            <p:cNvSpPr>
              <a:spLocks noChangeArrowheads="1"/>
            </p:cNvSpPr>
            <p:nvPr/>
          </p:nvSpPr>
          <p:spPr bwMode="auto">
            <a:xfrm>
              <a:off x="3347975" y="2053871"/>
              <a:ext cx="59845" cy="2022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3" name="Rectangle 188">
              <a:extLst>
                <a:ext uri="{FF2B5EF4-FFF2-40B4-BE49-F238E27FC236}">
                  <a16:creationId xmlns:a16="http://schemas.microsoft.com/office/drawing/2014/main" id="{AF71F1B3-B06E-F5CD-7EC0-437328A66736}"/>
                </a:ext>
              </a:extLst>
            </p:cNvPr>
            <p:cNvSpPr>
              <a:spLocks noChangeArrowheads="1"/>
            </p:cNvSpPr>
            <p:nvPr/>
          </p:nvSpPr>
          <p:spPr bwMode="auto">
            <a:xfrm>
              <a:off x="2763975" y="2053871"/>
              <a:ext cx="59845" cy="2022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4" name="Rectangle 189">
              <a:extLst>
                <a:ext uri="{FF2B5EF4-FFF2-40B4-BE49-F238E27FC236}">
                  <a16:creationId xmlns:a16="http://schemas.microsoft.com/office/drawing/2014/main" id="{380796D0-89CB-F7A7-B822-28C31B73F53F}"/>
                </a:ext>
              </a:extLst>
            </p:cNvPr>
            <p:cNvSpPr>
              <a:spLocks noChangeArrowheads="1"/>
            </p:cNvSpPr>
            <p:nvPr/>
          </p:nvSpPr>
          <p:spPr bwMode="auto">
            <a:xfrm>
              <a:off x="2763975" y="2196259"/>
              <a:ext cx="202233" cy="598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5" name="Freeform 190">
              <a:extLst>
                <a:ext uri="{FF2B5EF4-FFF2-40B4-BE49-F238E27FC236}">
                  <a16:creationId xmlns:a16="http://schemas.microsoft.com/office/drawing/2014/main" id="{0C4C4293-C66D-D25D-4ED8-BA89093A5E4F}"/>
                </a:ext>
              </a:extLst>
            </p:cNvPr>
            <p:cNvSpPr>
              <a:spLocks/>
            </p:cNvSpPr>
            <p:nvPr/>
          </p:nvSpPr>
          <p:spPr bwMode="auto">
            <a:xfrm>
              <a:off x="3046689" y="1628768"/>
              <a:ext cx="344622" cy="346686"/>
            </a:xfrm>
            <a:custGeom>
              <a:avLst/>
              <a:gdLst>
                <a:gd name="T0" fmla="*/ 303350 w 167"/>
                <a:gd name="T1" fmla="*/ 0 h 168"/>
                <a:gd name="T2" fmla="*/ 344622 w 167"/>
                <a:gd name="T3" fmla="*/ 43336 h 168"/>
                <a:gd name="T4" fmla="*/ 43336 w 167"/>
                <a:gd name="T5" fmla="*/ 346686 h 168"/>
                <a:gd name="T6" fmla="*/ 0 w 167"/>
                <a:gd name="T7" fmla="*/ 303350 h 168"/>
                <a:gd name="T8" fmla="*/ 303350 w 167"/>
                <a:gd name="T9" fmla="*/ 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46" name="Freeform 191">
              <a:extLst>
                <a:ext uri="{FF2B5EF4-FFF2-40B4-BE49-F238E27FC236}">
                  <a16:creationId xmlns:a16="http://schemas.microsoft.com/office/drawing/2014/main" id="{6ACD060C-2FFE-5195-B4EF-EEAAEB6D8EA5}"/>
                </a:ext>
              </a:extLst>
            </p:cNvPr>
            <p:cNvSpPr>
              <a:spLocks/>
            </p:cNvSpPr>
            <p:nvPr/>
          </p:nvSpPr>
          <p:spPr bwMode="auto">
            <a:xfrm>
              <a:off x="3044625" y="1894973"/>
              <a:ext cx="346686" cy="344622"/>
            </a:xfrm>
            <a:custGeom>
              <a:avLst/>
              <a:gdLst>
                <a:gd name="T0" fmla="*/ 346686 w 168"/>
                <a:gd name="T1" fmla="*/ 301286 h 167"/>
                <a:gd name="T2" fmla="*/ 303350 w 168"/>
                <a:gd name="T3" fmla="*/ 344622 h 167"/>
                <a:gd name="T4" fmla="*/ 0 w 168"/>
                <a:gd name="T5" fmla="*/ 41272 h 167"/>
                <a:gd name="T6" fmla="*/ 43336 w 168"/>
                <a:gd name="T7" fmla="*/ 0 h 167"/>
                <a:gd name="T8" fmla="*/ 346686 w 168"/>
                <a:gd name="T9" fmla="*/ 301286 h 1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47" name="Freeform 192">
              <a:extLst>
                <a:ext uri="{FF2B5EF4-FFF2-40B4-BE49-F238E27FC236}">
                  <a16:creationId xmlns:a16="http://schemas.microsoft.com/office/drawing/2014/main" id="{43F0438C-87FA-E0F5-26D8-4F4B15E95965}"/>
                </a:ext>
              </a:extLst>
            </p:cNvPr>
            <p:cNvSpPr>
              <a:spLocks/>
            </p:cNvSpPr>
            <p:nvPr/>
          </p:nvSpPr>
          <p:spPr bwMode="auto">
            <a:xfrm>
              <a:off x="2780484" y="1892909"/>
              <a:ext cx="344622" cy="346686"/>
            </a:xfrm>
            <a:custGeom>
              <a:avLst/>
              <a:gdLst>
                <a:gd name="T0" fmla="*/ 41272 w 167"/>
                <a:gd name="T1" fmla="*/ 346686 h 168"/>
                <a:gd name="T2" fmla="*/ 0 w 167"/>
                <a:gd name="T3" fmla="*/ 303350 h 168"/>
                <a:gd name="T4" fmla="*/ 303350 w 167"/>
                <a:gd name="T5" fmla="*/ 0 h 168"/>
                <a:gd name="T6" fmla="*/ 344622 w 167"/>
                <a:gd name="T7" fmla="*/ 43336 h 168"/>
                <a:gd name="T8" fmla="*/ 41272 w 167"/>
                <a:gd name="T9" fmla="*/ 34668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48" name="Freeform 193">
              <a:extLst>
                <a:ext uri="{FF2B5EF4-FFF2-40B4-BE49-F238E27FC236}">
                  <a16:creationId xmlns:a16="http://schemas.microsoft.com/office/drawing/2014/main" id="{E4D903AE-65D3-2F22-D10A-478A046CB622}"/>
                </a:ext>
              </a:extLst>
            </p:cNvPr>
            <p:cNvSpPr>
              <a:spLocks/>
            </p:cNvSpPr>
            <p:nvPr/>
          </p:nvSpPr>
          <p:spPr bwMode="auto">
            <a:xfrm>
              <a:off x="2780484" y="1628768"/>
              <a:ext cx="346686" cy="344622"/>
            </a:xfrm>
            <a:custGeom>
              <a:avLst/>
              <a:gdLst>
                <a:gd name="T0" fmla="*/ 0 w 168"/>
                <a:gd name="T1" fmla="*/ 43336 h 167"/>
                <a:gd name="T2" fmla="*/ 43336 w 168"/>
                <a:gd name="T3" fmla="*/ 0 h 167"/>
                <a:gd name="T4" fmla="*/ 346686 w 168"/>
                <a:gd name="T5" fmla="*/ 303350 h 167"/>
                <a:gd name="T6" fmla="*/ 303350 w 168"/>
                <a:gd name="T7" fmla="*/ 344622 h 167"/>
                <a:gd name="T8" fmla="*/ 0 w 168"/>
                <a:gd name="T9" fmla="*/ 43336 h 1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49" name="Rectangle 194">
              <a:extLst>
                <a:ext uri="{FF2B5EF4-FFF2-40B4-BE49-F238E27FC236}">
                  <a16:creationId xmlns:a16="http://schemas.microsoft.com/office/drawing/2014/main" id="{F82A17F6-1D1C-F7BE-0F37-06ECDC2D7C24}"/>
                </a:ext>
              </a:extLst>
            </p:cNvPr>
            <p:cNvSpPr>
              <a:spLocks noChangeArrowheads="1"/>
            </p:cNvSpPr>
            <p:nvPr/>
          </p:nvSpPr>
          <p:spPr bwMode="auto">
            <a:xfrm>
              <a:off x="2763975" y="1612259"/>
              <a:ext cx="202233" cy="598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50" name="Rectangle 195">
              <a:extLst>
                <a:ext uri="{FF2B5EF4-FFF2-40B4-BE49-F238E27FC236}">
                  <a16:creationId xmlns:a16="http://schemas.microsoft.com/office/drawing/2014/main" id="{9FF8916C-8DA0-E356-EF0F-8174FBEFD9AF}"/>
                </a:ext>
              </a:extLst>
            </p:cNvPr>
            <p:cNvSpPr>
              <a:spLocks noChangeArrowheads="1"/>
            </p:cNvSpPr>
            <p:nvPr/>
          </p:nvSpPr>
          <p:spPr bwMode="auto">
            <a:xfrm>
              <a:off x="2763975" y="1612259"/>
              <a:ext cx="61908" cy="2001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cxnSp>
        <p:nvCxnSpPr>
          <p:cNvPr id="4105" name="Straight Connector 88">
            <a:extLst>
              <a:ext uri="{FF2B5EF4-FFF2-40B4-BE49-F238E27FC236}">
                <a16:creationId xmlns:a16="http://schemas.microsoft.com/office/drawing/2014/main" id="{96974070-DFEC-EFBA-3EB7-34D3D20DC575}"/>
              </a:ext>
              <a:ext uri="{C183D7F6-B498-43B3-948B-1728B52AA6E4}">
                <adec:decorative xmlns:adec="http://schemas.microsoft.com/office/drawing/2017/decorative" val="1"/>
              </a:ext>
            </a:extLst>
          </p:cNvPr>
          <p:cNvCxnSpPr>
            <a:cxnSpLocks/>
          </p:cNvCxnSpPr>
          <p:nvPr/>
        </p:nvCxnSpPr>
        <p:spPr bwMode="auto">
          <a:xfrm>
            <a:off x="588963" y="3536950"/>
            <a:ext cx="1846262" cy="0"/>
          </a:xfrm>
          <a:prstGeom prst="line">
            <a:avLst/>
          </a:prstGeom>
          <a:noFill/>
          <a:ln w="12700" algn="ctr">
            <a:solidFill>
              <a:srgbClr val="0078D4"/>
            </a:solidFill>
            <a:round/>
            <a:headEnd type="none" w="lg" len="med"/>
            <a:tailEnd type="none" w="lg" len="med"/>
          </a:ln>
          <a:extLst>
            <a:ext uri="{909E8E84-426E-40DD-AFC4-6F175D3DCCD1}">
              <a14:hiddenFill xmlns:a14="http://schemas.microsoft.com/office/drawing/2010/main">
                <a:noFill/>
              </a14:hiddenFill>
            </a:ext>
          </a:extLst>
        </p:spPr>
      </p:cxnSp>
      <p:grpSp>
        <p:nvGrpSpPr>
          <p:cNvPr id="4106" name="Group 157">
            <a:extLst>
              <a:ext uri="{FF2B5EF4-FFF2-40B4-BE49-F238E27FC236}">
                <a16:creationId xmlns:a16="http://schemas.microsoft.com/office/drawing/2014/main" id="{7BBCE8AB-A49F-4A6C-F5BB-C4D2742E1778}"/>
              </a:ext>
              <a:ext uri="{C183D7F6-B498-43B3-948B-1728B52AA6E4}">
                <adec:decorative xmlns:adec="http://schemas.microsoft.com/office/drawing/2017/decorative" val="1"/>
              </a:ext>
            </a:extLst>
          </p:cNvPr>
          <p:cNvGrpSpPr>
            <a:grpSpLocks noChangeAspect="1"/>
          </p:cNvGrpSpPr>
          <p:nvPr/>
        </p:nvGrpSpPr>
        <p:grpSpPr bwMode="auto">
          <a:xfrm>
            <a:off x="560388" y="2024063"/>
            <a:ext cx="587375" cy="588962"/>
            <a:chOff x="1589" y="2529"/>
            <a:chExt cx="359" cy="359"/>
          </a:xfrm>
        </p:grpSpPr>
        <p:sp>
          <p:nvSpPr>
            <p:cNvPr id="91" name="Freeform 158">
              <a:extLst>
                <a:ext uri="{FF2B5EF4-FFF2-40B4-BE49-F238E27FC236}">
                  <a16:creationId xmlns:a16="http://schemas.microsoft.com/office/drawing/2014/main" id="{C7B04898-0B84-3E96-60B4-C53A5828D02B}"/>
                </a:ext>
              </a:extLst>
            </p:cNvPr>
            <p:cNvSpPr>
              <a:spLocks/>
            </p:cNvSpPr>
            <p:nvPr/>
          </p:nvSpPr>
          <p:spPr bwMode="auto">
            <a:xfrm>
              <a:off x="1589" y="2529"/>
              <a:ext cx="359" cy="359"/>
            </a:xfrm>
            <a:custGeom>
              <a:avLst/>
              <a:gdLst>
                <a:gd name="T0" fmla="*/ 3040 w 6080"/>
                <a:gd name="T1" fmla="*/ 6080 h 6080"/>
                <a:gd name="T2" fmla="*/ 890 w 6080"/>
                <a:gd name="T3" fmla="*/ 5190 h 6080"/>
                <a:gd name="T4" fmla="*/ 0 w 6080"/>
                <a:gd name="T5" fmla="*/ 3040 h 6080"/>
                <a:gd name="T6" fmla="*/ 890 w 6080"/>
                <a:gd name="T7" fmla="*/ 890 h 6080"/>
                <a:gd name="T8" fmla="*/ 3040 w 6080"/>
                <a:gd name="T9" fmla="*/ 0 h 6080"/>
                <a:gd name="T10" fmla="*/ 3040 w 6080"/>
                <a:gd name="T11" fmla="*/ 541 h 6080"/>
                <a:gd name="T12" fmla="*/ 1273 w 6080"/>
                <a:gd name="T13" fmla="*/ 1273 h 6080"/>
                <a:gd name="T14" fmla="*/ 541 w 6080"/>
                <a:gd name="T15" fmla="*/ 3040 h 6080"/>
                <a:gd name="T16" fmla="*/ 1273 w 6080"/>
                <a:gd name="T17" fmla="*/ 4807 h 6080"/>
                <a:gd name="T18" fmla="*/ 3040 w 6080"/>
                <a:gd name="T19" fmla="*/ 5539 h 6080"/>
                <a:gd name="T20" fmla="*/ 4807 w 6080"/>
                <a:gd name="T21" fmla="*/ 4807 h 6080"/>
                <a:gd name="T22" fmla="*/ 5539 w 6080"/>
                <a:gd name="T23" fmla="*/ 3040 h 6080"/>
                <a:gd name="T24" fmla="*/ 6080 w 6080"/>
                <a:gd name="T25" fmla="*/ 3040 h 6080"/>
                <a:gd name="T26" fmla="*/ 5190 w 6080"/>
                <a:gd name="T27" fmla="*/ 5190 h 6080"/>
                <a:gd name="T28" fmla="*/ 3040 w 6080"/>
                <a:gd name="T2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0" h="6080">
                  <a:moveTo>
                    <a:pt x="3040" y="6080"/>
                  </a:moveTo>
                  <a:cubicBezTo>
                    <a:pt x="2228" y="6080"/>
                    <a:pt x="1465" y="5764"/>
                    <a:pt x="890" y="5190"/>
                  </a:cubicBezTo>
                  <a:cubicBezTo>
                    <a:pt x="316" y="4616"/>
                    <a:pt x="0" y="3852"/>
                    <a:pt x="0" y="3040"/>
                  </a:cubicBezTo>
                  <a:cubicBezTo>
                    <a:pt x="0" y="2228"/>
                    <a:pt x="316" y="1465"/>
                    <a:pt x="890" y="890"/>
                  </a:cubicBezTo>
                  <a:cubicBezTo>
                    <a:pt x="1465" y="316"/>
                    <a:pt x="2228" y="0"/>
                    <a:pt x="3040" y="0"/>
                  </a:cubicBezTo>
                  <a:cubicBezTo>
                    <a:pt x="3040" y="541"/>
                    <a:pt x="3040" y="541"/>
                    <a:pt x="3040" y="541"/>
                  </a:cubicBezTo>
                  <a:cubicBezTo>
                    <a:pt x="2373" y="541"/>
                    <a:pt x="1745" y="801"/>
                    <a:pt x="1273" y="1273"/>
                  </a:cubicBezTo>
                  <a:cubicBezTo>
                    <a:pt x="801" y="1745"/>
                    <a:pt x="541" y="2373"/>
                    <a:pt x="541" y="3040"/>
                  </a:cubicBezTo>
                  <a:cubicBezTo>
                    <a:pt x="541" y="3708"/>
                    <a:pt x="801" y="4335"/>
                    <a:pt x="1273" y="4807"/>
                  </a:cubicBezTo>
                  <a:cubicBezTo>
                    <a:pt x="1745" y="5279"/>
                    <a:pt x="2373" y="5539"/>
                    <a:pt x="3040" y="5539"/>
                  </a:cubicBezTo>
                  <a:cubicBezTo>
                    <a:pt x="3707" y="5539"/>
                    <a:pt x="4335" y="5279"/>
                    <a:pt x="4807" y="4807"/>
                  </a:cubicBezTo>
                  <a:cubicBezTo>
                    <a:pt x="5279" y="4335"/>
                    <a:pt x="5539" y="3708"/>
                    <a:pt x="5539" y="3040"/>
                  </a:cubicBezTo>
                  <a:cubicBezTo>
                    <a:pt x="6080" y="3040"/>
                    <a:pt x="6080" y="3040"/>
                    <a:pt x="6080" y="3040"/>
                  </a:cubicBezTo>
                  <a:cubicBezTo>
                    <a:pt x="6080" y="3852"/>
                    <a:pt x="5764" y="4616"/>
                    <a:pt x="5190" y="5190"/>
                  </a:cubicBezTo>
                  <a:cubicBezTo>
                    <a:pt x="4615" y="5764"/>
                    <a:pt x="3852" y="6080"/>
                    <a:pt x="3040" y="6080"/>
                  </a:cubicBezTo>
                  <a:close/>
                </a:path>
              </a:pathLst>
            </a:cu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159">
              <a:extLst>
                <a:ext uri="{FF2B5EF4-FFF2-40B4-BE49-F238E27FC236}">
                  <a16:creationId xmlns:a16="http://schemas.microsoft.com/office/drawing/2014/main" id="{FEB09BE5-B810-E78B-C19E-3D441BC07DED}"/>
                </a:ext>
              </a:extLst>
            </p:cNvPr>
            <p:cNvSpPr>
              <a:spLocks/>
            </p:cNvSpPr>
            <p:nvPr/>
          </p:nvSpPr>
          <p:spPr bwMode="auto">
            <a:xfrm>
              <a:off x="1679" y="2568"/>
              <a:ext cx="217" cy="267"/>
            </a:xfrm>
            <a:custGeom>
              <a:avLst/>
              <a:gdLst>
                <a:gd name="T0" fmla="*/ 1525 w 3680"/>
                <a:gd name="T1" fmla="*/ 4520 h 4520"/>
                <a:gd name="T2" fmla="*/ 0 w 3680"/>
                <a:gd name="T3" fmla="*/ 3889 h 4520"/>
                <a:gd name="T4" fmla="*/ 399 w 3680"/>
                <a:gd name="T5" fmla="*/ 3490 h 4520"/>
                <a:gd name="T6" fmla="*/ 1525 w 3680"/>
                <a:gd name="T7" fmla="*/ 3956 h 4520"/>
                <a:gd name="T8" fmla="*/ 2650 w 3680"/>
                <a:gd name="T9" fmla="*/ 3490 h 4520"/>
                <a:gd name="T10" fmla="*/ 2650 w 3680"/>
                <a:gd name="T11" fmla="*/ 1239 h 4520"/>
                <a:gd name="T12" fmla="*/ 1525 w 3680"/>
                <a:gd name="T13" fmla="*/ 773 h 4520"/>
                <a:gd name="T14" fmla="*/ 399 w 3680"/>
                <a:gd name="T15" fmla="*/ 1239 h 4520"/>
                <a:gd name="T16" fmla="*/ 0 w 3680"/>
                <a:gd name="T17" fmla="*/ 840 h 4520"/>
                <a:gd name="T18" fmla="*/ 3049 w 3680"/>
                <a:gd name="T19" fmla="*/ 840 h 4520"/>
                <a:gd name="T20" fmla="*/ 3680 w 3680"/>
                <a:gd name="T21" fmla="*/ 2364 h 4520"/>
                <a:gd name="T22" fmla="*/ 3049 w 3680"/>
                <a:gd name="T23" fmla="*/ 3889 h 4520"/>
                <a:gd name="T24" fmla="*/ 1525 w 3680"/>
                <a:gd name="T25" fmla="*/ 4520 h 4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0" h="4520">
                  <a:moveTo>
                    <a:pt x="1525" y="4520"/>
                  </a:moveTo>
                  <a:cubicBezTo>
                    <a:pt x="949" y="4520"/>
                    <a:pt x="407" y="4296"/>
                    <a:pt x="0" y="3889"/>
                  </a:cubicBezTo>
                  <a:cubicBezTo>
                    <a:pt x="399" y="3490"/>
                    <a:pt x="399" y="3490"/>
                    <a:pt x="399" y="3490"/>
                  </a:cubicBezTo>
                  <a:cubicBezTo>
                    <a:pt x="700" y="3790"/>
                    <a:pt x="1100" y="3956"/>
                    <a:pt x="1525" y="3956"/>
                  </a:cubicBezTo>
                  <a:cubicBezTo>
                    <a:pt x="1950" y="3956"/>
                    <a:pt x="2349" y="3790"/>
                    <a:pt x="2650" y="3490"/>
                  </a:cubicBezTo>
                  <a:cubicBezTo>
                    <a:pt x="3270" y="2869"/>
                    <a:pt x="3270" y="1860"/>
                    <a:pt x="2650" y="1239"/>
                  </a:cubicBezTo>
                  <a:cubicBezTo>
                    <a:pt x="2349" y="939"/>
                    <a:pt x="1950" y="773"/>
                    <a:pt x="1525" y="773"/>
                  </a:cubicBezTo>
                  <a:cubicBezTo>
                    <a:pt x="1100" y="773"/>
                    <a:pt x="700" y="939"/>
                    <a:pt x="399" y="1239"/>
                  </a:cubicBezTo>
                  <a:cubicBezTo>
                    <a:pt x="0" y="840"/>
                    <a:pt x="0" y="840"/>
                    <a:pt x="0" y="840"/>
                  </a:cubicBezTo>
                  <a:cubicBezTo>
                    <a:pt x="841" y="0"/>
                    <a:pt x="2208" y="0"/>
                    <a:pt x="3049" y="840"/>
                  </a:cubicBezTo>
                  <a:cubicBezTo>
                    <a:pt x="3456" y="1247"/>
                    <a:pt x="3680" y="1789"/>
                    <a:pt x="3680" y="2364"/>
                  </a:cubicBezTo>
                  <a:cubicBezTo>
                    <a:pt x="3680" y="2940"/>
                    <a:pt x="3456" y="3482"/>
                    <a:pt x="3049" y="3889"/>
                  </a:cubicBezTo>
                  <a:cubicBezTo>
                    <a:pt x="2642" y="4296"/>
                    <a:pt x="2100" y="4520"/>
                    <a:pt x="1525" y="4520"/>
                  </a:cubicBezTo>
                  <a:close/>
                </a:path>
              </a:pathLst>
            </a:cu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160">
              <a:extLst>
                <a:ext uri="{FF2B5EF4-FFF2-40B4-BE49-F238E27FC236}">
                  <a16:creationId xmlns:a16="http://schemas.microsoft.com/office/drawing/2014/main" id="{C86B7D82-9915-8C02-3466-B3B74123830E}"/>
                </a:ext>
              </a:extLst>
            </p:cNvPr>
            <p:cNvSpPr>
              <a:spLocks/>
            </p:cNvSpPr>
            <p:nvPr/>
          </p:nvSpPr>
          <p:spPr bwMode="auto">
            <a:xfrm>
              <a:off x="1693" y="2635"/>
              <a:ext cx="150" cy="150"/>
            </a:xfrm>
            <a:custGeom>
              <a:avLst/>
              <a:gdLst>
                <a:gd name="T0" fmla="*/ 1271 w 2541"/>
                <a:gd name="T1" fmla="*/ 2541 h 2541"/>
                <a:gd name="T2" fmla="*/ 0 w 2541"/>
                <a:gd name="T3" fmla="*/ 1271 h 2541"/>
                <a:gd name="T4" fmla="*/ 1271 w 2541"/>
                <a:gd name="T5" fmla="*/ 0 h 2541"/>
                <a:gd name="T6" fmla="*/ 1271 w 2541"/>
                <a:gd name="T7" fmla="*/ 542 h 2541"/>
                <a:gd name="T8" fmla="*/ 542 w 2541"/>
                <a:gd name="T9" fmla="*/ 1271 h 2541"/>
                <a:gd name="T10" fmla="*/ 1271 w 2541"/>
                <a:gd name="T11" fmla="*/ 2000 h 2541"/>
                <a:gd name="T12" fmla="*/ 2000 w 2541"/>
                <a:gd name="T13" fmla="*/ 1271 h 2541"/>
                <a:gd name="T14" fmla="*/ 2541 w 2541"/>
                <a:gd name="T15" fmla="*/ 1271 h 2541"/>
                <a:gd name="T16" fmla="*/ 1271 w 2541"/>
                <a:gd name="T17" fmla="*/ 254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1" h="2541">
                  <a:moveTo>
                    <a:pt x="1271" y="2541"/>
                  </a:moveTo>
                  <a:cubicBezTo>
                    <a:pt x="570" y="2541"/>
                    <a:pt x="0" y="1971"/>
                    <a:pt x="0" y="1271"/>
                  </a:cubicBezTo>
                  <a:cubicBezTo>
                    <a:pt x="0" y="570"/>
                    <a:pt x="570" y="0"/>
                    <a:pt x="1271" y="0"/>
                  </a:cubicBezTo>
                  <a:cubicBezTo>
                    <a:pt x="1271" y="542"/>
                    <a:pt x="1271" y="542"/>
                    <a:pt x="1271" y="542"/>
                  </a:cubicBezTo>
                  <a:cubicBezTo>
                    <a:pt x="869" y="542"/>
                    <a:pt x="542" y="869"/>
                    <a:pt x="542" y="1271"/>
                  </a:cubicBezTo>
                  <a:cubicBezTo>
                    <a:pt x="542" y="1673"/>
                    <a:pt x="869" y="2000"/>
                    <a:pt x="1271" y="2000"/>
                  </a:cubicBezTo>
                  <a:cubicBezTo>
                    <a:pt x="1673" y="2000"/>
                    <a:pt x="2000" y="1673"/>
                    <a:pt x="2000" y="1271"/>
                  </a:cubicBezTo>
                  <a:cubicBezTo>
                    <a:pt x="2541" y="1271"/>
                    <a:pt x="2541" y="1271"/>
                    <a:pt x="2541" y="1271"/>
                  </a:cubicBezTo>
                  <a:cubicBezTo>
                    <a:pt x="2541" y="1971"/>
                    <a:pt x="1971" y="2541"/>
                    <a:pt x="1271" y="2541"/>
                  </a:cubicBezTo>
                  <a:close/>
                </a:path>
              </a:pathLst>
            </a:custGeom>
            <a:solidFill>
              <a:srgbClr val="50E6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4107" name="Group 93">
            <a:extLst>
              <a:ext uri="{FF2B5EF4-FFF2-40B4-BE49-F238E27FC236}">
                <a16:creationId xmlns:a16="http://schemas.microsoft.com/office/drawing/2014/main" id="{FDCA10C5-1872-B4BB-C7CC-E5D9514DAFB4}"/>
              </a:ext>
              <a:ext uri="{C183D7F6-B498-43B3-948B-1728B52AA6E4}">
                <adec:decorative xmlns:adec="http://schemas.microsoft.com/office/drawing/2017/decorative" val="1"/>
              </a:ext>
            </a:extLst>
          </p:cNvPr>
          <p:cNvGrpSpPr>
            <a:grpSpLocks/>
          </p:cNvGrpSpPr>
          <p:nvPr/>
        </p:nvGrpSpPr>
        <p:grpSpPr bwMode="auto">
          <a:xfrm>
            <a:off x="4980838" y="1990724"/>
            <a:ext cx="1022350" cy="573088"/>
            <a:chOff x="8335688" y="2339148"/>
            <a:chExt cx="884117" cy="495300"/>
          </a:xfrm>
        </p:grpSpPr>
        <p:grpSp>
          <p:nvGrpSpPr>
            <p:cNvPr id="4122" name="Group 47">
              <a:extLst>
                <a:ext uri="{FF2B5EF4-FFF2-40B4-BE49-F238E27FC236}">
                  <a16:creationId xmlns:a16="http://schemas.microsoft.com/office/drawing/2014/main" id="{6832EE04-DE59-87DE-698B-1A4FAA823F18}"/>
                </a:ext>
              </a:extLst>
            </p:cNvPr>
            <p:cNvGrpSpPr>
              <a:grpSpLocks noChangeAspect="1"/>
            </p:cNvGrpSpPr>
            <p:nvPr/>
          </p:nvGrpSpPr>
          <p:grpSpPr bwMode="auto">
            <a:xfrm>
              <a:off x="8559857" y="2368446"/>
              <a:ext cx="436704" cy="436704"/>
              <a:chOff x="3411" y="999"/>
              <a:chExt cx="312" cy="312"/>
            </a:xfrm>
          </p:grpSpPr>
          <p:sp>
            <p:nvSpPr>
              <p:cNvPr id="98" name="AutoShape 46">
                <a:extLst>
                  <a:ext uri="{FF2B5EF4-FFF2-40B4-BE49-F238E27FC236}">
                    <a16:creationId xmlns:a16="http://schemas.microsoft.com/office/drawing/2014/main" id="{233DDD0D-3A8E-8F34-132E-2C6E1785E692}"/>
                  </a:ext>
                </a:extLst>
              </p:cNvPr>
              <p:cNvSpPr>
                <a:spLocks noChangeAspect="1" noChangeArrowheads="1" noTextEdit="1"/>
              </p:cNvSpPr>
              <p:nvPr/>
            </p:nvSpPr>
            <p:spPr bwMode="auto">
              <a:xfrm>
                <a:off x="3411" y="999"/>
                <a:ext cx="312" cy="313"/>
              </a:xfrm>
              <a:prstGeom prst="rect">
                <a:avLst/>
              </a:prstGeom>
              <a:no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9" name="Freeform 48">
                <a:extLst>
                  <a:ext uri="{FF2B5EF4-FFF2-40B4-BE49-F238E27FC236}">
                    <a16:creationId xmlns:a16="http://schemas.microsoft.com/office/drawing/2014/main" id="{A9247B94-DA7F-59EE-E810-E235382629D0}"/>
                  </a:ext>
                </a:extLst>
              </p:cNvPr>
              <p:cNvSpPr>
                <a:spLocks noEditPoints="1"/>
              </p:cNvSpPr>
              <p:nvPr/>
            </p:nvSpPr>
            <p:spPr bwMode="auto">
              <a:xfrm>
                <a:off x="3411" y="999"/>
                <a:ext cx="312" cy="313"/>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0" name="Freeform 49">
                <a:extLst>
                  <a:ext uri="{FF2B5EF4-FFF2-40B4-BE49-F238E27FC236}">
                    <a16:creationId xmlns:a16="http://schemas.microsoft.com/office/drawing/2014/main" id="{D705CA7A-A32D-97CB-C5D6-69E76A094000}"/>
                  </a:ext>
                </a:extLst>
              </p:cNvPr>
              <p:cNvSpPr>
                <a:spLocks noEditPoints="1"/>
              </p:cNvSpPr>
              <p:nvPr/>
            </p:nvSpPr>
            <p:spPr bwMode="auto">
              <a:xfrm>
                <a:off x="3478" y="1077"/>
                <a:ext cx="177"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1" name="Freeform 50">
                <a:extLst>
                  <a:ext uri="{FF2B5EF4-FFF2-40B4-BE49-F238E27FC236}">
                    <a16:creationId xmlns:a16="http://schemas.microsoft.com/office/drawing/2014/main" id="{6A2B9847-E406-8B37-CA3E-426ED1105773}"/>
                  </a:ext>
                </a:extLst>
              </p:cNvPr>
              <p:cNvSpPr>
                <a:spLocks/>
              </p:cNvSpPr>
              <p:nvPr/>
            </p:nvSpPr>
            <p:spPr bwMode="auto">
              <a:xfrm>
                <a:off x="3478" y="1112"/>
                <a:ext cx="23"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2" name="Freeform 51">
                <a:extLst>
                  <a:ext uri="{FF2B5EF4-FFF2-40B4-BE49-F238E27FC236}">
                    <a16:creationId xmlns:a16="http://schemas.microsoft.com/office/drawing/2014/main" id="{AD2DA91D-67F5-E4D8-38CD-B36FAF7C2518}"/>
                  </a:ext>
                </a:extLst>
              </p:cNvPr>
              <p:cNvSpPr>
                <a:spLocks/>
              </p:cNvSpPr>
              <p:nvPr/>
            </p:nvSpPr>
            <p:spPr bwMode="auto">
              <a:xfrm>
                <a:off x="3632" y="1174"/>
                <a:ext cx="23"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3" name="Freeform 52">
                <a:extLst>
                  <a:ext uri="{FF2B5EF4-FFF2-40B4-BE49-F238E27FC236}">
                    <a16:creationId xmlns:a16="http://schemas.microsoft.com/office/drawing/2014/main" id="{AAC2E1D6-D016-AF39-A70E-475054287ACF}"/>
                  </a:ext>
                </a:extLst>
              </p:cNvPr>
              <p:cNvSpPr>
                <a:spLocks/>
              </p:cNvSpPr>
              <p:nvPr/>
            </p:nvSpPr>
            <p:spPr bwMode="auto">
              <a:xfrm>
                <a:off x="3585" y="1067"/>
                <a:ext cx="25"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4" name="Freeform 53">
                <a:extLst>
                  <a:ext uri="{FF2B5EF4-FFF2-40B4-BE49-F238E27FC236}">
                    <a16:creationId xmlns:a16="http://schemas.microsoft.com/office/drawing/2014/main" id="{750C36D8-CEF5-1AD0-E827-2DF6DB0A4830}"/>
                  </a:ext>
                </a:extLst>
              </p:cNvPr>
              <p:cNvSpPr>
                <a:spLocks/>
              </p:cNvSpPr>
              <p:nvPr/>
            </p:nvSpPr>
            <p:spPr bwMode="auto">
              <a:xfrm>
                <a:off x="3524" y="1221"/>
                <a:ext cx="26"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5" name="Freeform 54">
                <a:extLst>
                  <a:ext uri="{FF2B5EF4-FFF2-40B4-BE49-F238E27FC236}">
                    <a16:creationId xmlns:a16="http://schemas.microsoft.com/office/drawing/2014/main" id="{F341BAA2-0E34-A26A-6D31-5E914FCE1760}"/>
                  </a:ext>
                </a:extLst>
              </p:cNvPr>
              <p:cNvSpPr>
                <a:spLocks/>
              </p:cNvSpPr>
              <p:nvPr/>
            </p:nvSpPr>
            <p:spPr bwMode="auto">
              <a:xfrm>
                <a:off x="3587" y="1220"/>
                <a:ext cx="25"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6" name="Freeform 55">
                <a:extLst>
                  <a:ext uri="{FF2B5EF4-FFF2-40B4-BE49-F238E27FC236}">
                    <a16:creationId xmlns:a16="http://schemas.microsoft.com/office/drawing/2014/main" id="{75399B52-0FB4-ED5A-9DB6-5141F2C1501D}"/>
                  </a:ext>
                </a:extLst>
              </p:cNvPr>
              <p:cNvSpPr>
                <a:spLocks/>
              </p:cNvSpPr>
              <p:nvPr/>
            </p:nvSpPr>
            <p:spPr bwMode="auto">
              <a:xfrm>
                <a:off x="3522" y="1068"/>
                <a:ext cx="25"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7" name="Freeform 56">
                <a:extLst>
                  <a:ext uri="{FF2B5EF4-FFF2-40B4-BE49-F238E27FC236}">
                    <a16:creationId xmlns:a16="http://schemas.microsoft.com/office/drawing/2014/main" id="{722F3966-6167-ECDD-4D45-DDC0A9A0E582}"/>
                  </a:ext>
                </a:extLst>
              </p:cNvPr>
              <p:cNvSpPr>
                <a:spLocks/>
              </p:cNvSpPr>
              <p:nvPr/>
            </p:nvSpPr>
            <p:spPr bwMode="auto">
              <a:xfrm>
                <a:off x="3631" y="1109"/>
                <a:ext cx="23" cy="25"/>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8" name="Freeform 57">
                <a:extLst>
                  <a:ext uri="{FF2B5EF4-FFF2-40B4-BE49-F238E27FC236}">
                    <a16:creationId xmlns:a16="http://schemas.microsoft.com/office/drawing/2014/main" id="{EE84D3CF-F046-D59F-F89B-AB308F617107}"/>
                  </a:ext>
                </a:extLst>
              </p:cNvPr>
              <p:cNvSpPr>
                <a:spLocks/>
              </p:cNvSpPr>
              <p:nvPr/>
            </p:nvSpPr>
            <p:spPr bwMode="auto">
              <a:xfrm>
                <a:off x="3479" y="1175"/>
                <a:ext cx="23"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96" name="Freeform 40">
              <a:extLst>
                <a:ext uri="{FF2B5EF4-FFF2-40B4-BE49-F238E27FC236}">
                  <a16:creationId xmlns:a16="http://schemas.microsoft.com/office/drawing/2014/main" id="{0F857496-1AC2-79AE-D8BC-EAEED5B4B147}"/>
                </a:ext>
              </a:extLst>
            </p:cNvPr>
            <p:cNvSpPr>
              <a:spLocks/>
            </p:cNvSpPr>
            <p:nvPr/>
          </p:nvSpPr>
          <p:spPr bwMode="auto">
            <a:xfrm>
              <a:off x="8335688" y="2339148"/>
              <a:ext cx="142777" cy="495300"/>
            </a:xfrm>
            <a:custGeom>
              <a:avLst/>
              <a:gdLst>
                <a:gd name="T0" fmla="*/ 396 w 396"/>
                <a:gd name="T1" fmla="*/ 1365 h 1365"/>
                <a:gd name="T2" fmla="*/ 188 w 396"/>
                <a:gd name="T3" fmla="*/ 1305 h 1365"/>
                <a:gd name="T4" fmla="*/ 121 w 396"/>
                <a:gd name="T5" fmla="*/ 1108 h 1365"/>
                <a:gd name="T6" fmla="*/ 121 w 396"/>
                <a:gd name="T7" fmla="*/ 888 h 1365"/>
                <a:gd name="T8" fmla="*/ 0 w 396"/>
                <a:gd name="T9" fmla="*/ 742 h 1365"/>
                <a:gd name="T10" fmla="*/ 0 w 396"/>
                <a:gd name="T11" fmla="*/ 623 h 1365"/>
                <a:gd name="T12" fmla="*/ 121 w 396"/>
                <a:gd name="T13" fmla="*/ 469 h 1365"/>
                <a:gd name="T14" fmla="*/ 121 w 396"/>
                <a:gd name="T15" fmla="*/ 264 h 1365"/>
                <a:gd name="T16" fmla="*/ 189 w 396"/>
                <a:gd name="T17" fmla="*/ 64 h 1365"/>
                <a:gd name="T18" fmla="*/ 396 w 396"/>
                <a:gd name="T19" fmla="*/ 0 h 1365"/>
                <a:gd name="T20" fmla="*/ 396 w 396"/>
                <a:gd name="T21" fmla="*/ 122 h 1365"/>
                <a:gd name="T22" fmla="*/ 272 w 396"/>
                <a:gd name="T23" fmla="*/ 264 h 1365"/>
                <a:gd name="T24" fmla="*/ 272 w 396"/>
                <a:gd name="T25" fmla="*/ 471 h 1365"/>
                <a:gd name="T26" fmla="*/ 156 w 396"/>
                <a:gd name="T27" fmla="*/ 680 h 1365"/>
                <a:gd name="T28" fmla="*/ 156 w 396"/>
                <a:gd name="T29" fmla="*/ 683 h 1365"/>
                <a:gd name="T30" fmla="*/ 272 w 396"/>
                <a:gd name="T31" fmla="*/ 888 h 1365"/>
                <a:gd name="T32" fmla="*/ 272 w 396"/>
                <a:gd name="T33" fmla="*/ 1094 h 1365"/>
                <a:gd name="T34" fmla="*/ 300 w 396"/>
                <a:gd name="T35" fmla="*/ 1207 h 1365"/>
                <a:gd name="T36" fmla="*/ 396 w 396"/>
                <a:gd name="T37" fmla="*/ 1243 h 1365"/>
                <a:gd name="T38" fmla="*/ 396 w 396"/>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5">
                  <a:moveTo>
                    <a:pt x="396" y="1365"/>
                  </a:moveTo>
                  <a:cubicBezTo>
                    <a:pt x="301" y="1365"/>
                    <a:pt x="232" y="1345"/>
                    <a:pt x="188" y="1305"/>
                  </a:cubicBezTo>
                  <a:cubicBezTo>
                    <a:pt x="144" y="1264"/>
                    <a:pt x="121" y="1199"/>
                    <a:pt x="121" y="1108"/>
                  </a:cubicBezTo>
                  <a:cubicBezTo>
                    <a:pt x="121" y="888"/>
                    <a:pt x="121" y="888"/>
                    <a:pt x="121" y="888"/>
                  </a:cubicBezTo>
                  <a:cubicBezTo>
                    <a:pt x="121" y="791"/>
                    <a:pt x="81" y="742"/>
                    <a:pt x="0" y="742"/>
                  </a:cubicBezTo>
                  <a:cubicBezTo>
                    <a:pt x="0" y="623"/>
                    <a:pt x="0" y="623"/>
                    <a:pt x="0" y="623"/>
                  </a:cubicBezTo>
                  <a:cubicBezTo>
                    <a:pt x="81" y="623"/>
                    <a:pt x="121" y="572"/>
                    <a:pt x="121" y="469"/>
                  </a:cubicBezTo>
                  <a:cubicBezTo>
                    <a:pt x="121" y="264"/>
                    <a:pt x="121" y="264"/>
                    <a:pt x="121" y="264"/>
                  </a:cubicBezTo>
                  <a:cubicBezTo>
                    <a:pt x="121" y="174"/>
                    <a:pt x="144" y="107"/>
                    <a:pt x="189" y="64"/>
                  </a:cubicBezTo>
                  <a:cubicBezTo>
                    <a:pt x="234" y="21"/>
                    <a:pt x="303" y="0"/>
                    <a:pt x="396" y="0"/>
                  </a:cubicBezTo>
                  <a:cubicBezTo>
                    <a:pt x="396" y="122"/>
                    <a:pt x="396" y="122"/>
                    <a:pt x="396" y="122"/>
                  </a:cubicBezTo>
                  <a:cubicBezTo>
                    <a:pt x="313" y="122"/>
                    <a:pt x="272" y="169"/>
                    <a:pt x="272" y="264"/>
                  </a:cubicBezTo>
                  <a:cubicBezTo>
                    <a:pt x="272" y="471"/>
                    <a:pt x="272" y="471"/>
                    <a:pt x="272" y="471"/>
                  </a:cubicBezTo>
                  <a:cubicBezTo>
                    <a:pt x="272" y="582"/>
                    <a:pt x="233" y="652"/>
                    <a:pt x="156" y="680"/>
                  </a:cubicBezTo>
                  <a:cubicBezTo>
                    <a:pt x="156" y="683"/>
                    <a:pt x="156" y="683"/>
                    <a:pt x="156" y="683"/>
                  </a:cubicBezTo>
                  <a:cubicBezTo>
                    <a:pt x="233" y="708"/>
                    <a:pt x="272" y="776"/>
                    <a:pt x="272" y="888"/>
                  </a:cubicBezTo>
                  <a:cubicBezTo>
                    <a:pt x="272" y="1094"/>
                    <a:pt x="272" y="1094"/>
                    <a:pt x="272" y="1094"/>
                  </a:cubicBezTo>
                  <a:cubicBezTo>
                    <a:pt x="272" y="1146"/>
                    <a:pt x="281" y="1183"/>
                    <a:pt x="300" y="1207"/>
                  </a:cubicBezTo>
                  <a:cubicBezTo>
                    <a:pt x="319" y="1231"/>
                    <a:pt x="351" y="1243"/>
                    <a:pt x="396" y="1243"/>
                  </a:cubicBezTo>
                  <a:lnTo>
                    <a:pt x="396" y="1365"/>
                  </a:lnTo>
                  <a:close/>
                </a:path>
              </a:pathLst>
            </a:custGeom>
            <a:solidFill>
              <a:srgbClr val="50E6FF"/>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7" name="Freeform 41">
              <a:extLst>
                <a:ext uri="{FF2B5EF4-FFF2-40B4-BE49-F238E27FC236}">
                  <a16:creationId xmlns:a16="http://schemas.microsoft.com/office/drawing/2014/main" id="{3A650014-5B75-2304-3206-F596C1E2C6CF}"/>
                </a:ext>
              </a:extLst>
            </p:cNvPr>
            <p:cNvSpPr>
              <a:spLocks/>
            </p:cNvSpPr>
            <p:nvPr/>
          </p:nvSpPr>
          <p:spPr bwMode="auto">
            <a:xfrm>
              <a:off x="9077028" y="2339148"/>
              <a:ext cx="142777" cy="495300"/>
            </a:xfrm>
            <a:custGeom>
              <a:avLst/>
              <a:gdLst>
                <a:gd name="T0" fmla="*/ 0 w 396"/>
                <a:gd name="T1" fmla="*/ 1243 h 1365"/>
                <a:gd name="T2" fmla="*/ 96 w 396"/>
                <a:gd name="T3" fmla="*/ 1207 h 1365"/>
                <a:gd name="T4" fmla="*/ 124 w 396"/>
                <a:gd name="T5" fmla="*/ 1094 h 1365"/>
                <a:gd name="T6" fmla="*/ 124 w 396"/>
                <a:gd name="T7" fmla="*/ 888 h 1365"/>
                <a:gd name="T8" fmla="*/ 240 w 396"/>
                <a:gd name="T9" fmla="*/ 683 h 1365"/>
                <a:gd name="T10" fmla="*/ 240 w 396"/>
                <a:gd name="T11" fmla="*/ 680 h 1365"/>
                <a:gd name="T12" fmla="*/ 124 w 396"/>
                <a:gd name="T13" fmla="*/ 471 h 1365"/>
                <a:gd name="T14" fmla="*/ 124 w 396"/>
                <a:gd name="T15" fmla="*/ 264 h 1365"/>
                <a:gd name="T16" fmla="*/ 0 w 396"/>
                <a:gd name="T17" fmla="*/ 122 h 1365"/>
                <a:gd name="T18" fmla="*/ 0 w 396"/>
                <a:gd name="T19" fmla="*/ 0 h 1365"/>
                <a:gd name="T20" fmla="*/ 207 w 396"/>
                <a:gd name="T21" fmla="*/ 64 h 1365"/>
                <a:gd name="T22" fmla="*/ 275 w 396"/>
                <a:gd name="T23" fmla="*/ 264 h 1365"/>
                <a:gd name="T24" fmla="*/ 275 w 396"/>
                <a:gd name="T25" fmla="*/ 469 h 1365"/>
                <a:gd name="T26" fmla="*/ 396 w 396"/>
                <a:gd name="T27" fmla="*/ 623 h 1365"/>
                <a:gd name="T28" fmla="*/ 396 w 396"/>
                <a:gd name="T29" fmla="*/ 742 h 1365"/>
                <a:gd name="T30" fmla="*/ 275 w 396"/>
                <a:gd name="T31" fmla="*/ 888 h 1365"/>
                <a:gd name="T32" fmla="*/ 275 w 396"/>
                <a:gd name="T33" fmla="*/ 1108 h 1365"/>
                <a:gd name="T34" fmla="*/ 208 w 396"/>
                <a:gd name="T35" fmla="*/ 1305 h 1365"/>
                <a:gd name="T36" fmla="*/ 0 w 396"/>
                <a:gd name="T37" fmla="*/ 1365 h 1365"/>
                <a:gd name="T38" fmla="*/ 0 w 396"/>
                <a:gd name="T39" fmla="*/ 124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5">
                  <a:moveTo>
                    <a:pt x="0" y="1243"/>
                  </a:moveTo>
                  <a:cubicBezTo>
                    <a:pt x="45" y="1243"/>
                    <a:pt x="77" y="1231"/>
                    <a:pt x="96" y="1207"/>
                  </a:cubicBezTo>
                  <a:cubicBezTo>
                    <a:pt x="115" y="1183"/>
                    <a:pt x="124" y="1146"/>
                    <a:pt x="124" y="1094"/>
                  </a:cubicBezTo>
                  <a:cubicBezTo>
                    <a:pt x="124" y="888"/>
                    <a:pt x="124" y="888"/>
                    <a:pt x="124" y="888"/>
                  </a:cubicBezTo>
                  <a:cubicBezTo>
                    <a:pt x="124" y="776"/>
                    <a:pt x="163" y="708"/>
                    <a:pt x="240" y="683"/>
                  </a:cubicBezTo>
                  <a:cubicBezTo>
                    <a:pt x="240" y="680"/>
                    <a:pt x="240" y="680"/>
                    <a:pt x="240" y="680"/>
                  </a:cubicBezTo>
                  <a:cubicBezTo>
                    <a:pt x="163" y="652"/>
                    <a:pt x="124" y="582"/>
                    <a:pt x="124" y="471"/>
                  </a:cubicBezTo>
                  <a:cubicBezTo>
                    <a:pt x="124" y="264"/>
                    <a:pt x="124" y="264"/>
                    <a:pt x="124" y="264"/>
                  </a:cubicBezTo>
                  <a:cubicBezTo>
                    <a:pt x="124" y="169"/>
                    <a:pt x="83" y="122"/>
                    <a:pt x="0" y="122"/>
                  </a:cubicBezTo>
                  <a:cubicBezTo>
                    <a:pt x="0" y="0"/>
                    <a:pt x="0" y="0"/>
                    <a:pt x="0" y="0"/>
                  </a:cubicBezTo>
                  <a:cubicBezTo>
                    <a:pt x="93" y="0"/>
                    <a:pt x="162" y="21"/>
                    <a:pt x="207" y="64"/>
                  </a:cubicBezTo>
                  <a:cubicBezTo>
                    <a:pt x="252" y="107"/>
                    <a:pt x="275" y="174"/>
                    <a:pt x="275" y="264"/>
                  </a:cubicBezTo>
                  <a:cubicBezTo>
                    <a:pt x="275" y="469"/>
                    <a:pt x="275" y="469"/>
                    <a:pt x="275" y="469"/>
                  </a:cubicBezTo>
                  <a:cubicBezTo>
                    <a:pt x="275" y="572"/>
                    <a:pt x="315" y="623"/>
                    <a:pt x="396" y="623"/>
                  </a:cubicBezTo>
                  <a:cubicBezTo>
                    <a:pt x="396" y="742"/>
                    <a:pt x="396" y="742"/>
                    <a:pt x="396" y="742"/>
                  </a:cubicBezTo>
                  <a:cubicBezTo>
                    <a:pt x="315" y="742"/>
                    <a:pt x="275" y="791"/>
                    <a:pt x="275" y="888"/>
                  </a:cubicBezTo>
                  <a:cubicBezTo>
                    <a:pt x="275" y="1108"/>
                    <a:pt x="275" y="1108"/>
                    <a:pt x="275" y="1108"/>
                  </a:cubicBezTo>
                  <a:cubicBezTo>
                    <a:pt x="275" y="1199"/>
                    <a:pt x="253" y="1264"/>
                    <a:pt x="208" y="1305"/>
                  </a:cubicBezTo>
                  <a:cubicBezTo>
                    <a:pt x="164" y="1345"/>
                    <a:pt x="95" y="1365"/>
                    <a:pt x="0" y="1365"/>
                  </a:cubicBezTo>
                  <a:lnTo>
                    <a:pt x="0" y="1243"/>
                  </a:lnTo>
                  <a:close/>
                </a:path>
              </a:pathLst>
            </a:custGeom>
            <a:solidFill>
              <a:srgbClr val="50E6FF"/>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cxnSp>
        <p:nvCxnSpPr>
          <p:cNvPr id="4108" name="Straight Connector 108">
            <a:extLst>
              <a:ext uri="{FF2B5EF4-FFF2-40B4-BE49-F238E27FC236}">
                <a16:creationId xmlns:a16="http://schemas.microsoft.com/office/drawing/2014/main" id="{0ED9964F-083A-C500-8BF1-FA40E60B2D9C}"/>
              </a:ext>
              <a:ext uri="{C183D7F6-B498-43B3-948B-1728B52AA6E4}">
                <adec:decorative xmlns:adec="http://schemas.microsoft.com/office/drawing/2017/decorative" val="1"/>
              </a:ext>
            </a:extLst>
          </p:cNvPr>
          <p:cNvCxnSpPr>
            <a:cxnSpLocks/>
          </p:cNvCxnSpPr>
          <p:nvPr/>
        </p:nvCxnSpPr>
        <p:spPr bwMode="auto">
          <a:xfrm>
            <a:off x="9564688" y="3536950"/>
            <a:ext cx="2028825" cy="0"/>
          </a:xfrm>
          <a:prstGeom prst="line">
            <a:avLst/>
          </a:prstGeom>
          <a:noFill/>
          <a:ln w="12700" algn="ctr">
            <a:solidFill>
              <a:srgbClr val="0078D4"/>
            </a:solidFill>
            <a:round/>
            <a:headEnd type="none" w="lg" len="med"/>
            <a:tailEnd type="none" w="lg" len="med"/>
          </a:ln>
          <a:extLst>
            <a:ext uri="{909E8E84-426E-40DD-AFC4-6F175D3DCCD1}">
              <a14:hiddenFill xmlns:a14="http://schemas.microsoft.com/office/drawing/2010/main">
                <a:noFill/>
              </a14:hiddenFill>
            </a:ext>
          </a:extLst>
        </p:spPr>
      </p:cxnSp>
      <p:sp>
        <p:nvSpPr>
          <p:cNvPr id="4109" name="Text Placeholder 11">
            <a:extLst>
              <a:ext uri="{FF2B5EF4-FFF2-40B4-BE49-F238E27FC236}">
                <a16:creationId xmlns:a16="http://schemas.microsoft.com/office/drawing/2014/main" id="{9A6AF08D-2629-FDC8-5BFA-D7A537196303}"/>
              </a:ext>
            </a:extLst>
          </p:cNvPr>
          <p:cNvSpPr txBox="1">
            <a:spLocks noChangeArrowheads="1"/>
          </p:cNvSpPr>
          <p:nvPr/>
        </p:nvSpPr>
        <p:spPr bwMode="auto">
          <a:xfrm>
            <a:off x="588963" y="2790825"/>
            <a:ext cx="18462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00000"/>
              </a:lnSpc>
              <a:spcBef>
                <a:spcPct val="20000"/>
              </a:spcBef>
              <a:spcAft>
                <a:spcPct val="0"/>
              </a:spcAft>
              <a:buClrTx/>
              <a:buSzPct val="90000"/>
              <a:buFont typeface="Wingdings" panose="05000000000000000000" pitchFamily="2" charset="2"/>
              <a:buNone/>
              <a:tabLst/>
              <a:defRPr/>
            </a:pPr>
            <a:r>
              <a:rPr kumimoji="0" lang="en-US" alt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panose="020B0502040204020203" pitchFamily="34" charset="0"/>
              </a:rPr>
              <a:t>Highly available and flexible managed database </a:t>
            </a:r>
          </a:p>
        </p:txBody>
      </p:sp>
      <p:sp>
        <p:nvSpPr>
          <p:cNvPr id="4110" name="Text Placeholder 47">
            <a:extLst>
              <a:ext uri="{FF2B5EF4-FFF2-40B4-BE49-F238E27FC236}">
                <a16:creationId xmlns:a16="http://schemas.microsoft.com/office/drawing/2014/main" id="{A4AD5976-477A-15DF-368A-66112F255DFB}"/>
              </a:ext>
            </a:extLst>
          </p:cNvPr>
          <p:cNvSpPr txBox="1">
            <a:spLocks noChangeArrowheads="1"/>
          </p:cNvSpPr>
          <p:nvPr/>
        </p:nvSpPr>
        <p:spPr bwMode="auto">
          <a:xfrm>
            <a:off x="598487" y="3692525"/>
            <a:ext cx="2028825" cy="201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mn-cs"/>
              </a:rPr>
              <a:t>Focus on application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innovation with a fully managed, highly available PostgreSQL database, that provides maximum flexibility including zone redundant high availability, custom maintenance windows and AI powered performance optimization</a:t>
            </a:r>
            <a:endParaRPr kumimoji="0" lang="en-US" alt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111" name="Text Placeholder 44">
            <a:extLst>
              <a:ext uri="{FF2B5EF4-FFF2-40B4-BE49-F238E27FC236}">
                <a16:creationId xmlns:a16="http://schemas.microsoft.com/office/drawing/2014/main" id="{7CD514D2-899B-1475-467D-1A4A44905F74}"/>
              </a:ext>
            </a:extLst>
          </p:cNvPr>
          <p:cNvSpPr txBox="1">
            <a:spLocks noChangeArrowheads="1"/>
          </p:cNvSpPr>
          <p:nvPr/>
        </p:nvSpPr>
        <p:spPr bwMode="auto">
          <a:xfrm>
            <a:off x="2868613" y="3692525"/>
            <a:ext cx="2030412" cy="201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Migrate with ease using a fully managed PostgreSQL databases with support for latest versions. Build with your favorite PostgreSQL extensions and Microsoft’s open-source resources including </a:t>
            </a:r>
            <a:r>
              <a:rPr kumimoji="0" lang="en-US" sz="1200" b="0" i="0" u="sng" strike="noStrike" kern="1200" cap="none" spc="0" normalizeH="0" baseline="0" noProof="0" dirty="0">
                <a:ln>
                  <a:noFill/>
                </a:ln>
                <a:solidFill>
                  <a:srgbClr val="0000FF"/>
                </a:solidFill>
                <a:effectLst/>
                <a:uLnTx/>
                <a:uFillTx/>
                <a:latin typeface="Segoe UI" panose="020B0502040204020203" pitchFamily="34" charset="0"/>
                <a:ea typeface="Calibri" panose="020F0502020204030204" pitchFamily="34" charset="0"/>
                <a:cs typeface="Arial" panose="020B0604020202020204" pitchFamily="34" charset="0"/>
                <a:hlinkClick r:id="rId3"/>
              </a:rPr>
              <a:t>PostgreSQL extension for Azure Data Studio.</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mn-cs"/>
              </a:rPr>
              <a:t> </a:t>
            </a:r>
            <a:endParaRPr kumimoji="0" lang="en-US" alt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112" name="Text Placeholder 12">
            <a:extLst>
              <a:ext uri="{FF2B5EF4-FFF2-40B4-BE49-F238E27FC236}">
                <a16:creationId xmlns:a16="http://schemas.microsoft.com/office/drawing/2014/main" id="{74220614-F451-DE89-E1BF-94DE4F9AC766}"/>
              </a:ext>
            </a:extLst>
          </p:cNvPr>
          <p:cNvSpPr txBox="1">
            <a:spLocks noChangeArrowheads="1"/>
          </p:cNvSpPr>
          <p:nvPr/>
        </p:nvSpPr>
        <p:spPr bwMode="auto">
          <a:xfrm>
            <a:off x="5126038" y="2820988"/>
            <a:ext cx="18478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00000"/>
              </a:lnSpc>
              <a:spcBef>
                <a:spcPct val="20000"/>
              </a:spcBef>
              <a:spcAft>
                <a:spcPct val="0"/>
              </a:spcAft>
              <a:buClrTx/>
              <a:buSzPct val="90000"/>
              <a:buFont typeface="Wingdings" panose="05000000000000000000" pitchFamily="2" charset="2"/>
              <a:buNone/>
              <a:tabLst/>
              <a:defRPr/>
            </a:pPr>
            <a:r>
              <a:rPr kumimoji="0" lang="en-US" alt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panose="020B0502040204020203" pitchFamily="34" charset="0"/>
              </a:rPr>
              <a:t>Optimize value with a lower total cost of ownership</a:t>
            </a:r>
          </a:p>
        </p:txBody>
      </p:sp>
      <p:sp>
        <p:nvSpPr>
          <p:cNvPr id="4113" name="Text Placeholder 10">
            <a:extLst>
              <a:ext uri="{FF2B5EF4-FFF2-40B4-BE49-F238E27FC236}">
                <a16:creationId xmlns:a16="http://schemas.microsoft.com/office/drawing/2014/main" id="{21AF1360-9C5F-9C8C-992B-E180DA8EF22E}"/>
              </a:ext>
            </a:extLst>
          </p:cNvPr>
          <p:cNvSpPr txBox="1">
            <a:spLocks noChangeArrowheads="1"/>
          </p:cNvSpPr>
          <p:nvPr/>
        </p:nvSpPr>
        <p:spPr bwMode="auto">
          <a:xfrm>
            <a:off x="9537700" y="2806700"/>
            <a:ext cx="17145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00000"/>
              </a:lnSpc>
              <a:spcBef>
                <a:spcPct val="20000"/>
              </a:spcBef>
              <a:spcAft>
                <a:spcPct val="0"/>
              </a:spcAft>
              <a:buClrTx/>
              <a:buSzPct val="90000"/>
              <a:buFont typeface="Wingdings" panose="05000000000000000000" pitchFamily="2" charset="2"/>
              <a:buNone/>
              <a:tabLst/>
              <a:defRPr/>
            </a:pPr>
            <a:r>
              <a:rPr kumimoji="0" lang="en-US" alt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panose="020B0502040204020203" pitchFamily="34" charset="0"/>
              </a:rPr>
              <a:t>Advanced data security and compliance</a:t>
            </a:r>
          </a:p>
        </p:txBody>
      </p:sp>
      <p:sp>
        <p:nvSpPr>
          <p:cNvPr id="4114" name="Text Placeholder 47">
            <a:extLst>
              <a:ext uri="{FF2B5EF4-FFF2-40B4-BE49-F238E27FC236}">
                <a16:creationId xmlns:a16="http://schemas.microsoft.com/office/drawing/2014/main" id="{64E60E35-BB7E-4EE3-FB3F-C0F3105A38C5}"/>
              </a:ext>
            </a:extLst>
          </p:cNvPr>
          <p:cNvSpPr txBox="1">
            <a:spLocks noChangeArrowheads="1"/>
          </p:cNvSpPr>
          <p:nvPr/>
        </p:nvSpPr>
        <p:spPr bwMode="auto">
          <a:xfrm>
            <a:off x="5099050" y="3692525"/>
            <a:ext cx="2028825" cy="1680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0" fontAlgn="base" latinLnBrk="0" hangingPunct="0">
              <a:lnSpc>
                <a:spcPct val="115000"/>
              </a:lnSpc>
              <a:spcBef>
                <a:spcPts val="0"/>
              </a:spcBef>
              <a:spcAft>
                <a:spcPts val="10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Save up to 62%¹ on a lower total cost of ownership when migrating and modernizing to Azure. Leverage stop/start features, burstable, and reserved instances and only pay for storage when your database is stopped.</a:t>
            </a:r>
          </a:p>
        </p:txBody>
      </p:sp>
      <p:sp>
        <p:nvSpPr>
          <p:cNvPr id="4115" name="Text Placeholder 16">
            <a:extLst>
              <a:ext uri="{FF2B5EF4-FFF2-40B4-BE49-F238E27FC236}">
                <a16:creationId xmlns:a16="http://schemas.microsoft.com/office/drawing/2014/main" id="{5B780625-BA07-0A4F-577C-FD19654EC389}"/>
              </a:ext>
            </a:extLst>
          </p:cNvPr>
          <p:cNvSpPr txBox="1">
            <a:spLocks noChangeArrowheads="1"/>
          </p:cNvSpPr>
          <p:nvPr/>
        </p:nvSpPr>
        <p:spPr bwMode="auto">
          <a:xfrm>
            <a:off x="7366000" y="2787650"/>
            <a:ext cx="17145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00000"/>
              </a:lnSpc>
              <a:spcBef>
                <a:spcPct val="20000"/>
              </a:spcBef>
              <a:spcAft>
                <a:spcPct val="0"/>
              </a:spcAft>
              <a:buClrTx/>
              <a:buSzPct val="90000"/>
              <a:buFont typeface="Wingdings" panose="05000000000000000000" pitchFamily="2" charset="2"/>
              <a:buNone/>
              <a:tabLst/>
              <a:defRPr/>
            </a:pPr>
            <a:r>
              <a:rPr kumimoji="0" lang="en-US" alt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panose="020B0502040204020203" pitchFamily="34" charset="0"/>
              </a:rPr>
              <a:t>Simplified developer experience</a:t>
            </a:r>
          </a:p>
        </p:txBody>
      </p:sp>
      <p:sp>
        <p:nvSpPr>
          <p:cNvPr id="4116" name="Text Placeholder 45">
            <a:extLst>
              <a:ext uri="{FF2B5EF4-FFF2-40B4-BE49-F238E27FC236}">
                <a16:creationId xmlns:a16="http://schemas.microsoft.com/office/drawing/2014/main" id="{F2EBA6EE-5E88-75CA-9B8F-E31C0BE362D3}"/>
              </a:ext>
            </a:extLst>
          </p:cNvPr>
          <p:cNvSpPr txBox="1">
            <a:spLocks noChangeArrowheads="1"/>
          </p:cNvSpPr>
          <p:nvPr/>
        </p:nvSpPr>
        <p:spPr bwMode="auto">
          <a:xfrm>
            <a:off x="7366000" y="3692525"/>
            <a:ext cx="2030413" cy="189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0" fontAlgn="base" latinLnBrk="0" hangingPunct="0">
              <a:lnSpc>
                <a:spcPct val="115000"/>
              </a:lnSpc>
              <a:spcBef>
                <a:spcPts val="0"/>
              </a:spcBef>
              <a:spcAft>
                <a:spcPts val="10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Increase productivity with simplified end to end deployment experience. Utilize tight integration with PostgreSQL extensions. Reduce time to market with integration with Azure Kubernetes Service, Azure App Service and more.</a:t>
            </a:r>
            <a:endParaRPr kumimoji="0" lang="en-US" alt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117" name="Text Placeholder 10">
            <a:extLst>
              <a:ext uri="{FF2B5EF4-FFF2-40B4-BE49-F238E27FC236}">
                <a16:creationId xmlns:a16="http://schemas.microsoft.com/office/drawing/2014/main" id="{C15353FD-1FDE-713A-D3D0-8AE658626F24}"/>
              </a:ext>
            </a:extLst>
          </p:cNvPr>
          <p:cNvSpPr txBox="1">
            <a:spLocks noChangeArrowheads="1"/>
          </p:cNvSpPr>
          <p:nvPr/>
        </p:nvSpPr>
        <p:spPr bwMode="auto">
          <a:xfrm>
            <a:off x="2887663" y="2840038"/>
            <a:ext cx="1724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00000"/>
              </a:lnSpc>
              <a:spcBef>
                <a:spcPct val="20000"/>
              </a:spcBef>
              <a:spcAft>
                <a:spcPct val="0"/>
              </a:spcAft>
              <a:buClrTx/>
              <a:buSzPct val="90000"/>
              <a:buFont typeface="Wingdings" panose="05000000000000000000" pitchFamily="2" charset="2"/>
              <a:buNone/>
              <a:tabLst/>
              <a:defRPr/>
            </a:pPr>
            <a:r>
              <a:rPr kumimoji="0" lang="en-US" alt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panose="020B0502040204020203" pitchFamily="34" charset="0"/>
              </a:rPr>
              <a:t>Migrate to fully managed open source PostgreSQL</a:t>
            </a:r>
          </a:p>
        </p:txBody>
      </p:sp>
      <p:sp>
        <p:nvSpPr>
          <p:cNvPr id="4118" name="Text Placeholder 47">
            <a:extLst>
              <a:ext uri="{FF2B5EF4-FFF2-40B4-BE49-F238E27FC236}">
                <a16:creationId xmlns:a16="http://schemas.microsoft.com/office/drawing/2014/main" id="{D9B9DA26-4EC1-4990-C8D9-2BDEE74A7BDD}"/>
              </a:ext>
            </a:extLst>
          </p:cNvPr>
          <p:cNvSpPr txBox="1">
            <a:spLocks noChangeArrowheads="1"/>
          </p:cNvSpPr>
          <p:nvPr/>
        </p:nvSpPr>
        <p:spPr bwMode="auto">
          <a:xfrm>
            <a:off x="9564688" y="3692525"/>
            <a:ext cx="202882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15000"/>
              </a:lnSpc>
              <a:spcBef>
                <a:spcPct val="0"/>
              </a:spcBef>
              <a:spcAft>
                <a:spcPts val="1000"/>
              </a:spcAft>
              <a:buClrTx/>
              <a:buSzPct val="90000"/>
              <a:buFont typeface="Wingdings" panose="05000000000000000000" pitchFamily="2" charset="2"/>
              <a:buNone/>
              <a:tabLst/>
              <a:defRPr/>
            </a:pPr>
            <a:r>
              <a:rPr kumimoji="0" lang="en-US" alt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Protect your data with enterprise-grade security and compliance, and enhanced security capabilities of Azure Defender and double encryption.</a:t>
            </a:r>
          </a:p>
        </p:txBody>
      </p:sp>
      <p:pic>
        <p:nvPicPr>
          <p:cNvPr id="122" name="Graphic 121" descr="&quot;&quot;">
            <a:extLst>
              <a:ext uri="{FF2B5EF4-FFF2-40B4-BE49-F238E27FC236}">
                <a16:creationId xmlns:a16="http://schemas.microsoft.com/office/drawing/2014/main" id="{440288AB-0923-5D11-C7EC-566FA6893727}"/>
              </a:ext>
            </a:extLst>
          </p:cNvPr>
          <p:cNvPicPr>
            <a:picLocks noChangeAspect="1"/>
          </p:cNvPicPr>
          <p:nvPr/>
        </p:nvPicPr>
        <p:blipFill>
          <a:blip r:embed="rId4"/>
          <a:stretch>
            <a:fillRect/>
          </a:stretch>
        </p:blipFill>
        <p:spPr>
          <a:xfrm>
            <a:off x="7412038" y="1981200"/>
            <a:ext cx="720725" cy="720725"/>
          </a:xfrm>
          <a:prstGeom prst="rect">
            <a:avLst/>
          </a:prstGeom>
        </p:spPr>
      </p:pic>
      <p:sp>
        <p:nvSpPr>
          <p:cNvPr id="2" name="TextBox 1">
            <a:extLst>
              <a:ext uri="{FF2B5EF4-FFF2-40B4-BE49-F238E27FC236}">
                <a16:creationId xmlns:a16="http://schemas.microsoft.com/office/drawing/2014/main" id="{5E6F1725-98DB-B6AA-F6F0-34CC9D814E37}"/>
              </a:ext>
            </a:extLst>
          </p:cNvPr>
          <p:cNvSpPr txBox="1"/>
          <p:nvPr/>
        </p:nvSpPr>
        <p:spPr>
          <a:xfrm>
            <a:off x="582612" y="1058773"/>
            <a:ext cx="10319501" cy="3077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Build or migrate your workloads with confidence and optimize for value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921465F-5016-00BC-63D7-16ABE5E04A04}"/>
              </a:ext>
              <a:ext uri="{C183D7F6-B498-43B3-948B-1728B52AA6E4}">
                <adec:decorative xmlns:adec="http://schemas.microsoft.com/office/drawing/2017/decorative" val="1"/>
              </a:ext>
            </a:extLst>
          </p:cNvPr>
          <p:cNvSpPr/>
          <p:nvPr/>
        </p:nvSpPr>
        <p:spPr bwMode="auto">
          <a:xfrm>
            <a:off x="1739225" y="3555635"/>
            <a:ext cx="3558738" cy="301661"/>
          </a:xfrm>
          <a:prstGeom prst="rect">
            <a:avLst/>
          </a:prstGeom>
          <a:gradFill>
            <a:gsLst>
              <a:gs pos="57000">
                <a:srgbClr val="3DCCF5"/>
              </a:gs>
              <a:gs pos="0">
                <a:schemeClr val="accent1"/>
              </a:gs>
              <a:gs pos="100000">
                <a:schemeClr val="accent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45460B9-9196-43A7-B516-D284C8225E75}"/>
              </a:ext>
            </a:extLst>
          </p:cNvPr>
          <p:cNvSpPr>
            <a:spLocks noGrp="1"/>
          </p:cNvSpPr>
          <p:nvPr>
            <p:ph type="title" idx="4294967295"/>
          </p:nvPr>
        </p:nvSpPr>
        <p:spPr>
          <a:xfrm>
            <a:off x="337622" y="430523"/>
            <a:ext cx="8966200" cy="554037"/>
          </a:xfrm>
        </p:spPr>
        <p:txBody>
          <a:bodyPr/>
          <a:lstStyle/>
          <a:p>
            <a:r>
              <a:rPr lang="en-US" dirty="0">
                <a:solidFill>
                  <a:schemeClr val="bg1"/>
                </a:solidFill>
              </a:rPr>
              <a:t>Azure relational open-source databases</a:t>
            </a:r>
          </a:p>
        </p:txBody>
      </p:sp>
      <p:sp>
        <p:nvSpPr>
          <p:cNvPr id="44" name="TextBox 43">
            <a:extLst>
              <a:ext uri="{FF2B5EF4-FFF2-40B4-BE49-F238E27FC236}">
                <a16:creationId xmlns:a16="http://schemas.microsoft.com/office/drawing/2014/main" id="{06DD9A3A-924E-4025-8EE0-2DC50D054D75}"/>
              </a:ext>
            </a:extLst>
          </p:cNvPr>
          <p:cNvSpPr txBox="1"/>
          <p:nvPr/>
        </p:nvSpPr>
        <p:spPr>
          <a:xfrm>
            <a:off x="681130" y="924230"/>
            <a:ext cx="3270748" cy="544765"/>
          </a:xfrm>
          <a:prstGeom prst="rect">
            <a:avLst/>
          </a:prstGeom>
          <a:noFill/>
        </p:spPr>
        <p:txBody>
          <a:bodyPr wrap="square" lIns="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w="3175">
                  <a:noFill/>
                </a:ln>
                <a:solidFill>
                  <a:srgbClr val="0078D4"/>
                </a:solidFill>
                <a:effectLst/>
                <a:uLnTx/>
                <a:uFillTx/>
                <a:latin typeface="Segoe UI Semibold"/>
                <a:ea typeface="+mn-ea"/>
                <a:cs typeface="Segoe UI Semibold"/>
              </a:rPr>
              <a:t>PaaS and hybrid databases</a:t>
            </a:r>
            <a:endParaRPr kumimoji="0" lang="en-US" sz="1600" b="0" i="0" u="none" strike="noStrike" kern="1200" cap="none" spc="0" normalizeH="0" baseline="0" noProof="0">
              <a:ln>
                <a:noFill/>
              </a:ln>
              <a:solidFill>
                <a:srgbClr val="0078D4"/>
              </a:solidFill>
              <a:effectLst/>
              <a:uLnTx/>
              <a:uFillTx/>
              <a:latin typeface="Segoe UI"/>
              <a:ea typeface="+mn-ea"/>
              <a:cs typeface="Segoe UI Semibold"/>
            </a:endParaRPr>
          </a:p>
        </p:txBody>
      </p:sp>
      <p:sp>
        <p:nvSpPr>
          <p:cNvPr id="23" name="Rectangle 22">
            <a:extLst>
              <a:ext uri="{FF2B5EF4-FFF2-40B4-BE49-F238E27FC236}">
                <a16:creationId xmlns:a16="http://schemas.microsoft.com/office/drawing/2014/main" id="{01A497D7-4A74-2649-5895-42A47C14BD85}"/>
              </a:ext>
              <a:ext uri="{C183D7F6-B498-43B3-948B-1728B52AA6E4}">
                <adec:decorative xmlns:adec="http://schemas.microsoft.com/office/drawing/2017/decorative" val="1"/>
              </a:ext>
            </a:extLst>
          </p:cNvPr>
          <p:cNvSpPr/>
          <p:nvPr/>
        </p:nvSpPr>
        <p:spPr bwMode="auto">
          <a:xfrm rot="16200000">
            <a:off x="-660031" y="3117978"/>
            <a:ext cx="2895220" cy="301661"/>
          </a:xfrm>
          <a:prstGeom prst="rect">
            <a:avLst/>
          </a:prstGeom>
          <a:gradFill>
            <a:gsLst>
              <a:gs pos="57000">
                <a:srgbClr val="3DCCF5"/>
              </a:gs>
              <a:gs pos="0">
                <a:schemeClr val="accent1"/>
              </a:gs>
              <a:gs pos="100000">
                <a:schemeClr val="accent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 name="Content Placeholder 5">
            <a:extLst>
              <a:ext uri="{FF2B5EF4-FFF2-40B4-BE49-F238E27FC236}">
                <a16:creationId xmlns:a16="http://schemas.microsoft.com/office/drawing/2014/main" id="{C97E4DDC-2CF6-F208-0233-979D30239492}"/>
              </a:ext>
            </a:extLst>
          </p:cNvPr>
          <p:cNvSpPr txBox="1">
            <a:spLocks/>
          </p:cNvSpPr>
          <p:nvPr/>
        </p:nvSpPr>
        <p:spPr>
          <a:xfrm rot="16200000">
            <a:off x="-578861" y="3161087"/>
            <a:ext cx="2735428" cy="215444"/>
          </a:xfrm>
          <a:prstGeom prst="rect">
            <a:avLst/>
          </a:prstGeom>
          <a:noFill/>
          <a:ln>
            <a:noFill/>
          </a:ln>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293"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Segoe UI" pitchFamily="34" charset="0"/>
                <a:cs typeface="Segoe UI Semibold" panose="020B0502040204020203" pitchFamily="34" charset="0"/>
              </a:rPr>
              <a:t>Platform-as-a-Service </a:t>
            </a:r>
          </a:p>
        </p:txBody>
      </p:sp>
      <p:pic>
        <p:nvPicPr>
          <p:cNvPr id="13" name="Graphic 12" descr="Postgres logo">
            <a:extLst>
              <a:ext uri="{FF2B5EF4-FFF2-40B4-BE49-F238E27FC236}">
                <a16:creationId xmlns:a16="http://schemas.microsoft.com/office/drawing/2014/main" id="{018EA8A0-BCEF-680E-17C6-75CFEECF5D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7319" y="2102564"/>
            <a:ext cx="746872" cy="769347"/>
          </a:xfrm>
          <a:prstGeom prst="rect">
            <a:avLst/>
          </a:prstGeom>
        </p:spPr>
      </p:pic>
      <p:sp>
        <p:nvSpPr>
          <p:cNvPr id="5" name="Rectangle 4">
            <a:extLst>
              <a:ext uri="{FF2B5EF4-FFF2-40B4-BE49-F238E27FC236}">
                <a16:creationId xmlns:a16="http://schemas.microsoft.com/office/drawing/2014/main" id="{C1608DF5-91DF-4C70-9987-E53052C03B18}"/>
              </a:ext>
            </a:extLst>
          </p:cNvPr>
          <p:cNvSpPr/>
          <p:nvPr/>
        </p:nvSpPr>
        <p:spPr>
          <a:xfrm>
            <a:off x="7745869" y="2925656"/>
            <a:ext cx="2340619" cy="560153"/>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a:ea typeface="+mn-ea"/>
                <a:cs typeface="Segoe UI Semibold" panose="020B0502040204020203" pitchFamily="34" charset="0"/>
              </a:rPr>
              <a:t>Azure Cosmos DB for PostgreSQL</a:t>
            </a:r>
            <a:endParaRPr kumimoji="0" lang="en-US" sz="1800" b="1" i="0" u="none" strike="noStrike" kern="0" cap="none" spc="0" normalizeH="0" baseline="0" noProof="0">
              <a:ln>
                <a:noFill/>
              </a:ln>
              <a:solidFill>
                <a:srgbClr val="0078D4"/>
              </a:solidFill>
              <a:effectLst/>
              <a:uLnTx/>
              <a:uFillTx/>
              <a:latin typeface="Segoe UI"/>
              <a:ea typeface="+mn-ea"/>
              <a:cs typeface="Segoe UI Semibold" panose="020B0502040204020203" pitchFamily="34" charset="0"/>
            </a:endParaRPr>
          </a:p>
        </p:txBody>
      </p:sp>
      <p:sp>
        <p:nvSpPr>
          <p:cNvPr id="17" name="Rectangle 16">
            <a:extLst>
              <a:ext uri="{FF2B5EF4-FFF2-40B4-BE49-F238E27FC236}">
                <a16:creationId xmlns:a16="http://schemas.microsoft.com/office/drawing/2014/main" id="{7B95ED33-F2A7-B04F-3E9C-C79C4A00B831}"/>
              </a:ext>
              <a:ext uri="{C183D7F6-B498-43B3-948B-1728B52AA6E4}">
                <adec:decorative xmlns:adec="http://schemas.microsoft.com/office/drawing/2017/decorative" val="1"/>
              </a:ext>
            </a:extLst>
          </p:cNvPr>
          <p:cNvSpPr/>
          <p:nvPr/>
        </p:nvSpPr>
        <p:spPr bwMode="auto">
          <a:xfrm>
            <a:off x="7250081" y="3593298"/>
            <a:ext cx="3558738" cy="301661"/>
          </a:xfrm>
          <a:prstGeom prst="rect">
            <a:avLst/>
          </a:prstGeom>
          <a:gradFill>
            <a:gsLst>
              <a:gs pos="57000">
                <a:srgbClr val="3DCCF5"/>
              </a:gs>
              <a:gs pos="0">
                <a:schemeClr val="accent1"/>
              </a:gs>
              <a:gs pos="100000">
                <a:schemeClr val="accent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Content Placeholder 5">
            <a:extLst>
              <a:ext uri="{FF2B5EF4-FFF2-40B4-BE49-F238E27FC236}">
                <a16:creationId xmlns:a16="http://schemas.microsoft.com/office/drawing/2014/main" id="{21CC832C-F5AE-53E3-B59F-5C687C5F16AD}"/>
              </a:ext>
            </a:extLst>
          </p:cNvPr>
          <p:cNvSpPr txBox="1">
            <a:spLocks/>
          </p:cNvSpPr>
          <p:nvPr/>
        </p:nvSpPr>
        <p:spPr>
          <a:xfrm>
            <a:off x="7348287" y="3637680"/>
            <a:ext cx="3362325" cy="215444"/>
          </a:xfrm>
          <a:prstGeom prst="rect">
            <a:avLst/>
          </a:prstGeom>
          <a:noFill/>
          <a:ln>
            <a:noFill/>
          </a:ln>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293"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Segoe UI" pitchFamily="34" charset="0"/>
                <a:cs typeface="Segoe UI Semibold" panose="020B0502040204020203" pitchFamily="34" charset="0"/>
              </a:rPr>
              <a:t>Distributed Postgres </a:t>
            </a:r>
          </a:p>
        </p:txBody>
      </p:sp>
      <p:sp>
        <p:nvSpPr>
          <p:cNvPr id="9" name="Text Placeholder 8">
            <a:extLst>
              <a:ext uri="{FF2B5EF4-FFF2-40B4-BE49-F238E27FC236}">
                <a16:creationId xmlns:a16="http://schemas.microsoft.com/office/drawing/2014/main" id="{B39BEAF0-D41A-4021-B6B5-9A31B4D79879}"/>
              </a:ext>
            </a:extLst>
          </p:cNvPr>
          <p:cNvSpPr txBox="1">
            <a:spLocks/>
          </p:cNvSpPr>
          <p:nvPr/>
        </p:nvSpPr>
        <p:spPr>
          <a:xfrm>
            <a:off x="7250081" y="3944400"/>
            <a:ext cx="3332194" cy="830997"/>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Segoe UI Semilight" panose="020B0402040204020203" pitchFamily="34" charset="0"/>
              </a:rPr>
              <a:t>Best for building cloud-native &amp; digital apps with a fast PostgreSQL database for any scale</a:t>
            </a:r>
          </a:p>
        </p:txBody>
      </p:sp>
      <p:sp>
        <p:nvSpPr>
          <p:cNvPr id="27" name="Rectangle 26">
            <a:extLst>
              <a:ext uri="{FF2B5EF4-FFF2-40B4-BE49-F238E27FC236}">
                <a16:creationId xmlns:a16="http://schemas.microsoft.com/office/drawing/2014/main" id="{FEA15627-698A-44FA-E100-8A5F9EA059A2}"/>
              </a:ext>
              <a:ext uri="{C183D7F6-B498-43B3-948B-1728B52AA6E4}">
                <adec:decorative xmlns:adec="http://schemas.microsoft.com/office/drawing/2017/decorative" val="1"/>
              </a:ext>
            </a:extLst>
          </p:cNvPr>
          <p:cNvSpPr/>
          <p:nvPr/>
        </p:nvSpPr>
        <p:spPr bwMode="auto">
          <a:xfrm rot="16200000">
            <a:off x="156620" y="5612568"/>
            <a:ext cx="1261921" cy="301661"/>
          </a:xfrm>
          <a:prstGeom prst="rect">
            <a:avLst/>
          </a:prstGeom>
          <a:gradFill>
            <a:gsLst>
              <a:gs pos="57000">
                <a:srgbClr val="3DCCF5"/>
              </a:gs>
              <a:gs pos="0">
                <a:schemeClr val="accent1"/>
              </a:gs>
              <a:gs pos="100000">
                <a:schemeClr val="accent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8" name="Content Placeholder 5">
            <a:extLst>
              <a:ext uri="{FF2B5EF4-FFF2-40B4-BE49-F238E27FC236}">
                <a16:creationId xmlns:a16="http://schemas.microsoft.com/office/drawing/2014/main" id="{0015D6D5-6F0F-3836-C77C-3DC36A1B2126}"/>
              </a:ext>
            </a:extLst>
          </p:cNvPr>
          <p:cNvSpPr txBox="1">
            <a:spLocks/>
          </p:cNvSpPr>
          <p:nvPr/>
        </p:nvSpPr>
        <p:spPr>
          <a:xfrm rot="16200000">
            <a:off x="192717" y="5655677"/>
            <a:ext cx="1192273" cy="215444"/>
          </a:xfrm>
          <a:prstGeom prst="rect">
            <a:avLst/>
          </a:prstGeom>
          <a:noFill/>
          <a:ln>
            <a:noFill/>
          </a:ln>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293"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Segoe UI" pitchFamily="34" charset="0"/>
                <a:cs typeface="Segoe UI Semibold" panose="020B0502040204020203" pitchFamily="34" charset="0"/>
              </a:rPr>
              <a:t>Hybrid </a:t>
            </a:r>
          </a:p>
        </p:txBody>
      </p:sp>
      <p:pic>
        <p:nvPicPr>
          <p:cNvPr id="22" name="Graphic 21" descr="Azure Arc icon">
            <a:extLst>
              <a:ext uri="{FF2B5EF4-FFF2-40B4-BE49-F238E27FC236}">
                <a16:creationId xmlns:a16="http://schemas.microsoft.com/office/drawing/2014/main" id="{7F900CC6-8FD0-D947-9BB9-A2B4677B83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0722" y="5438493"/>
            <a:ext cx="513625" cy="461816"/>
          </a:xfrm>
          <a:prstGeom prst="rect">
            <a:avLst/>
          </a:prstGeom>
        </p:spPr>
      </p:pic>
      <p:sp>
        <p:nvSpPr>
          <p:cNvPr id="8" name="Rectangle 7">
            <a:extLst>
              <a:ext uri="{FF2B5EF4-FFF2-40B4-BE49-F238E27FC236}">
                <a16:creationId xmlns:a16="http://schemas.microsoft.com/office/drawing/2014/main" id="{E34571F7-2E63-40EF-AE5B-8D40B6D88978}"/>
              </a:ext>
            </a:extLst>
          </p:cNvPr>
          <p:cNvSpPr/>
          <p:nvPr/>
        </p:nvSpPr>
        <p:spPr>
          <a:xfrm>
            <a:off x="4954610" y="5516355"/>
            <a:ext cx="4763821" cy="326243"/>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a:ea typeface="+mn-ea"/>
                <a:cs typeface="Segoe UI Semibold" panose="020B0502040204020203" pitchFamily="34" charset="0"/>
              </a:rPr>
              <a:t>Azure Arc-enabled PostgreSQL (preview)</a:t>
            </a:r>
          </a:p>
        </p:txBody>
      </p:sp>
      <p:sp>
        <p:nvSpPr>
          <p:cNvPr id="25" name="Text Placeholder 8">
            <a:extLst>
              <a:ext uri="{FF2B5EF4-FFF2-40B4-BE49-F238E27FC236}">
                <a16:creationId xmlns:a16="http://schemas.microsoft.com/office/drawing/2014/main" id="{87AFF60D-E92A-84C6-E333-F4E5AA395651}"/>
              </a:ext>
            </a:extLst>
          </p:cNvPr>
          <p:cNvSpPr txBox="1">
            <a:spLocks/>
          </p:cNvSpPr>
          <p:nvPr/>
        </p:nvSpPr>
        <p:spPr>
          <a:xfrm>
            <a:off x="3645873" y="5891212"/>
            <a:ext cx="5750379" cy="602917"/>
          </a:xfrm>
          <a:prstGeom prst="rect">
            <a:avLst/>
          </a:prstGeom>
        </p:spPr>
        <p:txBody>
          <a:bodyPr vert="horz" wrap="square" lIns="91440" tIns="45720" rIns="91440" bIns="4572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Segoe UI Semilight" panose="020B0402040204020203" pitchFamily="34" charset="0"/>
              </a:rPr>
              <a:t>Best for hybrid </a:t>
            </a:r>
            <a:r>
              <a:rPr kumimoji="0" lang="en-US" sz="1600" b="0" i="0" u="none" strike="noStrike" kern="0" cap="none" spc="0" normalizeH="0" baseline="0" noProof="0" dirty="0">
                <a:ln>
                  <a:noFill/>
                </a:ln>
                <a:solidFill>
                  <a:srgbClr val="000000"/>
                </a:solidFill>
                <a:effectLst/>
                <a:uLnTx/>
                <a:uFillTx/>
                <a:latin typeface="Segoe UI"/>
                <a:ea typeface="+mn-ea"/>
                <a:cs typeface="Segoe UI Semilight"/>
              </a:rPr>
              <a:t>data workloads operating on any infrastructure with or without a direct connection to the cloud</a:t>
            </a:r>
            <a:endParaRPr kumimoji="0" lang="en-US" sz="1600" b="0" i="0" u="none" strike="noStrike" kern="0" cap="none" spc="0" normalizeH="0" baseline="0" noProof="0" dirty="0">
              <a:ln>
                <a:noFill/>
              </a:ln>
              <a:solidFill>
                <a:srgbClr val="000000"/>
              </a:solidFill>
              <a:effectLst/>
              <a:uLnTx/>
              <a:uFillTx/>
              <a:latin typeface="Segoe UI"/>
              <a:ea typeface="+mn-ea"/>
              <a:cs typeface="Segoe UI Semilight" panose="020B0402040204020203" pitchFamily="34" charset="0"/>
            </a:endParaRPr>
          </a:p>
        </p:txBody>
      </p:sp>
      <p:pic>
        <p:nvPicPr>
          <p:cNvPr id="10" name="Graphic 9" descr="Azure Database for PostgreSQL logo">
            <a:extLst>
              <a:ext uri="{FF2B5EF4-FFF2-40B4-BE49-F238E27FC236}">
                <a16:creationId xmlns:a16="http://schemas.microsoft.com/office/drawing/2014/main" id="{7508A30E-7DA7-D121-47C3-73B8DEF859C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042630" y="1848975"/>
            <a:ext cx="951929" cy="951926"/>
          </a:xfrm>
          <a:prstGeom prst="rect">
            <a:avLst/>
          </a:prstGeom>
        </p:spPr>
      </p:pic>
      <p:sp>
        <p:nvSpPr>
          <p:cNvPr id="14" name="Rectangle 13">
            <a:extLst>
              <a:ext uri="{FF2B5EF4-FFF2-40B4-BE49-F238E27FC236}">
                <a16:creationId xmlns:a16="http://schemas.microsoft.com/office/drawing/2014/main" id="{BBB0B8B4-806F-2FA7-732D-1F8443676C1C}"/>
              </a:ext>
            </a:extLst>
          </p:cNvPr>
          <p:cNvSpPr/>
          <p:nvPr/>
        </p:nvSpPr>
        <p:spPr>
          <a:xfrm>
            <a:off x="2550372" y="2839832"/>
            <a:ext cx="1936444" cy="560153"/>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a:ea typeface="+mn-ea"/>
                <a:cs typeface="Segoe UI Semibold" panose="020B0502040204020203" pitchFamily="34" charset="0"/>
              </a:rPr>
              <a:t>Azure Database for PostgreSQL</a:t>
            </a:r>
            <a:endParaRPr kumimoji="0" lang="en-US" sz="1800" b="1" i="0" u="none" strike="noStrike" kern="0" cap="none" spc="0" normalizeH="0" baseline="0" noProof="0" dirty="0">
              <a:ln>
                <a:noFill/>
              </a:ln>
              <a:solidFill>
                <a:srgbClr val="0078D4"/>
              </a:solidFill>
              <a:effectLst/>
              <a:uLnTx/>
              <a:uFillTx/>
              <a:latin typeface="Segoe UI"/>
              <a:ea typeface="+mn-ea"/>
              <a:cs typeface="Segoe UI Semibold" panose="020B0502040204020203" pitchFamily="34" charset="0"/>
            </a:endParaRPr>
          </a:p>
        </p:txBody>
      </p:sp>
      <p:sp>
        <p:nvSpPr>
          <p:cNvPr id="19" name="Content Placeholder 5">
            <a:extLst>
              <a:ext uri="{FF2B5EF4-FFF2-40B4-BE49-F238E27FC236}">
                <a16:creationId xmlns:a16="http://schemas.microsoft.com/office/drawing/2014/main" id="{82572C07-FB01-EA71-3DC1-8C06E8BEE437}"/>
              </a:ext>
            </a:extLst>
          </p:cNvPr>
          <p:cNvSpPr txBox="1">
            <a:spLocks/>
          </p:cNvSpPr>
          <p:nvPr/>
        </p:nvSpPr>
        <p:spPr>
          <a:xfrm>
            <a:off x="1838531" y="3600017"/>
            <a:ext cx="3360127" cy="215024"/>
          </a:xfrm>
          <a:prstGeom prst="rect">
            <a:avLst/>
          </a:prstGeom>
          <a:noFill/>
          <a:ln>
            <a:noFill/>
          </a:ln>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293"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Segoe UI" pitchFamily="34" charset="0"/>
                <a:cs typeface="Segoe UI Semibold" panose="020B0502040204020203" pitchFamily="34" charset="0"/>
              </a:rPr>
              <a:t>Flexible Server</a:t>
            </a:r>
            <a:r>
              <a:rPr kumimoji="0" lang="en-US" sz="1400" b="1" i="0" u="none" strike="noStrike" kern="1200" cap="none" spc="0" normalizeH="0" baseline="30000" noProof="0">
                <a:ln>
                  <a:noFill/>
                </a:ln>
                <a:solidFill>
                  <a:srgbClr val="000000"/>
                </a:solidFill>
                <a:effectLst/>
                <a:uLnTx/>
                <a:uFillTx/>
                <a:latin typeface="Segoe UI Semibold" panose="020B0502040204020203" pitchFamily="34" charset="0"/>
                <a:ea typeface="Segoe UI" pitchFamily="34" charset="0"/>
                <a:cs typeface="Segoe UI Semibold" panose="020B0502040204020203" pitchFamily="34" charset="0"/>
              </a:rPr>
              <a:t> </a:t>
            </a:r>
          </a:p>
        </p:txBody>
      </p:sp>
      <p:sp>
        <p:nvSpPr>
          <p:cNvPr id="26" name="TextBox 25">
            <a:extLst>
              <a:ext uri="{FF2B5EF4-FFF2-40B4-BE49-F238E27FC236}">
                <a16:creationId xmlns:a16="http://schemas.microsoft.com/office/drawing/2014/main" id="{FD76EDD4-B6F2-E126-0662-D56EC2A3EB60}"/>
              </a:ext>
            </a:extLst>
          </p:cNvPr>
          <p:cNvSpPr txBox="1"/>
          <p:nvPr/>
        </p:nvSpPr>
        <p:spPr>
          <a:xfrm>
            <a:off x="1400175" y="3977755"/>
            <a:ext cx="4236839" cy="738664"/>
          </a:xfrm>
          <a:prstGeom prst="rect">
            <a:avLst/>
          </a:prstGeom>
          <a:noFill/>
        </p:spPr>
        <p:txBody>
          <a:bodyPr wrap="square" lIns="0" tIns="0" rIns="0" bIns="0" rtlCol="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mn-cs"/>
              </a:rPr>
              <a:t>Best for migrating, modernizing, and building PostgreSQL apps with the broadest Postgres extension support</a:t>
            </a:r>
            <a:endParaRPr kumimoji="0" lang="en-US" sz="1600" b="0" i="0" u="none" strike="noStrike" kern="0" cap="none" spc="0" normalizeH="0" baseline="0" noProof="0" dirty="0">
              <a:ln>
                <a:noFill/>
              </a:ln>
              <a:solidFill>
                <a:srgbClr val="000000"/>
              </a:solidFill>
              <a:effectLst/>
              <a:uLnTx/>
              <a:uFillTx/>
              <a:latin typeface="Segoe UI"/>
              <a:ea typeface="+mn-ea"/>
              <a:cs typeface="Segoe UI"/>
            </a:endParaRPr>
          </a:p>
        </p:txBody>
      </p:sp>
    </p:spTree>
    <p:extLst>
      <p:ext uri="{BB962C8B-B14F-4D97-AF65-F5344CB8AC3E}">
        <p14:creationId xmlns:p14="http://schemas.microsoft.com/office/powerpoint/2010/main" val="101223548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00CAEB-F6B8-4DE2-B70C-C4BD28770BE3}"/>
              </a:ext>
            </a:extLst>
          </p:cNvPr>
          <p:cNvSpPr>
            <a:spLocks noGrp="1"/>
          </p:cNvSpPr>
          <p:nvPr>
            <p:ph type="title"/>
          </p:nvPr>
        </p:nvSpPr>
        <p:spPr>
          <a:xfrm>
            <a:off x="588263" y="457200"/>
            <a:ext cx="11018520" cy="1107996"/>
          </a:xfrm>
        </p:spPr>
        <p:txBody>
          <a:bodyPr/>
          <a:lstStyle/>
          <a:p>
            <a:r>
              <a:rPr lang="en-US"/>
              <a:t>Maximum control and flexibility to meet your workload needs with Flexible Server</a:t>
            </a:r>
          </a:p>
        </p:txBody>
      </p:sp>
      <p:sp>
        <p:nvSpPr>
          <p:cNvPr id="93" name="Text Placeholder 10">
            <a:extLst>
              <a:ext uri="{FF2B5EF4-FFF2-40B4-BE49-F238E27FC236}">
                <a16:creationId xmlns:a16="http://schemas.microsoft.com/office/drawing/2014/main" id="{D42F84DB-7805-4EB6-9C75-52E0C837B643}"/>
              </a:ext>
            </a:extLst>
          </p:cNvPr>
          <p:cNvSpPr txBox="1">
            <a:spLocks/>
          </p:cNvSpPr>
          <p:nvPr/>
        </p:nvSpPr>
        <p:spPr>
          <a:xfrm>
            <a:off x="1456223" y="2698007"/>
            <a:ext cx="1876928"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Maximum control </a:t>
            </a:r>
            <a:b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for your databases</a:t>
            </a:r>
          </a:p>
        </p:txBody>
      </p:sp>
      <p:sp>
        <p:nvSpPr>
          <p:cNvPr id="94" name="Text Placeholder 44">
            <a:extLst>
              <a:ext uri="{FF2B5EF4-FFF2-40B4-BE49-F238E27FC236}">
                <a16:creationId xmlns:a16="http://schemas.microsoft.com/office/drawing/2014/main" id="{B6F69DF1-5E03-4066-8230-E5362E962F19}"/>
              </a:ext>
            </a:extLst>
          </p:cNvPr>
          <p:cNvSpPr txBox="1">
            <a:spLocks/>
          </p:cNvSpPr>
          <p:nvPr/>
        </p:nvSpPr>
        <p:spPr>
          <a:xfrm>
            <a:off x="1000227" y="3510601"/>
            <a:ext cx="2788920" cy="227126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Control planned downtime with custom maintenance windows</a:t>
            </a:r>
          </a:p>
          <a:p>
            <a:pPr marL="0" marR="0" lvl="0" indent="0" algn="ctr"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Network isolation with </a:t>
            </a:r>
            <a:br>
              <a:rPr kumimoji="0" lang="en-US" sz="1400" b="0" i="0" u="none" strike="noStrike" kern="1200" cap="none" spc="0" normalizeH="0" baseline="0" noProof="0" dirty="0">
                <a:ln>
                  <a:noFill/>
                </a:ln>
                <a:solidFill>
                  <a:prstClr val="black"/>
                </a:solidFill>
                <a:effectLst/>
                <a:uLnTx/>
                <a:uFillTx/>
                <a:latin typeface="Segoe UI"/>
                <a:ea typeface="+mn-ea"/>
                <a:cs typeface="Segoe UI"/>
              </a:rPr>
            </a:br>
            <a:r>
              <a:rPr kumimoji="0" lang="en-US" sz="1400" b="0" i="0" u="none" strike="noStrike" kern="1200" cap="none" spc="0" normalizeH="0" baseline="0" noProof="0" dirty="0" err="1">
                <a:ln>
                  <a:noFill/>
                </a:ln>
                <a:solidFill>
                  <a:prstClr val="black"/>
                </a:solidFill>
                <a:effectLst/>
                <a:uLnTx/>
                <a:uFillTx/>
                <a:latin typeface="Segoe UI"/>
                <a:ea typeface="+mn-ea"/>
                <a:cs typeface="Segoe UI"/>
              </a:rPr>
              <a:t>VNet</a:t>
            </a:r>
            <a:r>
              <a:rPr kumimoji="0" lang="en-US" sz="1400" b="0" i="0" u="none" strike="noStrike" kern="1200" cap="none" spc="0" normalizeH="0" baseline="0" noProof="0" dirty="0">
                <a:ln>
                  <a:noFill/>
                </a:ln>
                <a:solidFill>
                  <a:prstClr val="black"/>
                </a:solidFill>
                <a:effectLst/>
                <a:uLnTx/>
                <a:uFillTx/>
                <a:latin typeface="Segoe UI"/>
                <a:ea typeface="+mn-ea"/>
                <a:cs typeface="Segoe UI"/>
              </a:rPr>
              <a:t> integration and </a:t>
            </a:r>
            <a:br>
              <a:rPr kumimoji="0" lang="en-US" sz="1400" b="0" i="0" u="none" strike="noStrike" kern="1200" cap="none" spc="0" normalizeH="0" baseline="0" noProof="0" dirty="0">
                <a:ln>
                  <a:noFill/>
                </a:ln>
                <a:solidFill>
                  <a:prstClr val="black"/>
                </a:solidFill>
                <a:effectLst/>
                <a:uLnTx/>
                <a:uFillTx/>
                <a:latin typeface="Segoe UI"/>
                <a:ea typeface="+mn-ea"/>
                <a:cs typeface="Segoe UI"/>
              </a:rPr>
            </a:br>
            <a:r>
              <a:rPr kumimoji="0" lang="en-US" sz="1400" b="0" i="0" u="none" strike="noStrike" kern="1200" cap="none" spc="0" normalizeH="0" baseline="0" noProof="0" dirty="0">
                <a:ln>
                  <a:noFill/>
                </a:ln>
                <a:solidFill>
                  <a:prstClr val="black"/>
                </a:solidFill>
                <a:effectLst/>
                <a:uLnTx/>
                <a:uFillTx/>
                <a:latin typeface="Segoe UI"/>
                <a:ea typeface="+mn-ea"/>
                <a:cs typeface="Segoe UI"/>
              </a:rPr>
              <a:t>network security groups</a:t>
            </a:r>
            <a:endPar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a:p>
            <a:pPr marL="0" marR="0" lvl="0" indent="0" algn="ctr"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Multiple configuration parameters for fine grained database optimization and tuning </a:t>
            </a:r>
            <a:endPar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p:txBody>
      </p:sp>
      <p:cxnSp>
        <p:nvCxnSpPr>
          <p:cNvPr id="34" name="Straight Connector 33">
            <a:extLst>
              <a:ext uri="{FF2B5EF4-FFF2-40B4-BE49-F238E27FC236}">
                <a16:creationId xmlns:a16="http://schemas.microsoft.com/office/drawing/2014/main" id="{6BE56220-61BF-4A97-BCAB-C893F8CECBEB}"/>
              </a:ext>
              <a:ext uri="{C183D7F6-B498-43B3-948B-1728B52AA6E4}">
                <adec:decorative xmlns:adec="http://schemas.microsoft.com/office/drawing/2017/decorative" val="1"/>
              </a:ext>
            </a:extLst>
          </p:cNvPr>
          <p:cNvCxnSpPr>
            <a:cxnSpLocks/>
          </p:cNvCxnSpPr>
          <p:nvPr/>
        </p:nvCxnSpPr>
        <p:spPr>
          <a:xfrm>
            <a:off x="1000227" y="3344365"/>
            <a:ext cx="2791859" cy="0"/>
          </a:xfrm>
          <a:prstGeom prst="line">
            <a:avLst/>
          </a:prstGeom>
          <a:ln w="9525">
            <a:gradFill>
              <a:gsLst>
                <a:gs pos="0">
                  <a:schemeClr val="accent1"/>
                </a:gs>
                <a:gs pos="100000">
                  <a:schemeClr val="accent2"/>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0" name="Text Placeholder 11">
            <a:extLst>
              <a:ext uri="{FF2B5EF4-FFF2-40B4-BE49-F238E27FC236}">
                <a16:creationId xmlns:a16="http://schemas.microsoft.com/office/drawing/2014/main" id="{1302F626-B065-4631-A555-4B7C407B4CB1}"/>
              </a:ext>
            </a:extLst>
          </p:cNvPr>
          <p:cNvSpPr txBox="1">
            <a:spLocks/>
          </p:cNvSpPr>
          <p:nvPr/>
        </p:nvSpPr>
        <p:spPr>
          <a:xfrm>
            <a:off x="4881746" y="2684790"/>
            <a:ext cx="2236495"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Build resilient apps </a:t>
            </a:r>
            <a:b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across availability zones</a:t>
            </a:r>
          </a:p>
        </p:txBody>
      </p:sp>
      <p:sp>
        <p:nvSpPr>
          <p:cNvPr id="91" name="Text Placeholder 45">
            <a:extLst>
              <a:ext uri="{FF2B5EF4-FFF2-40B4-BE49-F238E27FC236}">
                <a16:creationId xmlns:a16="http://schemas.microsoft.com/office/drawing/2014/main" id="{48AFF3AA-80A4-4BA3-AA32-9075E5EAE0AA}"/>
              </a:ext>
            </a:extLst>
          </p:cNvPr>
          <p:cNvSpPr txBox="1">
            <a:spLocks/>
          </p:cNvSpPr>
          <p:nvPr/>
        </p:nvSpPr>
        <p:spPr>
          <a:xfrm>
            <a:off x="4678655" y="3510601"/>
            <a:ext cx="2642677" cy="203427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Ensure data is always </a:t>
            </a:r>
            <a:br>
              <a:rPr kumimoji="0" lang="en-US" sz="1400" b="0" i="0" u="none" strike="noStrike" kern="1200" cap="none" spc="0" normalizeH="0" baseline="0" noProof="0" dirty="0">
                <a:ln>
                  <a:noFill/>
                </a:ln>
                <a:solidFill>
                  <a:prstClr val="black"/>
                </a:solidFill>
                <a:effectLst/>
                <a:uLnTx/>
                <a:uFillTx/>
                <a:latin typeface="Segoe UI"/>
                <a:ea typeface="+mn-ea"/>
                <a:cs typeface="Segoe UI"/>
              </a:rPr>
            </a:br>
            <a:r>
              <a:rPr kumimoji="0" lang="en-US" sz="1400" b="0" i="0" u="none" strike="noStrike" kern="1200" cap="none" spc="0" normalizeH="0" baseline="0" noProof="0" dirty="0">
                <a:ln>
                  <a:noFill/>
                </a:ln>
                <a:solidFill>
                  <a:prstClr val="black"/>
                </a:solidFill>
                <a:effectLst/>
                <a:uLnTx/>
                <a:uFillTx/>
                <a:latin typeface="Segoe UI"/>
                <a:ea typeface="+mn-ea"/>
                <a:cs typeface="Segoe UI"/>
              </a:rPr>
              <a:t>available with zone </a:t>
            </a:r>
            <a:br>
              <a:rPr kumimoji="0" lang="en-US" sz="1400" b="0" i="0" u="none" strike="noStrike" kern="1200" cap="none" spc="0" normalizeH="0" baseline="0" noProof="0" dirty="0">
                <a:ln>
                  <a:noFill/>
                </a:ln>
                <a:solidFill>
                  <a:prstClr val="black"/>
                </a:solidFill>
                <a:effectLst/>
                <a:uLnTx/>
                <a:uFillTx/>
                <a:latin typeface="Segoe UI"/>
                <a:ea typeface="+mn-ea"/>
                <a:cs typeface="Segoe UI"/>
              </a:rPr>
            </a:br>
            <a:r>
              <a:rPr kumimoji="0" lang="en-US" sz="1400" b="0" i="0" u="none" strike="noStrike" kern="1200" cap="none" spc="0" normalizeH="0" baseline="0" noProof="0" dirty="0">
                <a:ln>
                  <a:noFill/>
                </a:ln>
                <a:solidFill>
                  <a:prstClr val="black"/>
                </a:solidFill>
                <a:effectLst/>
                <a:uLnTx/>
                <a:uFillTx/>
                <a:latin typeface="Segoe UI"/>
                <a:ea typeface="+mn-ea"/>
                <a:cs typeface="Segoe UI"/>
              </a:rPr>
              <a:t>redundant high availability</a:t>
            </a:r>
            <a:endPar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a:p>
            <a:pPr marL="0" marR="0" lvl="0" indent="0" algn="ctr"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Zero data loss within single and multiple availability zones</a:t>
            </a:r>
          </a:p>
          <a:p>
            <a:pPr marL="0" marR="0" lvl="0" indent="0" algn="ctr"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Minimize latency with co-location of app &amp; data</a:t>
            </a:r>
          </a:p>
        </p:txBody>
      </p:sp>
      <p:cxnSp>
        <p:nvCxnSpPr>
          <p:cNvPr id="79" name="Straight Connector 78">
            <a:extLst>
              <a:ext uri="{FF2B5EF4-FFF2-40B4-BE49-F238E27FC236}">
                <a16:creationId xmlns:a16="http://schemas.microsoft.com/office/drawing/2014/main" id="{0D090BE0-F56A-4D36-AEDE-AFCA3881A223}"/>
              </a:ext>
              <a:ext uri="{C183D7F6-B498-43B3-948B-1728B52AA6E4}">
                <adec:decorative xmlns:adec="http://schemas.microsoft.com/office/drawing/2017/decorative" val="1"/>
              </a:ext>
            </a:extLst>
          </p:cNvPr>
          <p:cNvCxnSpPr>
            <a:cxnSpLocks/>
          </p:cNvCxnSpPr>
          <p:nvPr/>
        </p:nvCxnSpPr>
        <p:spPr>
          <a:xfrm>
            <a:off x="4678655" y="3344365"/>
            <a:ext cx="2791859" cy="0"/>
          </a:xfrm>
          <a:prstGeom prst="line">
            <a:avLst/>
          </a:prstGeom>
          <a:ln w="9525">
            <a:gradFill>
              <a:gsLst>
                <a:gs pos="0">
                  <a:schemeClr val="accent1"/>
                </a:gs>
                <a:gs pos="100000">
                  <a:schemeClr val="accent2"/>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11">
            <a:extLst>
              <a:ext uri="{FF2B5EF4-FFF2-40B4-BE49-F238E27FC236}">
                <a16:creationId xmlns:a16="http://schemas.microsoft.com/office/drawing/2014/main" id="{CF0194C3-B38E-46C6-A766-23F8DE61A14C}"/>
              </a:ext>
            </a:extLst>
          </p:cNvPr>
          <p:cNvSpPr txBox="1">
            <a:spLocks/>
          </p:cNvSpPr>
          <p:nvPr/>
        </p:nvSpPr>
        <p:spPr>
          <a:xfrm>
            <a:off x="8597368" y="2684790"/>
            <a:ext cx="2236494"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Simplified </a:t>
            </a:r>
            <a:b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deployment experience</a:t>
            </a:r>
          </a:p>
        </p:txBody>
      </p:sp>
      <p:sp>
        <p:nvSpPr>
          <p:cNvPr id="87" name="Text Placeholder 47">
            <a:extLst>
              <a:ext uri="{FF2B5EF4-FFF2-40B4-BE49-F238E27FC236}">
                <a16:creationId xmlns:a16="http://schemas.microsoft.com/office/drawing/2014/main" id="{A2578739-1005-48A0-93AC-5CB43945F2EF}"/>
              </a:ext>
            </a:extLst>
          </p:cNvPr>
          <p:cNvSpPr txBox="1">
            <a:spLocks/>
          </p:cNvSpPr>
          <p:nvPr/>
        </p:nvSpPr>
        <p:spPr>
          <a:xfrm>
            <a:off x="8239458" y="3510601"/>
            <a:ext cx="2952315" cy="17972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Full compatibility with community edition MySQL and Postgres</a:t>
            </a:r>
          </a:p>
          <a:p>
            <a:pPr marL="0" marR="0" lvl="0" indent="0" algn="ctr"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Stop/Start and burstable capabilities for cost optimization</a:t>
            </a:r>
          </a:p>
          <a:p>
            <a:pPr marL="0" marR="0" lvl="0" indent="0" algn="ctr"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Save up to 62%² on PostgreSQL TCO when migrating to Azure</a:t>
            </a:r>
          </a:p>
        </p:txBody>
      </p:sp>
      <p:cxnSp>
        <p:nvCxnSpPr>
          <p:cNvPr id="80" name="Straight Connector 79">
            <a:extLst>
              <a:ext uri="{FF2B5EF4-FFF2-40B4-BE49-F238E27FC236}">
                <a16:creationId xmlns:a16="http://schemas.microsoft.com/office/drawing/2014/main" id="{257CBDD9-FDE5-4CC9-979B-DC3C2C995780}"/>
              </a:ext>
              <a:ext uri="{C183D7F6-B498-43B3-948B-1728B52AA6E4}">
                <adec:decorative xmlns:adec="http://schemas.microsoft.com/office/drawing/2017/decorative" val="1"/>
              </a:ext>
            </a:extLst>
          </p:cNvPr>
          <p:cNvCxnSpPr>
            <a:cxnSpLocks/>
          </p:cNvCxnSpPr>
          <p:nvPr/>
        </p:nvCxnSpPr>
        <p:spPr>
          <a:xfrm>
            <a:off x="8319686" y="3344365"/>
            <a:ext cx="2791859" cy="0"/>
          </a:xfrm>
          <a:prstGeom prst="line">
            <a:avLst/>
          </a:prstGeom>
          <a:ln w="9525">
            <a:gradFill>
              <a:gsLst>
                <a:gs pos="0">
                  <a:schemeClr val="accent1"/>
                </a:gs>
                <a:gs pos="100000">
                  <a:schemeClr val="accent2"/>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84">
            <a:extLst>
              <a:ext uri="{FF2B5EF4-FFF2-40B4-BE49-F238E27FC236}">
                <a16:creationId xmlns:a16="http://schemas.microsoft.com/office/drawing/2014/main" id="{28E3CB8C-890A-9A44-A26E-D2EDEA56892D}"/>
              </a:ext>
              <a:ext uri="{C183D7F6-B498-43B3-948B-1728B52AA6E4}">
                <adec:decorative xmlns:adec="http://schemas.microsoft.com/office/drawing/2017/decorative" val="1"/>
              </a:ext>
            </a:extLst>
          </p:cNvPr>
          <p:cNvGrpSpPr>
            <a:grpSpLocks noChangeAspect="1"/>
          </p:cNvGrpSpPr>
          <p:nvPr/>
        </p:nvGrpSpPr>
        <p:grpSpPr bwMode="auto">
          <a:xfrm>
            <a:off x="2142262" y="1988830"/>
            <a:ext cx="504850" cy="556583"/>
            <a:chOff x="5822" y="999"/>
            <a:chExt cx="283" cy="312"/>
          </a:xfrm>
        </p:grpSpPr>
        <p:sp>
          <p:nvSpPr>
            <p:cNvPr id="16" name="AutoShape 83">
              <a:extLst>
                <a:ext uri="{FF2B5EF4-FFF2-40B4-BE49-F238E27FC236}">
                  <a16:creationId xmlns:a16="http://schemas.microsoft.com/office/drawing/2014/main" id="{19CA54F4-DC0C-A54A-BAC1-B62443711229}"/>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Rectangle 85">
              <a:extLst>
                <a:ext uri="{FF2B5EF4-FFF2-40B4-BE49-F238E27FC236}">
                  <a16:creationId xmlns:a16="http://schemas.microsoft.com/office/drawing/2014/main" id="{C4939FAD-A826-5440-AFA6-77B25FEC0058}"/>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86">
              <a:extLst>
                <a:ext uri="{FF2B5EF4-FFF2-40B4-BE49-F238E27FC236}">
                  <a16:creationId xmlns:a16="http://schemas.microsoft.com/office/drawing/2014/main" id="{5E89617A-D946-AB42-87A3-10BE0EADD1DE}"/>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87">
              <a:extLst>
                <a:ext uri="{FF2B5EF4-FFF2-40B4-BE49-F238E27FC236}">
                  <a16:creationId xmlns:a16="http://schemas.microsoft.com/office/drawing/2014/main" id="{A29EE39C-D162-4549-B54E-5BC28CECD72B}"/>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88">
              <a:extLst>
                <a:ext uri="{FF2B5EF4-FFF2-40B4-BE49-F238E27FC236}">
                  <a16:creationId xmlns:a16="http://schemas.microsoft.com/office/drawing/2014/main" id="{A9B9CC39-8F76-F34D-AF6A-748A8BD73370}"/>
                </a:ext>
              </a:extLst>
            </p:cNvPr>
            <p:cNvSpPr>
              <a:spLocks noChangeArrowheads="1"/>
            </p:cNvSpPr>
            <p:nvPr/>
          </p:nvSpPr>
          <p:spPr bwMode="auto">
            <a:xfrm>
              <a:off x="5822" y="1062"/>
              <a:ext cx="59" cy="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Oval 89">
              <a:extLst>
                <a:ext uri="{FF2B5EF4-FFF2-40B4-BE49-F238E27FC236}">
                  <a16:creationId xmlns:a16="http://schemas.microsoft.com/office/drawing/2014/main" id="{7125B603-FF21-BD46-AF5B-F07DEB38BFDD}"/>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Oval 90">
              <a:extLst>
                <a:ext uri="{FF2B5EF4-FFF2-40B4-BE49-F238E27FC236}">
                  <a16:creationId xmlns:a16="http://schemas.microsoft.com/office/drawing/2014/main" id="{1F71FC24-5854-D243-A3E4-67E61224DBFB}"/>
                </a:ext>
              </a:extLst>
            </p:cNvPr>
            <p:cNvSpPr>
              <a:spLocks noChangeArrowheads="1"/>
            </p:cNvSpPr>
            <p:nvPr/>
          </p:nvSpPr>
          <p:spPr bwMode="auto">
            <a:xfrm>
              <a:off x="6046" y="1048"/>
              <a:ext cx="59" cy="5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E4C25AC5-A571-E946-8EF2-B02F6A1C2080}"/>
              </a:ext>
              <a:ext uri="{C183D7F6-B498-43B3-948B-1728B52AA6E4}">
                <adec:decorative xmlns:adec="http://schemas.microsoft.com/office/drawing/2017/decorative" val="1"/>
              </a:ext>
            </a:extLst>
          </p:cNvPr>
          <p:cNvGrpSpPr/>
          <p:nvPr/>
        </p:nvGrpSpPr>
        <p:grpSpPr>
          <a:xfrm>
            <a:off x="9204252" y="1956945"/>
            <a:ext cx="1022727" cy="572952"/>
            <a:chOff x="8335688" y="2339148"/>
            <a:chExt cx="884117" cy="495300"/>
          </a:xfrm>
        </p:grpSpPr>
        <p:grpSp>
          <p:nvGrpSpPr>
            <p:cNvPr id="24" name="Group 47">
              <a:extLst>
                <a:ext uri="{FF2B5EF4-FFF2-40B4-BE49-F238E27FC236}">
                  <a16:creationId xmlns:a16="http://schemas.microsoft.com/office/drawing/2014/main" id="{F25EC45F-EAB5-BC4E-9BC3-F09BE498AFC5}"/>
                </a:ext>
              </a:extLst>
            </p:cNvPr>
            <p:cNvGrpSpPr>
              <a:grpSpLocks noChangeAspect="1"/>
            </p:cNvGrpSpPr>
            <p:nvPr/>
          </p:nvGrpSpPr>
          <p:grpSpPr bwMode="auto">
            <a:xfrm>
              <a:off x="8559857" y="2368446"/>
              <a:ext cx="436704" cy="436704"/>
              <a:chOff x="3411" y="999"/>
              <a:chExt cx="312" cy="312"/>
            </a:xfrm>
          </p:grpSpPr>
          <p:sp>
            <p:nvSpPr>
              <p:cNvPr id="27" name="AutoShape 46">
                <a:extLst>
                  <a:ext uri="{FF2B5EF4-FFF2-40B4-BE49-F238E27FC236}">
                    <a16:creationId xmlns:a16="http://schemas.microsoft.com/office/drawing/2014/main" id="{54E24208-B5C0-764E-952A-AD4A5DF96F1F}"/>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48">
                <a:extLst>
                  <a:ext uri="{FF2B5EF4-FFF2-40B4-BE49-F238E27FC236}">
                    <a16:creationId xmlns:a16="http://schemas.microsoft.com/office/drawing/2014/main" id="{E3FE82A5-04BC-3146-A84D-D1D1FA9F43C3}"/>
                  </a:ext>
                </a:extLst>
              </p:cNvPr>
              <p:cNvSpPr>
                <a:spLocks noEditPoints="1"/>
              </p:cNvSpPr>
              <p:nvPr/>
            </p:nvSpPr>
            <p:spPr bwMode="auto">
              <a:xfrm>
                <a:off x="3411" y="999"/>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49">
                <a:extLst>
                  <a:ext uri="{FF2B5EF4-FFF2-40B4-BE49-F238E27FC236}">
                    <a16:creationId xmlns:a16="http://schemas.microsoft.com/office/drawing/2014/main" id="{3D2D9470-90A1-AF47-ABA5-7D664A5B9E83}"/>
                  </a:ext>
                </a:extLst>
              </p:cNvPr>
              <p:cNvSpPr>
                <a:spLocks noEditPoints="1"/>
              </p:cNvSpPr>
              <p:nvPr/>
            </p:nvSpPr>
            <p:spPr bwMode="auto">
              <a:xfrm>
                <a:off x="3479" y="1077"/>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50">
                <a:extLst>
                  <a:ext uri="{FF2B5EF4-FFF2-40B4-BE49-F238E27FC236}">
                    <a16:creationId xmlns:a16="http://schemas.microsoft.com/office/drawing/2014/main" id="{2CD75582-D70B-A747-B17D-75A00BAB367B}"/>
                  </a:ext>
                </a:extLst>
              </p:cNvPr>
              <p:cNvSpPr>
                <a:spLocks/>
              </p:cNvSpPr>
              <p:nvPr/>
            </p:nvSpPr>
            <p:spPr bwMode="auto">
              <a:xfrm>
                <a:off x="3479" y="1112"/>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51">
                <a:extLst>
                  <a:ext uri="{FF2B5EF4-FFF2-40B4-BE49-F238E27FC236}">
                    <a16:creationId xmlns:a16="http://schemas.microsoft.com/office/drawing/2014/main" id="{C8323F66-6894-AF4E-998B-A7C53F6652EE}"/>
                  </a:ext>
                </a:extLst>
              </p:cNvPr>
              <p:cNvSpPr>
                <a:spLocks/>
              </p:cNvSpPr>
              <p:nvPr/>
            </p:nvSpPr>
            <p:spPr bwMode="auto">
              <a:xfrm>
                <a:off x="3633" y="1174"/>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52">
                <a:extLst>
                  <a:ext uri="{FF2B5EF4-FFF2-40B4-BE49-F238E27FC236}">
                    <a16:creationId xmlns:a16="http://schemas.microsoft.com/office/drawing/2014/main" id="{1301D275-03D4-6641-A08C-1E00AD7F5538}"/>
                  </a:ext>
                </a:extLst>
              </p:cNvPr>
              <p:cNvSpPr>
                <a:spLocks/>
              </p:cNvSpPr>
              <p:nvPr/>
            </p:nvSpPr>
            <p:spPr bwMode="auto">
              <a:xfrm>
                <a:off x="3586" y="1067"/>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53">
                <a:extLst>
                  <a:ext uri="{FF2B5EF4-FFF2-40B4-BE49-F238E27FC236}">
                    <a16:creationId xmlns:a16="http://schemas.microsoft.com/office/drawing/2014/main" id="{DF744121-73DE-384D-80C1-B50C39B73AB8}"/>
                  </a:ext>
                </a:extLst>
              </p:cNvPr>
              <p:cNvSpPr>
                <a:spLocks/>
              </p:cNvSpPr>
              <p:nvPr/>
            </p:nvSpPr>
            <p:spPr bwMode="auto">
              <a:xfrm>
                <a:off x="3524" y="1221"/>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54">
                <a:extLst>
                  <a:ext uri="{FF2B5EF4-FFF2-40B4-BE49-F238E27FC236}">
                    <a16:creationId xmlns:a16="http://schemas.microsoft.com/office/drawing/2014/main" id="{152C8DE6-6F2C-2B4B-BD21-B5C49591529E}"/>
                  </a:ext>
                </a:extLst>
              </p:cNvPr>
              <p:cNvSpPr>
                <a:spLocks/>
              </p:cNvSpPr>
              <p:nvPr/>
            </p:nvSpPr>
            <p:spPr bwMode="auto">
              <a:xfrm>
                <a:off x="3588" y="1220"/>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55">
                <a:extLst>
                  <a:ext uri="{FF2B5EF4-FFF2-40B4-BE49-F238E27FC236}">
                    <a16:creationId xmlns:a16="http://schemas.microsoft.com/office/drawing/2014/main" id="{E861DC7B-6382-384C-A0D7-7D373D4CD5FD}"/>
                  </a:ext>
                </a:extLst>
              </p:cNvPr>
              <p:cNvSpPr>
                <a:spLocks/>
              </p:cNvSpPr>
              <p:nvPr/>
            </p:nvSpPr>
            <p:spPr bwMode="auto">
              <a:xfrm>
                <a:off x="3522" y="1068"/>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56">
                <a:extLst>
                  <a:ext uri="{FF2B5EF4-FFF2-40B4-BE49-F238E27FC236}">
                    <a16:creationId xmlns:a16="http://schemas.microsoft.com/office/drawing/2014/main" id="{A4217E90-E9FD-814F-9777-C2244083818D}"/>
                  </a:ext>
                </a:extLst>
              </p:cNvPr>
              <p:cNvSpPr>
                <a:spLocks/>
              </p:cNvSpPr>
              <p:nvPr/>
            </p:nvSpPr>
            <p:spPr bwMode="auto">
              <a:xfrm>
                <a:off x="3632" y="1110"/>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57">
                <a:extLst>
                  <a:ext uri="{FF2B5EF4-FFF2-40B4-BE49-F238E27FC236}">
                    <a16:creationId xmlns:a16="http://schemas.microsoft.com/office/drawing/2014/main" id="{3D22C9FF-D5E1-3B43-BBCF-A56B8CB7A0D6}"/>
                  </a:ext>
                </a:extLst>
              </p:cNvPr>
              <p:cNvSpPr>
                <a:spLocks/>
              </p:cNvSpPr>
              <p:nvPr/>
            </p:nvSpPr>
            <p:spPr bwMode="auto">
              <a:xfrm>
                <a:off x="3480" y="1175"/>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5" name="Freeform 40">
              <a:extLst>
                <a:ext uri="{FF2B5EF4-FFF2-40B4-BE49-F238E27FC236}">
                  <a16:creationId xmlns:a16="http://schemas.microsoft.com/office/drawing/2014/main" id="{164ADF99-F8D5-DB44-9A57-9D199252A746}"/>
                </a:ext>
              </a:extLst>
            </p:cNvPr>
            <p:cNvSpPr>
              <a:spLocks/>
            </p:cNvSpPr>
            <p:nvPr/>
          </p:nvSpPr>
          <p:spPr bwMode="auto">
            <a:xfrm>
              <a:off x="8335688" y="2339148"/>
              <a:ext cx="142875" cy="495300"/>
            </a:xfrm>
            <a:custGeom>
              <a:avLst/>
              <a:gdLst>
                <a:gd name="T0" fmla="*/ 396 w 396"/>
                <a:gd name="T1" fmla="*/ 1365 h 1365"/>
                <a:gd name="T2" fmla="*/ 188 w 396"/>
                <a:gd name="T3" fmla="*/ 1305 h 1365"/>
                <a:gd name="T4" fmla="*/ 121 w 396"/>
                <a:gd name="T5" fmla="*/ 1108 h 1365"/>
                <a:gd name="T6" fmla="*/ 121 w 396"/>
                <a:gd name="T7" fmla="*/ 888 h 1365"/>
                <a:gd name="T8" fmla="*/ 0 w 396"/>
                <a:gd name="T9" fmla="*/ 742 h 1365"/>
                <a:gd name="T10" fmla="*/ 0 w 396"/>
                <a:gd name="T11" fmla="*/ 623 h 1365"/>
                <a:gd name="T12" fmla="*/ 121 w 396"/>
                <a:gd name="T13" fmla="*/ 469 h 1365"/>
                <a:gd name="T14" fmla="*/ 121 w 396"/>
                <a:gd name="T15" fmla="*/ 264 h 1365"/>
                <a:gd name="T16" fmla="*/ 189 w 396"/>
                <a:gd name="T17" fmla="*/ 64 h 1365"/>
                <a:gd name="T18" fmla="*/ 396 w 396"/>
                <a:gd name="T19" fmla="*/ 0 h 1365"/>
                <a:gd name="T20" fmla="*/ 396 w 396"/>
                <a:gd name="T21" fmla="*/ 122 h 1365"/>
                <a:gd name="T22" fmla="*/ 272 w 396"/>
                <a:gd name="T23" fmla="*/ 264 h 1365"/>
                <a:gd name="T24" fmla="*/ 272 w 396"/>
                <a:gd name="T25" fmla="*/ 471 h 1365"/>
                <a:gd name="T26" fmla="*/ 156 w 396"/>
                <a:gd name="T27" fmla="*/ 680 h 1365"/>
                <a:gd name="T28" fmla="*/ 156 w 396"/>
                <a:gd name="T29" fmla="*/ 683 h 1365"/>
                <a:gd name="T30" fmla="*/ 272 w 396"/>
                <a:gd name="T31" fmla="*/ 888 h 1365"/>
                <a:gd name="T32" fmla="*/ 272 w 396"/>
                <a:gd name="T33" fmla="*/ 1094 h 1365"/>
                <a:gd name="T34" fmla="*/ 300 w 396"/>
                <a:gd name="T35" fmla="*/ 1207 h 1365"/>
                <a:gd name="T36" fmla="*/ 396 w 396"/>
                <a:gd name="T37" fmla="*/ 1243 h 1365"/>
                <a:gd name="T38" fmla="*/ 396 w 396"/>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5">
                  <a:moveTo>
                    <a:pt x="396" y="1365"/>
                  </a:moveTo>
                  <a:cubicBezTo>
                    <a:pt x="301" y="1365"/>
                    <a:pt x="232" y="1345"/>
                    <a:pt x="188" y="1305"/>
                  </a:cubicBezTo>
                  <a:cubicBezTo>
                    <a:pt x="144" y="1264"/>
                    <a:pt x="121" y="1199"/>
                    <a:pt x="121" y="1108"/>
                  </a:cubicBezTo>
                  <a:cubicBezTo>
                    <a:pt x="121" y="888"/>
                    <a:pt x="121" y="888"/>
                    <a:pt x="121" y="888"/>
                  </a:cubicBezTo>
                  <a:cubicBezTo>
                    <a:pt x="121" y="791"/>
                    <a:pt x="81" y="742"/>
                    <a:pt x="0" y="742"/>
                  </a:cubicBezTo>
                  <a:cubicBezTo>
                    <a:pt x="0" y="623"/>
                    <a:pt x="0" y="623"/>
                    <a:pt x="0" y="623"/>
                  </a:cubicBezTo>
                  <a:cubicBezTo>
                    <a:pt x="81" y="623"/>
                    <a:pt x="121" y="572"/>
                    <a:pt x="121" y="469"/>
                  </a:cubicBezTo>
                  <a:cubicBezTo>
                    <a:pt x="121" y="264"/>
                    <a:pt x="121" y="264"/>
                    <a:pt x="121" y="264"/>
                  </a:cubicBezTo>
                  <a:cubicBezTo>
                    <a:pt x="121" y="174"/>
                    <a:pt x="144" y="107"/>
                    <a:pt x="189" y="64"/>
                  </a:cubicBezTo>
                  <a:cubicBezTo>
                    <a:pt x="234" y="21"/>
                    <a:pt x="303" y="0"/>
                    <a:pt x="396" y="0"/>
                  </a:cubicBezTo>
                  <a:cubicBezTo>
                    <a:pt x="396" y="122"/>
                    <a:pt x="396" y="122"/>
                    <a:pt x="396" y="122"/>
                  </a:cubicBezTo>
                  <a:cubicBezTo>
                    <a:pt x="313" y="122"/>
                    <a:pt x="272" y="169"/>
                    <a:pt x="272" y="264"/>
                  </a:cubicBezTo>
                  <a:cubicBezTo>
                    <a:pt x="272" y="471"/>
                    <a:pt x="272" y="471"/>
                    <a:pt x="272" y="471"/>
                  </a:cubicBezTo>
                  <a:cubicBezTo>
                    <a:pt x="272" y="582"/>
                    <a:pt x="233" y="652"/>
                    <a:pt x="156" y="680"/>
                  </a:cubicBezTo>
                  <a:cubicBezTo>
                    <a:pt x="156" y="683"/>
                    <a:pt x="156" y="683"/>
                    <a:pt x="156" y="683"/>
                  </a:cubicBezTo>
                  <a:cubicBezTo>
                    <a:pt x="233" y="708"/>
                    <a:pt x="272" y="776"/>
                    <a:pt x="272" y="888"/>
                  </a:cubicBezTo>
                  <a:cubicBezTo>
                    <a:pt x="272" y="1094"/>
                    <a:pt x="272" y="1094"/>
                    <a:pt x="272" y="1094"/>
                  </a:cubicBezTo>
                  <a:cubicBezTo>
                    <a:pt x="272" y="1146"/>
                    <a:pt x="281" y="1183"/>
                    <a:pt x="300" y="1207"/>
                  </a:cubicBezTo>
                  <a:cubicBezTo>
                    <a:pt x="319" y="1231"/>
                    <a:pt x="351" y="1243"/>
                    <a:pt x="396" y="1243"/>
                  </a:cubicBezTo>
                  <a:lnTo>
                    <a:pt x="396" y="136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 name="Freeform 41">
              <a:extLst>
                <a:ext uri="{FF2B5EF4-FFF2-40B4-BE49-F238E27FC236}">
                  <a16:creationId xmlns:a16="http://schemas.microsoft.com/office/drawing/2014/main" id="{E1779D12-F77B-3C43-9BBB-B4C1D1922014}"/>
                </a:ext>
              </a:extLst>
            </p:cNvPr>
            <p:cNvSpPr>
              <a:spLocks/>
            </p:cNvSpPr>
            <p:nvPr/>
          </p:nvSpPr>
          <p:spPr bwMode="auto">
            <a:xfrm>
              <a:off x="9076930" y="2339148"/>
              <a:ext cx="142875" cy="495300"/>
            </a:xfrm>
            <a:custGeom>
              <a:avLst/>
              <a:gdLst>
                <a:gd name="T0" fmla="*/ 0 w 396"/>
                <a:gd name="T1" fmla="*/ 1243 h 1365"/>
                <a:gd name="T2" fmla="*/ 96 w 396"/>
                <a:gd name="T3" fmla="*/ 1207 h 1365"/>
                <a:gd name="T4" fmla="*/ 124 w 396"/>
                <a:gd name="T5" fmla="*/ 1094 h 1365"/>
                <a:gd name="T6" fmla="*/ 124 w 396"/>
                <a:gd name="T7" fmla="*/ 888 h 1365"/>
                <a:gd name="T8" fmla="*/ 240 w 396"/>
                <a:gd name="T9" fmla="*/ 683 h 1365"/>
                <a:gd name="T10" fmla="*/ 240 w 396"/>
                <a:gd name="T11" fmla="*/ 680 h 1365"/>
                <a:gd name="T12" fmla="*/ 124 w 396"/>
                <a:gd name="T13" fmla="*/ 471 h 1365"/>
                <a:gd name="T14" fmla="*/ 124 w 396"/>
                <a:gd name="T15" fmla="*/ 264 h 1365"/>
                <a:gd name="T16" fmla="*/ 0 w 396"/>
                <a:gd name="T17" fmla="*/ 122 h 1365"/>
                <a:gd name="T18" fmla="*/ 0 w 396"/>
                <a:gd name="T19" fmla="*/ 0 h 1365"/>
                <a:gd name="T20" fmla="*/ 207 w 396"/>
                <a:gd name="T21" fmla="*/ 64 h 1365"/>
                <a:gd name="T22" fmla="*/ 275 w 396"/>
                <a:gd name="T23" fmla="*/ 264 h 1365"/>
                <a:gd name="T24" fmla="*/ 275 w 396"/>
                <a:gd name="T25" fmla="*/ 469 h 1365"/>
                <a:gd name="T26" fmla="*/ 396 w 396"/>
                <a:gd name="T27" fmla="*/ 623 h 1365"/>
                <a:gd name="T28" fmla="*/ 396 w 396"/>
                <a:gd name="T29" fmla="*/ 742 h 1365"/>
                <a:gd name="T30" fmla="*/ 275 w 396"/>
                <a:gd name="T31" fmla="*/ 888 h 1365"/>
                <a:gd name="T32" fmla="*/ 275 w 396"/>
                <a:gd name="T33" fmla="*/ 1108 h 1365"/>
                <a:gd name="T34" fmla="*/ 208 w 396"/>
                <a:gd name="T35" fmla="*/ 1305 h 1365"/>
                <a:gd name="T36" fmla="*/ 0 w 396"/>
                <a:gd name="T37" fmla="*/ 1365 h 1365"/>
                <a:gd name="T38" fmla="*/ 0 w 396"/>
                <a:gd name="T39" fmla="*/ 124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5">
                  <a:moveTo>
                    <a:pt x="0" y="1243"/>
                  </a:moveTo>
                  <a:cubicBezTo>
                    <a:pt x="45" y="1243"/>
                    <a:pt x="77" y="1231"/>
                    <a:pt x="96" y="1207"/>
                  </a:cubicBezTo>
                  <a:cubicBezTo>
                    <a:pt x="115" y="1183"/>
                    <a:pt x="124" y="1146"/>
                    <a:pt x="124" y="1094"/>
                  </a:cubicBezTo>
                  <a:cubicBezTo>
                    <a:pt x="124" y="888"/>
                    <a:pt x="124" y="888"/>
                    <a:pt x="124" y="888"/>
                  </a:cubicBezTo>
                  <a:cubicBezTo>
                    <a:pt x="124" y="776"/>
                    <a:pt x="163" y="708"/>
                    <a:pt x="240" y="683"/>
                  </a:cubicBezTo>
                  <a:cubicBezTo>
                    <a:pt x="240" y="680"/>
                    <a:pt x="240" y="680"/>
                    <a:pt x="240" y="680"/>
                  </a:cubicBezTo>
                  <a:cubicBezTo>
                    <a:pt x="163" y="652"/>
                    <a:pt x="124" y="582"/>
                    <a:pt x="124" y="471"/>
                  </a:cubicBezTo>
                  <a:cubicBezTo>
                    <a:pt x="124" y="264"/>
                    <a:pt x="124" y="264"/>
                    <a:pt x="124" y="264"/>
                  </a:cubicBezTo>
                  <a:cubicBezTo>
                    <a:pt x="124" y="169"/>
                    <a:pt x="83" y="122"/>
                    <a:pt x="0" y="122"/>
                  </a:cubicBezTo>
                  <a:cubicBezTo>
                    <a:pt x="0" y="0"/>
                    <a:pt x="0" y="0"/>
                    <a:pt x="0" y="0"/>
                  </a:cubicBezTo>
                  <a:cubicBezTo>
                    <a:pt x="93" y="0"/>
                    <a:pt x="162" y="21"/>
                    <a:pt x="207" y="64"/>
                  </a:cubicBezTo>
                  <a:cubicBezTo>
                    <a:pt x="252" y="107"/>
                    <a:pt x="275" y="174"/>
                    <a:pt x="275" y="264"/>
                  </a:cubicBezTo>
                  <a:cubicBezTo>
                    <a:pt x="275" y="469"/>
                    <a:pt x="275" y="469"/>
                    <a:pt x="275" y="469"/>
                  </a:cubicBezTo>
                  <a:cubicBezTo>
                    <a:pt x="275" y="572"/>
                    <a:pt x="315" y="623"/>
                    <a:pt x="396" y="623"/>
                  </a:cubicBezTo>
                  <a:cubicBezTo>
                    <a:pt x="396" y="742"/>
                    <a:pt x="396" y="742"/>
                    <a:pt x="396" y="742"/>
                  </a:cubicBezTo>
                  <a:cubicBezTo>
                    <a:pt x="315" y="742"/>
                    <a:pt x="275" y="791"/>
                    <a:pt x="275" y="888"/>
                  </a:cubicBezTo>
                  <a:cubicBezTo>
                    <a:pt x="275" y="1108"/>
                    <a:pt x="275" y="1108"/>
                    <a:pt x="275" y="1108"/>
                  </a:cubicBezTo>
                  <a:cubicBezTo>
                    <a:pt x="275" y="1199"/>
                    <a:pt x="253" y="1264"/>
                    <a:pt x="208" y="1305"/>
                  </a:cubicBezTo>
                  <a:cubicBezTo>
                    <a:pt x="164" y="1345"/>
                    <a:pt x="95" y="1365"/>
                    <a:pt x="0" y="1365"/>
                  </a:cubicBezTo>
                  <a:lnTo>
                    <a:pt x="0" y="12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6" name="Graphic 4">
            <a:extLst>
              <a:ext uri="{FF2B5EF4-FFF2-40B4-BE49-F238E27FC236}">
                <a16:creationId xmlns:a16="http://schemas.microsoft.com/office/drawing/2014/main" id="{ADF2EDBD-EAB9-52D5-C0D3-A43A3E4EF598}"/>
              </a:ext>
              <a:ext uri="{C183D7F6-B498-43B3-948B-1728B52AA6E4}">
                <adec:decorative xmlns:adec="http://schemas.microsoft.com/office/drawing/2017/decorative" val="1"/>
              </a:ext>
            </a:extLst>
          </p:cNvPr>
          <p:cNvGrpSpPr/>
          <p:nvPr/>
        </p:nvGrpSpPr>
        <p:grpSpPr>
          <a:xfrm>
            <a:off x="5713519" y="1988830"/>
            <a:ext cx="570510" cy="570510"/>
            <a:chOff x="5713519" y="1988830"/>
            <a:chExt cx="570510" cy="570510"/>
          </a:xfrm>
        </p:grpSpPr>
        <p:sp>
          <p:nvSpPr>
            <p:cNvPr id="7" name="Freeform 6">
              <a:extLst>
                <a:ext uri="{FF2B5EF4-FFF2-40B4-BE49-F238E27FC236}">
                  <a16:creationId xmlns:a16="http://schemas.microsoft.com/office/drawing/2014/main" id="{217444D1-319D-C135-A702-9DEDDD792342}"/>
                </a:ext>
              </a:extLst>
            </p:cNvPr>
            <p:cNvSpPr/>
            <p:nvPr/>
          </p:nvSpPr>
          <p:spPr>
            <a:xfrm>
              <a:off x="5900032" y="2185095"/>
              <a:ext cx="143846" cy="142627"/>
            </a:xfrm>
            <a:custGeom>
              <a:avLst/>
              <a:gdLst>
                <a:gd name="connsiteX0" fmla="*/ 143847 w 143846"/>
                <a:gd name="connsiteY0" fmla="*/ 70704 h 142627"/>
                <a:gd name="connsiteX1" fmla="*/ 71923 w 143846"/>
                <a:gd name="connsiteY1" fmla="*/ 142628 h 142627"/>
                <a:gd name="connsiteX2" fmla="*/ 0 w 143846"/>
                <a:gd name="connsiteY2" fmla="*/ 70704 h 142627"/>
                <a:gd name="connsiteX3" fmla="*/ 71923 w 143846"/>
                <a:gd name="connsiteY3" fmla="*/ 0 h 142627"/>
                <a:gd name="connsiteX4" fmla="*/ 143847 w 143846"/>
                <a:gd name="connsiteY4" fmla="*/ 70704 h 142627"/>
                <a:gd name="connsiteX5" fmla="*/ 143847 w 143846"/>
                <a:gd name="connsiteY5" fmla="*/ 70704 h 14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846" h="142627">
                  <a:moveTo>
                    <a:pt x="143847" y="70704"/>
                  </a:moveTo>
                  <a:cubicBezTo>
                    <a:pt x="143847" y="110933"/>
                    <a:pt x="112152" y="142628"/>
                    <a:pt x="71923" y="142628"/>
                  </a:cubicBezTo>
                  <a:cubicBezTo>
                    <a:pt x="31695" y="142628"/>
                    <a:pt x="0" y="110933"/>
                    <a:pt x="0" y="70704"/>
                  </a:cubicBezTo>
                  <a:cubicBezTo>
                    <a:pt x="0" y="31695"/>
                    <a:pt x="31695" y="0"/>
                    <a:pt x="71923" y="0"/>
                  </a:cubicBezTo>
                  <a:cubicBezTo>
                    <a:pt x="112152" y="0"/>
                    <a:pt x="143847" y="31695"/>
                    <a:pt x="143847" y="70704"/>
                  </a:cubicBezTo>
                  <a:lnTo>
                    <a:pt x="143847" y="70704"/>
                  </a:lnTo>
                  <a:close/>
                </a:path>
              </a:pathLst>
            </a:custGeom>
            <a:solidFill>
              <a:srgbClr val="0078D4"/>
            </a:solidFill>
            <a:ln w="121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7">
              <a:extLst>
                <a:ext uri="{FF2B5EF4-FFF2-40B4-BE49-F238E27FC236}">
                  <a16:creationId xmlns:a16="http://schemas.microsoft.com/office/drawing/2014/main" id="{CA3F9036-75BF-B22F-F482-8D5808181FC5}"/>
                </a:ext>
              </a:extLst>
            </p:cNvPr>
            <p:cNvSpPr/>
            <p:nvPr/>
          </p:nvSpPr>
          <p:spPr>
            <a:xfrm>
              <a:off x="5882965" y="2274085"/>
              <a:ext cx="231617" cy="53637"/>
            </a:xfrm>
            <a:custGeom>
              <a:avLst/>
              <a:gdLst>
                <a:gd name="connsiteX0" fmla="*/ 204799 w 231617"/>
                <a:gd name="connsiteY0" fmla="*/ 53638 h 53637"/>
                <a:gd name="connsiteX1" fmla="*/ 26819 w 231617"/>
                <a:gd name="connsiteY1" fmla="*/ 53638 h 53637"/>
                <a:gd name="connsiteX2" fmla="*/ 0 w 231617"/>
                <a:gd name="connsiteY2" fmla="*/ 26819 h 53637"/>
                <a:gd name="connsiteX3" fmla="*/ 0 w 231617"/>
                <a:gd name="connsiteY3" fmla="*/ 26819 h 53637"/>
                <a:gd name="connsiteX4" fmla="*/ 26819 w 231617"/>
                <a:gd name="connsiteY4" fmla="*/ 0 h 53637"/>
                <a:gd name="connsiteX5" fmla="*/ 204799 w 231617"/>
                <a:gd name="connsiteY5" fmla="*/ 0 h 53637"/>
                <a:gd name="connsiteX6" fmla="*/ 231618 w 231617"/>
                <a:gd name="connsiteY6" fmla="*/ 26819 h 53637"/>
                <a:gd name="connsiteX7" fmla="*/ 231618 w 231617"/>
                <a:gd name="connsiteY7" fmla="*/ 26819 h 53637"/>
                <a:gd name="connsiteX8" fmla="*/ 204799 w 231617"/>
                <a:gd name="connsiteY8" fmla="*/ 53638 h 53637"/>
                <a:gd name="connsiteX9" fmla="*/ 204799 w 231617"/>
                <a:gd name="connsiteY9" fmla="*/ 53638 h 5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17" h="53637">
                  <a:moveTo>
                    <a:pt x="204799" y="53638"/>
                  </a:moveTo>
                  <a:cubicBezTo>
                    <a:pt x="26819" y="53638"/>
                    <a:pt x="26819" y="53638"/>
                    <a:pt x="26819" y="53638"/>
                  </a:cubicBezTo>
                  <a:cubicBezTo>
                    <a:pt x="12190" y="53638"/>
                    <a:pt x="0" y="41447"/>
                    <a:pt x="0" y="26819"/>
                  </a:cubicBezTo>
                  <a:lnTo>
                    <a:pt x="0" y="26819"/>
                  </a:lnTo>
                  <a:cubicBezTo>
                    <a:pt x="0" y="12190"/>
                    <a:pt x="12190" y="0"/>
                    <a:pt x="26819" y="0"/>
                  </a:cubicBezTo>
                  <a:cubicBezTo>
                    <a:pt x="204799" y="0"/>
                    <a:pt x="204799" y="0"/>
                    <a:pt x="204799" y="0"/>
                  </a:cubicBezTo>
                  <a:cubicBezTo>
                    <a:pt x="219427" y="0"/>
                    <a:pt x="231618" y="12190"/>
                    <a:pt x="231618" y="26819"/>
                  </a:cubicBezTo>
                  <a:lnTo>
                    <a:pt x="231618" y="26819"/>
                  </a:lnTo>
                  <a:cubicBezTo>
                    <a:pt x="231618" y="41447"/>
                    <a:pt x="219427" y="53638"/>
                    <a:pt x="204799" y="53638"/>
                  </a:cubicBezTo>
                  <a:lnTo>
                    <a:pt x="204799" y="53638"/>
                  </a:lnTo>
                  <a:close/>
                </a:path>
              </a:pathLst>
            </a:custGeom>
            <a:solidFill>
              <a:srgbClr val="0078D4"/>
            </a:solidFill>
            <a:ln w="121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8">
              <a:extLst>
                <a:ext uri="{FF2B5EF4-FFF2-40B4-BE49-F238E27FC236}">
                  <a16:creationId xmlns:a16="http://schemas.microsoft.com/office/drawing/2014/main" id="{AEB344AA-8DAB-5ABF-17EF-FD9E408C5F8E}"/>
                </a:ext>
              </a:extLst>
            </p:cNvPr>
            <p:cNvSpPr/>
            <p:nvPr/>
          </p:nvSpPr>
          <p:spPr>
            <a:xfrm>
              <a:off x="6003650" y="2215571"/>
              <a:ext cx="92647" cy="92647"/>
            </a:xfrm>
            <a:custGeom>
              <a:avLst/>
              <a:gdLst>
                <a:gd name="connsiteX0" fmla="*/ 92647 w 92647"/>
                <a:gd name="connsiteY0" fmla="*/ 46324 h 92647"/>
                <a:gd name="connsiteX1" fmla="*/ 46324 w 92647"/>
                <a:gd name="connsiteY1" fmla="*/ 92647 h 92647"/>
                <a:gd name="connsiteX2" fmla="*/ 0 w 92647"/>
                <a:gd name="connsiteY2" fmla="*/ 46324 h 92647"/>
                <a:gd name="connsiteX3" fmla="*/ 46324 w 92647"/>
                <a:gd name="connsiteY3" fmla="*/ 0 h 92647"/>
                <a:gd name="connsiteX4" fmla="*/ 92647 w 92647"/>
                <a:gd name="connsiteY4" fmla="*/ 46324 h 92647"/>
                <a:gd name="connsiteX5" fmla="*/ 92647 w 92647"/>
                <a:gd name="connsiteY5" fmla="*/ 46324 h 9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647" h="92647">
                  <a:moveTo>
                    <a:pt x="92647" y="46324"/>
                  </a:moveTo>
                  <a:cubicBezTo>
                    <a:pt x="92647" y="71923"/>
                    <a:pt x="71923" y="92647"/>
                    <a:pt x="46324" y="92647"/>
                  </a:cubicBezTo>
                  <a:cubicBezTo>
                    <a:pt x="20724" y="92647"/>
                    <a:pt x="0" y="71923"/>
                    <a:pt x="0" y="46324"/>
                  </a:cubicBezTo>
                  <a:cubicBezTo>
                    <a:pt x="0" y="20724"/>
                    <a:pt x="20724" y="0"/>
                    <a:pt x="46324" y="0"/>
                  </a:cubicBezTo>
                  <a:cubicBezTo>
                    <a:pt x="71923" y="0"/>
                    <a:pt x="92647" y="21943"/>
                    <a:pt x="92647" y="46324"/>
                  </a:cubicBezTo>
                  <a:lnTo>
                    <a:pt x="92647" y="46324"/>
                  </a:lnTo>
                  <a:close/>
                </a:path>
              </a:pathLst>
            </a:custGeom>
            <a:solidFill>
              <a:srgbClr val="0078D4"/>
            </a:solidFill>
            <a:ln w="121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9">
              <a:extLst>
                <a:ext uri="{FF2B5EF4-FFF2-40B4-BE49-F238E27FC236}">
                  <a16:creationId xmlns:a16="http://schemas.microsoft.com/office/drawing/2014/main" id="{01926A4C-5E69-DCE6-05BF-0B1513A3EE23}"/>
                </a:ext>
              </a:extLst>
            </p:cNvPr>
            <p:cNvSpPr/>
            <p:nvPr/>
          </p:nvSpPr>
          <p:spPr>
            <a:xfrm>
              <a:off x="5713519" y="1988830"/>
              <a:ext cx="570510" cy="570510"/>
            </a:xfrm>
            <a:custGeom>
              <a:avLst/>
              <a:gdLst>
                <a:gd name="connsiteX0" fmla="*/ 285255 w 570510"/>
                <a:gd name="connsiteY0" fmla="*/ 570511 h 570510"/>
                <a:gd name="connsiteX1" fmla="*/ 570511 w 570510"/>
                <a:gd name="connsiteY1" fmla="*/ 285255 h 570510"/>
                <a:gd name="connsiteX2" fmla="*/ 285255 w 570510"/>
                <a:gd name="connsiteY2" fmla="*/ 0 h 570510"/>
                <a:gd name="connsiteX3" fmla="*/ 35352 w 570510"/>
                <a:gd name="connsiteY3" fmla="*/ 147504 h 570510"/>
                <a:gd name="connsiteX4" fmla="*/ 23162 w 570510"/>
                <a:gd name="connsiteY4" fmla="*/ 170666 h 570510"/>
                <a:gd name="connsiteX5" fmla="*/ 70704 w 570510"/>
                <a:gd name="connsiteY5" fmla="*/ 196266 h 570510"/>
                <a:gd name="connsiteX6" fmla="*/ 82895 w 570510"/>
                <a:gd name="connsiteY6" fmla="*/ 173104 h 570510"/>
                <a:gd name="connsiteX7" fmla="*/ 285255 w 570510"/>
                <a:gd name="connsiteY7" fmla="*/ 53638 h 570510"/>
                <a:gd name="connsiteX8" fmla="*/ 516873 w 570510"/>
                <a:gd name="connsiteY8" fmla="*/ 285255 h 570510"/>
                <a:gd name="connsiteX9" fmla="*/ 285255 w 570510"/>
                <a:gd name="connsiteY9" fmla="*/ 516873 h 570510"/>
                <a:gd name="connsiteX10" fmla="*/ 53638 w 570510"/>
                <a:gd name="connsiteY10" fmla="*/ 285255 h 570510"/>
                <a:gd name="connsiteX11" fmla="*/ 53638 w 570510"/>
                <a:gd name="connsiteY11" fmla="*/ 285255 h 570510"/>
                <a:gd name="connsiteX12" fmla="*/ 0 w 570510"/>
                <a:gd name="connsiteY12" fmla="*/ 285255 h 570510"/>
                <a:gd name="connsiteX13" fmla="*/ 0 w 570510"/>
                <a:gd name="connsiteY13" fmla="*/ 285255 h 570510"/>
                <a:gd name="connsiteX14" fmla="*/ 285255 w 570510"/>
                <a:gd name="connsiteY14" fmla="*/ 570511 h 570510"/>
                <a:gd name="connsiteX15" fmla="*/ 285255 w 570510"/>
                <a:gd name="connsiteY15" fmla="*/ 570511 h 57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0510" h="570510">
                  <a:moveTo>
                    <a:pt x="285255" y="570511"/>
                  </a:moveTo>
                  <a:cubicBezTo>
                    <a:pt x="442512" y="570511"/>
                    <a:pt x="570511" y="442512"/>
                    <a:pt x="570511" y="285255"/>
                  </a:cubicBezTo>
                  <a:cubicBezTo>
                    <a:pt x="570511" y="127999"/>
                    <a:pt x="442512" y="0"/>
                    <a:pt x="285255" y="0"/>
                  </a:cubicBezTo>
                  <a:cubicBezTo>
                    <a:pt x="181637" y="0"/>
                    <a:pt x="86552" y="56076"/>
                    <a:pt x="35352" y="147504"/>
                  </a:cubicBezTo>
                  <a:cubicBezTo>
                    <a:pt x="23162" y="170666"/>
                    <a:pt x="23162" y="170666"/>
                    <a:pt x="23162" y="170666"/>
                  </a:cubicBezTo>
                  <a:cubicBezTo>
                    <a:pt x="70704" y="196266"/>
                    <a:pt x="70704" y="196266"/>
                    <a:pt x="70704" y="196266"/>
                  </a:cubicBezTo>
                  <a:cubicBezTo>
                    <a:pt x="82895" y="173104"/>
                    <a:pt x="82895" y="173104"/>
                    <a:pt x="82895" y="173104"/>
                  </a:cubicBezTo>
                  <a:cubicBezTo>
                    <a:pt x="124342" y="98742"/>
                    <a:pt x="201142" y="53638"/>
                    <a:pt x="285255" y="53638"/>
                  </a:cubicBezTo>
                  <a:cubicBezTo>
                    <a:pt x="413255" y="53638"/>
                    <a:pt x="516873" y="157256"/>
                    <a:pt x="516873" y="285255"/>
                  </a:cubicBezTo>
                  <a:cubicBezTo>
                    <a:pt x="516873" y="413255"/>
                    <a:pt x="413255" y="516873"/>
                    <a:pt x="285255" y="516873"/>
                  </a:cubicBezTo>
                  <a:cubicBezTo>
                    <a:pt x="157256" y="516873"/>
                    <a:pt x="53638" y="413255"/>
                    <a:pt x="53638" y="285255"/>
                  </a:cubicBezTo>
                  <a:lnTo>
                    <a:pt x="53638" y="285255"/>
                  </a:lnTo>
                  <a:cubicBezTo>
                    <a:pt x="0" y="285255"/>
                    <a:pt x="0" y="285255"/>
                    <a:pt x="0" y="285255"/>
                  </a:cubicBezTo>
                  <a:lnTo>
                    <a:pt x="0" y="285255"/>
                  </a:lnTo>
                  <a:cubicBezTo>
                    <a:pt x="1219" y="442512"/>
                    <a:pt x="127999" y="570511"/>
                    <a:pt x="285255" y="570511"/>
                  </a:cubicBezTo>
                  <a:lnTo>
                    <a:pt x="285255" y="570511"/>
                  </a:lnTo>
                  <a:close/>
                </a:path>
              </a:pathLst>
            </a:custGeom>
            <a:solidFill>
              <a:srgbClr val="50E6FF"/>
            </a:solidFill>
            <a:ln w="121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1" name="Freeform 10">
              <a:extLst>
                <a:ext uri="{FF2B5EF4-FFF2-40B4-BE49-F238E27FC236}">
                  <a16:creationId xmlns:a16="http://schemas.microsoft.com/office/drawing/2014/main" id="{ECD5AA8A-28B4-1FFE-1EA7-0B2D0BB77752}"/>
                </a:ext>
              </a:extLst>
            </p:cNvPr>
            <p:cNvSpPr/>
            <p:nvPr/>
          </p:nvSpPr>
          <p:spPr>
            <a:xfrm>
              <a:off x="5713519" y="2042467"/>
              <a:ext cx="160913" cy="160913"/>
            </a:xfrm>
            <a:custGeom>
              <a:avLst/>
              <a:gdLst>
                <a:gd name="connsiteX0" fmla="*/ 160913 w 160913"/>
                <a:gd name="connsiteY0" fmla="*/ 160913 h 160913"/>
                <a:gd name="connsiteX1" fmla="*/ 160913 w 160913"/>
                <a:gd name="connsiteY1" fmla="*/ 107276 h 160913"/>
                <a:gd name="connsiteX2" fmla="*/ 53638 w 160913"/>
                <a:gd name="connsiteY2" fmla="*/ 107276 h 160913"/>
                <a:gd name="connsiteX3" fmla="*/ 53638 w 160913"/>
                <a:gd name="connsiteY3" fmla="*/ 0 h 160913"/>
                <a:gd name="connsiteX4" fmla="*/ 1219 w 160913"/>
                <a:gd name="connsiteY4" fmla="*/ 0 h 160913"/>
                <a:gd name="connsiteX5" fmla="*/ 0 w 160913"/>
                <a:gd name="connsiteY5" fmla="*/ 160913 h 160913"/>
                <a:gd name="connsiteX6" fmla="*/ 160913 w 160913"/>
                <a:gd name="connsiteY6" fmla="*/ 160913 h 16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13" h="160913">
                  <a:moveTo>
                    <a:pt x="160913" y="160913"/>
                  </a:moveTo>
                  <a:lnTo>
                    <a:pt x="160913" y="107276"/>
                  </a:lnTo>
                  <a:lnTo>
                    <a:pt x="53638" y="107276"/>
                  </a:lnTo>
                  <a:lnTo>
                    <a:pt x="53638" y="0"/>
                  </a:lnTo>
                  <a:lnTo>
                    <a:pt x="1219" y="0"/>
                  </a:lnTo>
                  <a:lnTo>
                    <a:pt x="0" y="160913"/>
                  </a:lnTo>
                  <a:lnTo>
                    <a:pt x="160913" y="160913"/>
                  </a:lnTo>
                  <a:close/>
                </a:path>
              </a:pathLst>
            </a:custGeom>
            <a:solidFill>
              <a:srgbClr val="50E6FF"/>
            </a:solidFill>
            <a:ln w="121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11">
              <a:extLst>
                <a:ext uri="{FF2B5EF4-FFF2-40B4-BE49-F238E27FC236}">
                  <a16:creationId xmlns:a16="http://schemas.microsoft.com/office/drawing/2014/main" id="{0BEB25EE-D776-3725-D1F5-03DA187769EA}"/>
                </a:ext>
              </a:extLst>
            </p:cNvPr>
            <p:cNvSpPr/>
            <p:nvPr/>
          </p:nvSpPr>
          <p:spPr>
            <a:xfrm>
              <a:off x="5713519" y="2042467"/>
              <a:ext cx="160913" cy="160913"/>
            </a:xfrm>
            <a:custGeom>
              <a:avLst/>
              <a:gdLst>
                <a:gd name="connsiteX0" fmla="*/ 160913 w 160913"/>
                <a:gd name="connsiteY0" fmla="*/ 160913 h 160913"/>
                <a:gd name="connsiteX1" fmla="*/ 160913 w 160913"/>
                <a:gd name="connsiteY1" fmla="*/ 107276 h 160913"/>
                <a:gd name="connsiteX2" fmla="*/ 53638 w 160913"/>
                <a:gd name="connsiteY2" fmla="*/ 107276 h 160913"/>
                <a:gd name="connsiteX3" fmla="*/ 53638 w 160913"/>
                <a:gd name="connsiteY3" fmla="*/ 0 h 160913"/>
                <a:gd name="connsiteX4" fmla="*/ 1219 w 160913"/>
                <a:gd name="connsiteY4" fmla="*/ 0 h 160913"/>
                <a:gd name="connsiteX5" fmla="*/ 0 w 160913"/>
                <a:gd name="connsiteY5" fmla="*/ 160913 h 160913"/>
                <a:gd name="connsiteX6" fmla="*/ 160913 w 160913"/>
                <a:gd name="connsiteY6" fmla="*/ 160913 h 16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13" h="160913">
                  <a:moveTo>
                    <a:pt x="160913" y="160913"/>
                  </a:moveTo>
                  <a:lnTo>
                    <a:pt x="160913" y="107276"/>
                  </a:lnTo>
                  <a:lnTo>
                    <a:pt x="53638" y="107276"/>
                  </a:lnTo>
                  <a:lnTo>
                    <a:pt x="53638" y="0"/>
                  </a:lnTo>
                  <a:lnTo>
                    <a:pt x="1219" y="0"/>
                  </a:lnTo>
                  <a:lnTo>
                    <a:pt x="0" y="160913"/>
                  </a:lnTo>
                  <a:lnTo>
                    <a:pt x="160913" y="160913"/>
                  </a:lnTo>
                  <a:close/>
                </a:path>
              </a:pathLst>
            </a:custGeom>
            <a:noFill/>
            <a:ln w="12160"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21849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0E0876-A6A9-49D9-BCC9-6EA0B82F6586}"/>
              </a:ext>
            </a:extLst>
          </p:cNvPr>
          <p:cNvSpPr>
            <a:spLocks noGrp="1"/>
          </p:cNvSpPr>
          <p:nvPr>
            <p:ph type="title"/>
          </p:nvPr>
        </p:nvSpPr>
        <p:spPr>
          <a:xfrm>
            <a:off x="585216" y="3067494"/>
            <a:ext cx="9144000" cy="553998"/>
          </a:xfrm>
        </p:spPr>
        <p:txBody>
          <a:bodyPr/>
          <a:lstStyle/>
          <a:p>
            <a:r>
              <a:rPr lang="en-US" sz="4000" dirty="0"/>
              <a:t>Flexible Server use cases*</a:t>
            </a:r>
          </a:p>
        </p:txBody>
      </p:sp>
      <p:sp>
        <p:nvSpPr>
          <p:cNvPr id="4" name="Rectangle 3">
            <a:extLst>
              <a:ext uri="{FF2B5EF4-FFF2-40B4-BE49-F238E27FC236}">
                <a16:creationId xmlns:a16="http://schemas.microsoft.com/office/drawing/2014/main" id="{7925E3A6-6D66-4D5A-9466-87384BA54228}"/>
              </a:ext>
            </a:extLst>
          </p:cNvPr>
          <p:cNvSpPr/>
          <p:nvPr/>
        </p:nvSpPr>
        <p:spPr>
          <a:xfrm>
            <a:off x="485979" y="3776326"/>
            <a:ext cx="6096000" cy="1175578"/>
          </a:xfrm>
          <a:prstGeom prst="rect">
            <a:avLst/>
          </a:prstGeom>
        </p:spPr>
        <p:txBody>
          <a:bodyPr>
            <a:spAutoFit/>
          </a:bodyPr>
          <a:lstStyle/>
          <a:p>
            <a:pPr marL="0" marR="0" lvl="0" indent="0" algn="l" defTabSz="914367" rtl="0" eaLnBrk="1" fontAlgn="auto" latinLnBrk="0" hangingPunct="1">
              <a:lnSpc>
                <a:spcPct val="150000"/>
              </a:lnSpc>
              <a:spcBef>
                <a:spcPts val="0"/>
              </a:spcBef>
              <a:spcAft>
                <a:spcPts val="600"/>
              </a:spcAft>
              <a:buClrTx/>
              <a:buSzPct val="90000"/>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Transactional and operational analytics</a:t>
            </a:r>
          </a:p>
          <a:p>
            <a:pPr marL="0" marR="0" lvl="0" indent="0" algn="l" defTabSz="914367" rtl="0" eaLnBrk="1" fontAlgn="auto" latinLnBrk="0" hangingPunct="1">
              <a:lnSpc>
                <a:spcPct val="150000"/>
              </a:lnSpc>
              <a:spcBef>
                <a:spcPts val="0"/>
              </a:spcBef>
              <a:spcAft>
                <a:spcPts val="600"/>
              </a:spcAft>
              <a:buClrTx/>
              <a:buSzPct val="90000"/>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JSON, geospatial support, or full-text search</a:t>
            </a:r>
          </a:p>
          <a:p>
            <a:pPr marL="0" marR="0" lvl="0" indent="0" algn="l" defTabSz="914367" rtl="0" eaLnBrk="1" fontAlgn="auto" latinLnBrk="0" hangingPunct="1">
              <a:lnSpc>
                <a:spcPct val="150000"/>
              </a:lnSpc>
              <a:spcBef>
                <a:spcPts val="0"/>
              </a:spcBef>
              <a:spcAft>
                <a:spcPts val="600"/>
              </a:spcAft>
              <a:buClrTx/>
              <a:buSzPct val="90000"/>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Cloud-native apps built with modern frameworks</a:t>
            </a:r>
          </a:p>
        </p:txBody>
      </p:sp>
      <p:grpSp>
        <p:nvGrpSpPr>
          <p:cNvPr id="8" name="Group 7">
            <a:extLst>
              <a:ext uri="{FF2B5EF4-FFF2-40B4-BE49-F238E27FC236}">
                <a16:creationId xmlns:a16="http://schemas.microsoft.com/office/drawing/2014/main" id="{74746F4A-B33E-BA4A-BBF5-C9C26F6E62B8}"/>
              </a:ext>
              <a:ext uri="{C183D7F6-B498-43B3-948B-1728B52AA6E4}">
                <adec:decorative xmlns:adec="http://schemas.microsoft.com/office/drawing/2017/decorative" val="1"/>
              </a:ext>
            </a:extLst>
          </p:cNvPr>
          <p:cNvGrpSpPr/>
          <p:nvPr/>
        </p:nvGrpSpPr>
        <p:grpSpPr>
          <a:xfrm>
            <a:off x="8331201" y="1539238"/>
            <a:ext cx="2024686" cy="3374175"/>
            <a:chOff x="1056488" y="3062783"/>
            <a:chExt cx="368968" cy="614892"/>
          </a:xfrm>
          <a:solidFill>
            <a:schemeClr val="tx1"/>
          </a:solidFill>
        </p:grpSpPr>
        <p:sp>
          <p:nvSpPr>
            <p:cNvPr id="9" name="Freeform 182">
              <a:extLst>
                <a:ext uri="{FF2B5EF4-FFF2-40B4-BE49-F238E27FC236}">
                  <a16:creationId xmlns:a16="http://schemas.microsoft.com/office/drawing/2014/main" id="{B8BBF9CF-AB8B-3642-A659-093DF3225738}"/>
                </a:ext>
              </a:extLst>
            </p:cNvPr>
            <p:cNvSpPr/>
            <p:nvPr/>
          </p:nvSpPr>
          <p:spPr bwMode="auto">
            <a:xfrm>
              <a:off x="1056488" y="3194959"/>
              <a:ext cx="368968" cy="48271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Freeform 9">
              <a:extLst>
                <a:ext uri="{FF2B5EF4-FFF2-40B4-BE49-F238E27FC236}">
                  <a16:creationId xmlns:a16="http://schemas.microsoft.com/office/drawing/2014/main" id="{80B6CDE0-FED1-0749-9217-ACE0C22DBC7E}"/>
                </a:ext>
              </a:extLst>
            </p:cNvPr>
            <p:cNvSpPr/>
            <p:nvPr/>
          </p:nvSpPr>
          <p:spPr bwMode="auto">
            <a:xfrm>
              <a:off x="1157870" y="3062783"/>
              <a:ext cx="166204" cy="223083"/>
            </a:xfrm>
            <a:custGeom>
              <a:avLst/>
              <a:gdLst>
                <a:gd name="connsiteX0" fmla="*/ 84520 w 166204"/>
                <a:gd name="connsiteY0" fmla="*/ 0 h 223083"/>
                <a:gd name="connsiteX1" fmla="*/ 166204 w 166204"/>
                <a:gd name="connsiteY1" fmla="*/ 81683 h 223083"/>
                <a:gd name="connsiteX2" fmla="*/ 141683 w 166204"/>
                <a:gd name="connsiteY2" fmla="*/ 106203 h 223083"/>
                <a:gd name="connsiteX3" fmla="*/ 103015 w 166204"/>
                <a:gd name="connsiteY3" fmla="*/ 67534 h 223083"/>
                <a:gd name="connsiteX4" fmla="*/ 103229 w 166204"/>
                <a:gd name="connsiteY4" fmla="*/ 223083 h 223083"/>
                <a:gd name="connsiteX5" fmla="*/ 67990 w 166204"/>
                <a:gd name="connsiteY5" fmla="*/ 223083 h 223083"/>
                <a:gd name="connsiteX6" fmla="*/ 68308 w 166204"/>
                <a:gd name="connsiteY6" fmla="*/ 66736 h 223083"/>
                <a:gd name="connsiteX7" fmla="*/ 25263 w 166204"/>
                <a:gd name="connsiteY7" fmla="*/ 109782 h 223083"/>
                <a:gd name="connsiteX8" fmla="*/ 0 w 166204"/>
                <a:gd name="connsiteY8" fmla="*/ 84519 h 223083"/>
                <a:gd name="connsiteX9" fmla="*/ 82017 w 166204"/>
                <a:gd name="connsiteY9" fmla="*/ 2502 h 223083"/>
                <a:gd name="connsiteX10" fmla="*/ 82018 w 166204"/>
                <a:gd name="connsiteY10" fmla="*/ 2503 h 223083"/>
                <a:gd name="connsiteX11" fmla="*/ 84520 w 166204"/>
                <a:gd name="connsiteY11" fmla="*/ 0 h 22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204" h="223083">
                  <a:moveTo>
                    <a:pt x="84520" y="0"/>
                  </a:moveTo>
                  <a:lnTo>
                    <a:pt x="166204" y="81683"/>
                  </a:lnTo>
                  <a:lnTo>
                    <a:pt x="141683" y="106203"/>
                  </a:lnTo>
                  <a:lnTo>
                    <a:pt x="103015" y="67534"/>
                  </a:lnTo>
                  <a:lnTo>
                    <a:pt x="103229" y="223083"/>
                  </a:lnTo>
                  <a:lnTo>
                    <a:pt x="67990" y="223083"/>
                  </a:lnTo>
                  <a:lnTo>
                    <a:pt x="68308" y="66736"/>
                  </a:lnTo>
                  <a:lnTo>
                    <a:pt x="25263" y="109782"/>
                  </a:lnTo>
                  <a:lnTo>
                    <a:pt x="0" y="84519"/>
                  </a:lnTo>
                  <a:lnTo>
                    <a:pt x="82017" y="2502"/>
                  </a:lnTo>
                  <a:lnTo>
                    <a:pt x="82018" y="2503"/>
                  </a:lnTo>
                  <a:lnTo>
                    <a:pt x="8452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extBox 1">
            <a:extLst>
              <a:ext uri="{FF2B5EF4-FFF2-40B4-BE49-F238E27FC236}">
                <a16:creationId xmlns:a16="http://schemas.microsoft.com/office/drawing/2014/main" id="{CCC6232A-EEA0-4EDB-B9E6-5C2F68BB352A}"/>
              </a:ext>
            </a:extLst>
          </p:cNvPr>
          <p:cNvSpPr txBox="1"/>
          <p:nvPr/>
        </p:nvSpPr>
        <p:spPr>
          <a:xfrm>
            <a:off x="9233042" y="6581168"/>
            <a:ext cx="2958958" cy="184666"/>
          </a:xfrm>
          <a:prstGeom prst="rect">
            <a:avLst/>
          </a:prstGeom>
          <a:noFill/>
        </p:spPr>
        <p:txBody>
          <a:bodyPr wrap="square" lIns="0" tIns="0" rIns="0" bIns="0" rtlCol="0">
            <a:spAutoFit/>
          </a:bodyPr>
          <a:lstStyle/>
          <a:p>
            <a:pPr algn="l"/>
            <a:r>
              <a:rPr lang="en-US" sz="1200">
                <a:gradFill>
                  <a:gsLst>
                    <a:gs pos="2917">
                      <a:schemeClr val="tx1"/>
                    </a:gs>
                    <a:gs pos="30000">
                      <a:schemeClr val="tx1"/>
                    </a:gs>
                  </a:gsLst>
                  <a:lin ang="5400000" scaled="0"/>
                </a:gradFill>
              </a:rPr>
              <a:t>*Use cases also applicable to Single Server</a:t>
            </a:r>
          </a:p>
        </p:txBody>
      </p:sp>
    </p:spTree>
    <p:extLst>
      <p:ext uri="{BB962C8B-B14F-4D97-AF65-F5344CB8AC3E}">
        <p14:creationId xmlns:p14="http://schemas.microsoft.com/office/powerpoint/2010/main" val="73474939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B6202-4CC6-7F4F-AF3A-97988BD6391B}"/>
              </a:ext>
            </a:extLst>
          </p:cNvPr>
          <p:cNvSpPr>
            <a:spLocks noGrp="1"/>
          </p:cNvSpPr>
          <p:nvPr>
            <p:ph type="title"/>
          </p:nvPr>
        </p:nvSpPr>
        <p:spPr>
          <a:xfrm>
            <a:off x="588263" y="457200"/>
            <a:ext cx="4172423" cy="553998"/>
          </a:xfrm>
        </p:spPr>
        <p:txBody>
          <a:bodyPr>
            <a:noAutofit/>
          </a:bodyPr>
          <a:lstStyle/>
          <a:p>
            <a:pPr lvl="0">
              <a:lnSpc>
                <a:spcPct val="100000"/>
              </a:lnSpc>
              <a:spcBef>
                <a:spcPts val="0"/>
              </a:spcBef>
              <a:defRPr/>
            </a:pPr>
            <a:r>
              <a:rPr lang="en-US" sz="3200" b="1" dirty="0"/>
              <a:t>Transactional and operational analytics workloads</a:t>
            </a:r>
          </a:p>
        </p:txBody>
      </p:sp>
      <p:sp>
        <p:nvSpPr>
          <p:cNvPr id="36" name="Rectangle 35">
            <a:extLst>
              <a:ext uri="{FF2B5EF4-FFF2-40B4-BE49-F238E27FC236}">
                <a16:creationId xmlns:a16="http://schemas.microsoft.com/office/drawing/2014/main" id="{17658E9B-425D-488E-9ACD-35AB811DDEDC}"/>
              </a:ext>
            </a:extLst>
          </p:cNvPr>
          <p:cNvSpPr/>
          <p:nvPr/>
        </p:nvSpPr>
        <p:spPr>
          <a:xfrm>
            <a:off x="503531" y="2068268"/>
            <a:ext cx="4184583" cy="4116512"/>
          </a:xfrm>
          <a:prstGeom prst="rect">
            <a:avLst/>
          </a:prstGeom>
        </p:spPr>
        <p:txBody>
          <a:bodyPr wrap="square">
            <a:spAutoFit/>
          </a:bodyPr>
          <a:lstStyle/>
          <a:p>
            <a:pPr marL="342900" marR="0" lvl="0" indent="-342900" algn="l" defTabSz="914400" rtl="0" eaLnBrk="1" fontAlgn="auto" latinLnBrk="0" hangingPunct="1">
              <a:lnSpc>
                <a:spcPct val="100000"/>
              </a:lnSpc>
              <a:spcAft>
                <a:spcPts val="900"/>
              </a:spcAft>
              <a:buClrTx/>
              <a:buSzTx/>
              <a:buFont typeface="+mj-lt"/>
              <a:buAutoNum type="arabicPeriod"/>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Receive telemetry </a:t>
            </a:r>
            <a:r>
              <a:rPr kumimoji="0" lang="en-US" sz="1600" b="0" i="0" u="none" strike="noStrike" kern="1200" cap="none" spc="0" normalizeH="0" baseline="0" noProof="0" dirty="0">
                <a:ln>
                  <a:noFill/>
                </a:ln>
                <a:solidFill>
                  <a:prstClr val="black"/>
                </a:solidFill>
                <a:effectLst/>
                <a:uLnTx/>
                <a:uFillTx/>
                <a:latin typeface="Segoe UI"/>
                <a:ea typeface="+mn-ea"/>
                <a:cs typeface="+mn-cs"/>
              </a:rPr>
              <a:t>on state of your devices and message routes from billions of devices</a:t>
            </a:r>
          </a:p>
          <a:p>
            <a:pPr marL="342900" marR="0" lvl="0" indent="-342900" algn="l" defTabSz="914400" rtl="0" eaLnBrk="1" fontAlgn="auto" latinLnBrk="0" hangingPunct="1">
              <a:lnSpc>
                <a:spcPct val="100000"/>
              </a:lnSpc>
              <a:spcAft>
                <a:spcPts val="900"/>
              </a:spcAft>
              <a:buClrTx/>
              <a:buSzTx/>
              <a:buFont typeface="+mj-lt"/>
              <a:buAutoNum type="arabicPeriod"/>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Ingest data </a:t>
            </a:r>
            <a:r>
              <a:rPr kumimoji="0" lang="en-US" sz="1600" b="0" i="0" u="none" strike="noStrike" kern="1200" cap="none" spc="0" normalizeH="0" baseline="0" noProof="0" dirty="0">
                <a:ln>
                  <a:noFill/>
                </a:ln>
                <a:solidFill>
                  <a:prstClr val="black"/>
                </a:solidFill>
                <a:effectLst/>
                <a:uLnTx/>
                <a:uFillTx/>
                <a:latin typeface="Segoe UI"/>
                <a:ea typeface="+mn-ea"/>
                <a:cs typeface="+mn-cs"/>
              </a:rPr>
              <a:t>into a transactional database that allows you to performantly query timeseries data with richness of SQL</a:t>
            </a:r>
          </a:p>
          <a:p>
            <a:pPr marL="342900" marR="0" lvl="0" indent="-342900" algn="l" defTabSz="914400" rtl="0" eaLnBrk="1" fontAlgn="auto" latinLnBrk="0" hangingPunct="1">
              <a:lnSpc>
                <a:spcPct val="100000"/>
              </a:lnSpc>
              <a:spcAft>
                <a:spcPts val="900"/>
              </a:spcAft>
              <a:buClrTx/>
              <a:buSzTx/>
              <a:buFont typeface="+mj-lt"/>
              <a:buAutoNum type="arabicPeriod"/>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Perform offline rich machine learning </a:t>
            </a:r>
            <a:r>
              <a:rPr kumimoji="0" lang="en-US" sz="1600" b="0" i="0" u="none" strike="noStrike" kern="1200" cap="none" spc="0" normalizeH="0" baseline="0" noProof="0" dirty="0">
                <a:ln>
                  <a:noFill/>
                </a:ln>
                <a:solidFill>
                  <a:prstClr val="black"/>
                </a:solidFill>
                <a:effectLst/>
                <a:uLnTx/>
                <a:uFillTx/>
                <a:latin typeface="Segoe UI"/>
                <a:ea typeface="+mn-ea"/>
                <a:cs typeface="+mn-cs"/>
              </a:rPr>
              <a:t>or train predictive models</a:t>
            </a:r>
          </a:p>
          <a:p>
            <a:pPr marL="342900" marR="0" lvl="0" indent="-342900" algn="l" defTabSz="914400" rtl="0" eaLnBrk="1" fontAlgn="auto" latinLnBrk="0" hangingPunct="1">
              <a:lnSpc>
                <a:spcPct val="100000"/>
              </a:lnSpc>
              <a:spcAft>
                <a:spcPts val="900"/>
              </a:spcAft>
              <a:buClrTx/>
              <a:buSzTx/>
              <a:buFont typeface="+mj-lt"/>
              <a:buAutoNum type="arabicPeriod"/>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Report and visualize </a:t>
            </a:r>
            <a:r>
              <a:rPr kumimoji="0" lang="en-US" sz="1600" b="0" i="0" u="none" strike="noStrike" kern="1200" cap="none" spc="0" normalizeH="0" baseline="0" noProof="0" dirty="0">
                <a:ln>
                  <a:noFill/>
                </a:ln>
                <a:solidFill>
                  <a:prstClr val="black"/>
                </a:solidFill>
                <a:effectLst/>
                <a:uLnTx/>
                <a:uFillTx/>
                <a:latin typeface="Segoe UI"/>
                <a:ea typeface="+mn-ea"/>
                <a:cs typeface="+mn-cs"/>
              </a:rPr>
              <a:t>the state of your devices at a granular or aggregated level</a:t>
            </a:r>
          </a:p>
          <a:p>
            <a:pPr marL="342900" marR="0" lvl="0" indent="-342900" algn="l" defTabSz="914400" rtl="0" eaLnBrk="1" fontAlgn="auto" latinLnBrk="0" hangingPunct="1">
              <a:lnSpc>
                <a:spcPct val="100000"/>
              </a:lnSpc>
              <a:spcAft>
                <a:spcPts val="900"/>
              </a:spcAft>
              <a:buClrTx/>
              <a:buSzTx/>
              <a:buFont typeface="+mj-lt"/>
              <a:buAutoNum type="arabicPeriod"/>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Provide insights </a:t>
            </a:r>
            <a:r>
              <a:rPr kumimoji="0" lang="en-US" sz="1600" b="0" i="0" u="none" strike="noStrike" kern="1200" cap="none" spc="0" normalizeH="0" baseline="0" noProof="0" dirty="0">
                <a:ln>
                  <a:noFill/>
                </a:ln>
                <a:solidFill>
                  <a:prstClr val="black"/>
                </a:solidFill>
                <a:effectLst/>
                <a:uLnTx/>
                <a:uFillTx/>
                <a:latin typeface="Segoe UI"/>
                <a:ea typeface="+mn-ea"/>
                <a:cs typeface="+mn-cs"/>
              </a:rPr>
              <a:t>to users and operators on current device status</a:t>
            </a:r>
          </a:p>
          <a:p>
            <a:pPr marL="342900" marR="0" lvl="0" indent="-342900" algn="l" defTabSz="914400" rtl="0" eaLnBrk="1" fontAlgn="auto" latinLnBrk="0" hangingPunct="1">
              <a:lnSpc>
                <a:spcPct val="100000"/>
              </a:lnSpc>
              <a:spcAft>
                <a:spcPts val="900"/>
              </a:spcAft>
              <a:buClrTx/>
              <a:buSzTx/>
              <a:buFont typeface="+mj-lt"/>
              <a:buAutoNum type="arabicPeriod"/>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4" name="Straight Connector 3">
            <a:extLst>
              <a:ext uri="{FF2B5EF4-FFF2-40B4-BE49-F238E27FC236}">
                <a16:creationId xmlns:a16="http://schemas.microsoft.com/office/drawing/2014/main" id="{3BAFF398-EB85-3B48-8A72-88283C61BD69}"/>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 name="Group 2" descr="Architecture diagram">
            <a:extLst>
              <a:ext uri="{FF2B5EF4-FFF2-40B4-BE49-F238E27FC236}">
                <a16:creationId xmlns:a16="http://schemas.microsoft.com/office/drawing/2014/main" id="{8797F9C9-D5A8-D842-B5FB-8BF39F9522A9}"/>
              </a:ext>
            </a:extLst>
          </p:cNvPr>
          <p:cNvGrpSpPr/>
          <p:nvPr/>
        </p:nvGrpSpPr>
        <p:grpSpPr>
          <a:xfrm>
            <a:off x="5416529" y="1111624"/>
            <a:ext cx="6585593" cy="4428564"/>
            <a:chOff x="5416529" y="1111624"/>
            <a:chExt cx="6585593" cy="4428564"/>
          </a:xfrm>
        </p:grpSpPr>
        <p:sp>
          <p:nvSpPr>
            <p:cNvPr id="53" name="Rectangle 52">
              <a:extLst>
                <a:ext uri="{FF2B5EF4-FFF2-40B4-BE49-F238E27FC236}">
                  <a16:creationId xmlns:a16="http://schemas.microsoft.com/office/drawing/2014/main" id="{414E2F8A-D427-49D5-BAD5-FBCD2729054C}"/>
                </a:ext>
              </a:extLst>
            </p:cNvPr>
            <p:cNvSpPr/>
            <p:nvPr/>
          </p:nvSpPr>
          <p:spPr bwMode="auto">
            <a:xfrm>
              <a:off x="8761504" y="2122193"/>
              <a:ext cx="1235828" cy="1323005"/>
            </a:xfrm>
            <a:prstGeom prst="rect">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B49687EC-FB34-CA41-BDBD-D3FE6A638D2D}"/>
                </a:ext>
              </a:extLst>
            </p:cNvPr>
            <p:cNvCxnSpPr>
              <a:cxnSpLocks/>
            </p:cNvCxnSpPr>
            <p:nvPr/>
          </p:nvCxnSpPr>
          <p:spPr>
            <a:xfrm flipV="1">
              <a:off x="6451484" y="3160337"/>
              <a:ext cx="524477" cy="10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C29F852-E338-A74C-AF34-E55B6AD8C418}"/>
                </a:ext>
              </a:extLst>
            </p:cNvPr>
            <p:cNvCxnSpPr>
              <a:cxnSpLocks/>
            </p:cNvCxnSpPr>
            <p:nvPr/>
          </p:nvCxnSpPr>
          <p:spPr>
            <a:xfrm>
              <a:off x="8063608" y="3160864"/>
              <a:ext cx="57880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2E23A37-2F5F-B242-9124-945CFE3326FA}"/>
                </a:ext>
              </a:extLst>
            </p:cNvPr>
            <p:cNvCxnSpPr>
              <a:cxnSpLocks/>
            </p:cNvCxnSpPr>
            <p:nvPr/>
          </p:nvCxnSpPr>
          <p:spPr>
            <a:xfrm>
              <a:off x="10199437" y="3160864"/>
              <a:ext cx="64665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CE8DF5C-F402-4143-90A0-0DB384DE91A8}"/>
                </a:ext>
              </a:extLst>
            </p:cNvPr>
            <p:cNvCxnSpPr>
              <a:cxnSpLocks/>
            </p:cNvCxnSpPr>
            <p:nvPr/>
          </p:nvCxnSpPr>
          <p:spPr>
            <a:xfrm>
              <a:off x="11286930" y="2015731"/>
              <a:ext cx="1" cy="635727"/>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299DBA6-0BFE-4443-AE27-82E9C96B6458}"/>
                </a:ext>
              </a:extLst>
            </p:cNvPr>
            <p:cNvCxnSpPr>
              <a:cxnSpLocks/>
            </p:cNvCxnSpPr>
            <p:nvPr/>
          </p:nvCxnSpPr>
          <p:spPr>
            <a:xfrm>
              <a:off x="9288844" y="3666166"/>
              <a:ext cx="0" cy="6513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FD17C23-19F9-CC4A-B864-D140E7355AD3}"/>
                </a:ext>
              </a:extLst>
            </p:cNvPr>
            <p:cNvCxnSpPr>
              <a:cxnSpLocks/>
            </p:cNvCxnSpPr>
            <p:nvPr/>
          </p:nvCxnSpPr>
          <p:spPr>
            <a:xfrm flipV="1">
              <a:off x="9803396" y="4778290"/>
              <a:ext cx="1005696"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BEBCBBE-5DCB-4FFA-937D-40B18438E7A0}"/>
                </a:ext>
              </a:extLst>
            </p:cNvPr>
            <p:cNvSpPr txBox="1"/>
            <p:nvPr/>
          </p:nvSpPr>
          <p:spPr>
            <a:xfrm>
              <a:off x="5416529" y="3358713"/>
              <a:ext cx="952567" cy="503151"/>
            </a:xfrm>
            <a:prstGeom prst="rect">
              <a:avLst/>
            </a:prstGeom>
            <a:noFill/>
          </p:spPr>
          <p:txBody>
            <a:bodyPr wrap="square" lIns="182880" tIns="146304" rIns="182880" bIns="146304"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Device</a:t>
              </a:r>
            </a:p>
          </p:txBody>
        </p:sp>
        <p:sp>
          <p:nvSpPr>
            <p:cNvPr id="32" name="TextBox 31">
              <a:extLst>
                <a:ext uri="{FF2B5EF4-FFF2-40B4-BE49-F238E27FC236}">
                  <a16:creationId xmlns:a16="http://schemas.microsoft.com/office/drawing/2014/main" id="{04B3CB88-C2B9-4081-9751-40CA930F8BF9}"/>
                </a:ext>
              </a:extLst>
            </p:cNvPr>
            <p:cNvSpPr txBox="1"/>
            <p:nvPr/>
          </p:nvSpPr>
          <p:spPr>
            <a:xfrm>
              <a:off x="6827552" y="3356192"/>
              <a:ext cx="1430385" cy="503151"/>
            </a:xfrm>
            <a:prstGeom prst="rect">
              <a:avLst/>
            </a:prstGeom>
            <a:noFill/>
          </p:spPr>
          <p:txBody>
            <a:bodyPr wrap="square" lIns="182880" tIns="146304" rIns="182880" bIns="146304"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IoT Hub</a:t>
              </a:r>
            </a:p>
          </p:txBody>
        </p:sp>
        <p:sp>
          <p:nvSpPr>
            <p:cNvPr id="33" name="TextBox 32">
              <a:extLst>
                <a:ext uri="{FF2B5EF4-FFF2-40B4-BE49-F238E27FC236}">
                  <a16:creationId xmlns:a16="http://schemas.microsoft.com/office/drawing/2014/main" id="{6F5F55FA-032B-46C9-BFC2-15ECCF5F1C54}"/>
                </a:ext>
              </a:extLst>
            </p:cNvPr>
            <p:cNvSpPr txBox="1"/>
            <p:nvPr/>
          </p:nvSpPr>
          <p:spPr>
            <a:xfrm>
              <a:off x="8693594" y="2841370"/>
              <a:ext cx="1430385" cy="486563"/>
            </a:xfrm>
            <a:prstGeom prst="rect">
              <a:avLst/>
            </a:prstGeom>
            <a:noFill/>
          </p:spPr>
          <p:txBody>
            <a:bodyPr wrap="square" lIns="182880" tIns="146304" rIns="182880" bIns="146304"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800">
                  <a:gradFill>
                    <a:gsLst>
                      <a:gs pos="2917">
                        <a:prstClr val="black"/>
                      </a:gs>
                      <a:gs pos="30000">
                        <a:prstClr val="black"/>
                      </a:gs>
                    </a:gsLst>
                    <a:lin ang="5400000" scaled="0"/>
                  </a:gradFill>
                  <a:latin typeface="Segoe UI"/>
                </a:rPr>
                <a:t>Flexible Server</a:t>
              </a:r>
              <a:endPar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45" name="TextBox 44">
              <a:extLst>
                <a:ext uri="{FF2B5EF4-FFF2-40B4-BE49-F238E27FC236}">
                  <a16:creationId xmlns:a16="http://schemas.microsoft.com/office/drawing/2014/main" id="{9870646B-9379-42EC-9427-6536907098BD}"/>
                </a:ext>
              </a:extLst>
            </p:cNvPr>
            <p:cNvSpPr txBox="1"/>
            <p:nvPr/>
          </p:nvSpPr>
          <p:spPr>
            <a:xfrm>
              <a:off x="10571737" y="3323086"/>
              <a:ext cx="1430385" cy="486563"/>
            </a:xfrm>
            <a:prstGeom prst="rect">
              <a:avLst/>
            </a:prstGeom>
            <a:noFill/>
          </p:spPr>
          <p:txBody>
            <a:bodyPr wrap="square" lIns="182880" tIns="146304" rIns="182880" bIns="146304"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App Service</a:t>
              </a:r>
            </a:p>
          </p:txBody>
        </p:sp>
        <p:sp>
          <p:nvSpPr>
            <p:cNvPr id="48" name="TextBox 47">
              <a:extLst>
                <a:ext uri="{FF2B5EF4-FFF2-40B4-BE49-F238E27FC236}">
                  <a16:creationId xmlns:a16="http://schemas.microsoft.com/office/drawing/2014/main" id="{ABAAE7DC-7797-49FD-9F88-2D457C6B3BDA}"/>
                </a:ext>
              </a:extLst>
            </p:cNvPr>
            <p:cNvSpPr txBox="1"/>
            <p:nvPr/>
          </p:nvSpPr>
          <p:spPr>
            <a:xfrm>
              <a:off x="10571737" y="1619117"/>
              <a:ext cx="1430385" cy="503151"/>
            </a:xfrm>
            <a:prstGeom prst="rect">
              <a:avLst/>
            </a:prstGeom>
            <a:noFill/>
          </p:spPr>
          <p:txBody>
            <a:bodyPr wrap="square" lIns="182880" tIns="146304" rIns="182880" bIns="146304"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Browser</a:t>
              </a:r>
            </a:p>
          </p:txBody>
        </p:sp>
        <p:sp>
          <p:nvSpPr>
            <p:cNvPr id="41" name="TextBox 40">
              <a:extLst>
                <a:ext uri="{FF2B5EF4-FFF2-40B4-BE49-F238E27FC236}">
                  <a16:creationId xmlns:a16="http://schemas.microsoft.com/office/drawing/2014/main" id="{33BB682A-6994-4A1C-9AB7-F263F42CC711}"/>
                </a:ext>
              </a:extLst>
            </p:cNvPr>
            <p:cNvSpPr txBox="1"/>
            <p:nvPr/>
          </p:nvSpPr>
          <p:spPr>
            <a:xfrm>
              <a:off x="10571737" y="5019543"/>
              <a:ext cx="1430385" cy="503151"/>
            </a:xfrm>
            <a:prstGeom prst="rect">
              <a:avLst/>
            </a:prstGeom>
            <a:noFill/>
          </p:spPr>
          <p:txBody>
            <a:bodyPr wrap="square" lIns="182880" tIns="146304" rIns="182880" bIns="146304"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Power BI</a:t>
              </a:r>
            </a:p>
          </p:txBody>
        </p:sp>
        <p:sp>
          <p:nvSpPr>
            <p:cNvPr id="55" name="TextBox 54">
              <a:extLst>
                <a:ext uri="{FF2B5EF4-FFF2-40B4-BE49-F238E27FC236}">
                  <a16:creationId xmlns:a16="http://schemas.microsoft.com/office/drawing/2014/main" id="{DE5038DB-636B-4586-9C27-DE81472BACDD}"/>
                </a:ext>
              </a:extLst>
            </p:cNvPr>
            <p:cNvSpPr txBox="1"/>
            <p:nvPr/>
          </p:nvSpPr>
          <p:spPr>
            <a:xfrm>
              <a:off x="8607610" y="5037037"/>
              <a:ext cx="1430385" cy="503151"/>
            </a:xfrm>
            <a:prstGeom prst="rect">
              <a:avLst/>
            </a:prstGeom>
            <a:noFill/>
          </p:spPr>
          <p:txBody>
            <a:bodyPr wrap="square" lIns="182880" tIns="146304" rIns="182880" bIns="146304"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Databricks</a:t>
              </a:r>
            </a:p>
          </p:txBody>
        </p:sp>
        <p:grpSp>
          <p:nvGrpSpPr>
            <p:cNvPr id="42" name="Group 41">
              <a:extLst>
                <a:ext uri="{FF2B5EF4-FFF2-40B4-BE49-F238E27FC236}">
                  <a16:creationId xmlns:a16="http://schemas.microsoft.com/office/drawing/2014/main" id="{A0065015-B82D-664D-9370-0DB8175A1DA3}"/>
                </a:ext>
              </a:extLst>
            </p:cNvPr>
            <p:cNvGrpSpPr/>
            <p:nvPr/>
          </p:nvGrpSpPr>
          <p:grpSpPr>
            <a:xfrm>
              <a:off x="9001947" y="4512009"/>
              <a:ext cx="565841" cy="576745"/>
              <a:chOff x="7158422" y="1607015"/>
              <a:chExt cx="2726357" cy="2778897"/>
            </a:xfrm>
          </p:grpSpPr>
          <p:sp>
            <p:nvSpPr>
              <p:cNvPr id="43" name="Freeform 242">
                <a:extLst>
                  <a:ext uri="{FF2B5EF4-FFF2-40B4-BE49-F238E27FC236}">
                    <a16:creationId xmlns:a16="http://schemas.microsoft.com/office/drawing/2014/main" id="{30FC8E59-8AA9-9F45-B79F-E6085D2ADC42}"/>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 name="Diamond 43">
                <a:extLst>
                  <a:ext uri="{FF2B5EF4-FFF2-40B4-BE49-F238E27FC236}">
                    <a16:creationId xmlns:a16="http://schemas.microsoft.com/office/drawing/2014/main" id="{BD956553-A4B1-E44A-8BB7-02794E60FF1C}"/>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Freeform 243">
                <a:extLst>
                  <a:ext uri="{FF2B5EF4-FFF2-40B4-BE49-F238E27FC236}">
                    <a16:creationId xmlns:a16="http://schemas.microsoft.com/office/drawing/2014/main" id="{D690B3E4-8934-AA42-9055-140DDF863627}"/>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7" name="Diamond 46">
                <a:extLst>
                  <a:ext uri="{FF2B5EF4-FFF2-40B4-BE49-F238E27FC236}">
                    <a16:creationId xmlns:a16="http://schemas.microsoft.com/office/drawing/2014/main" id="{0670BEF2-39B7-E946-B41F-CC6A4782649A}"/>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2" name="Oval 51">
              <a:extLst>
                <a:ext uri="{FF2B5EF4-FFF2-40B4-BE49-F238E27FC236}">
                  <a16:creationId xmlns:a16="http://schemas.microsoft.com/office/drawing/2014/main" id="{DC34184C-27D2-4ADF-9255-429669A0D563}"/>
                </a:ext>
              </a:extLst>
            </p:cNvPr>
            <p:cNvSpPr/>
            <p:nvPr/>
          </p:nvSpPr>
          <p:spPr bwMode="auto">
            <a:xfrm>
              <a:off x="6552304" y="3062121"/>
              <a:ext cx="219026" cy="2190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Semibold"/>
                  <a:ea typeface="Segoe UI" pitchFamily="34" charset="0"/>
                  <a:cs typeface="Segoe UI" pitchFamily="34" charset="0"/>
                </a:rPr>
                <a:t>1</a:t>
              </a:r>
            </a:p>
          </p:txBody>
        </p:sp>
        <p:sp>
          <p:nvSpPr>
            <p:cNvPr id="54" name="Oval 53">
              <a:extLst>
                <a:ext uri="{FF2B5EF4-FFF2-40B4-BE49-F238E27FC236}">
                  <a16:creationId xmlns:a16="http://schemas.microsoft.com/office/drawing/2014/main" id="{EB1C7217-B297-4871-861D-C9BF198D7A7D}"/>
                </a:ext>
              </a:extLst>
            </p:cNvPr>
            <p:cNvSpPr/>
            <p:nvPr/>
          </p:nvSpPr>
          <p:spPr bwMode="auto">
            <a:xfrm>
              <a:off x="8206128" y="3062121"/>
              <a:ext cx="219026" cy="2190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2</a:t>
              </a:r>
            </a:p>
          </p:txBody>
        </p:sp>
        <p:sp>
          <p:nvSpPr>
            <p:cNvPr id="56" name="Oval 55">
              <a:extLst>
                <a:ext uri="{FF2B5EF4-FFF2-40B4-BE49-F238E27FC236}">
                  <a16:creationId xmlns:a16="http://schemas.microsoft.com/office/drawing/2014/main" id="{11F67D37-9B72-4984-8D59-ADE27204131D}"/>
                </a:ext>
              </a:extLst>
            </p:cNvPr>
            <p:cNvSpPr/>
            <p:nvPr/>
          </p:nvSpPr>
          <p:spPr bwMode="auto">
            <a:xfrm>
              <a:off x="9187400" y="3824019"/>
              <a:ext cx="219026" cy="2190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3</a:t>
              </a:r>
            </a:p>
          </p:txBody>
        </p:sp>
        <p:sp>
          <p:nvSpPr>
            <p:cNvPr id="57" name="Oval 56">
              <a:extLst>
                <a:ext uri="{FF2B5EF4-FFF2-40B4-BE49-F238E27FC236}">
                  <a16:creationId xmlns:a16="http://schemas.microsoft.com/office/drawing/2014/main" id="{8FD5245F-B58E-4BAC-A04F-4D697EDA6D5B}"/>
                </a:ext>
              </a:extLst>
            </p:cNvPr>
            <p:cNvSpPr/>
            <p:nvPr/>
          </p:nvSpPr>
          <p:spPr bwMode="auto">
            <a:xfrm>
              <a:off x="10162439" y="4668777"/>
              <a:ext cx="219026" cy="2190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4</a:t>
              </a:r>
            </a:p>
          </p:txBody>
        </p:sp>
        <p:sp>
          <p:nvSpPr>
            <p:cNvPr id="58" name="Oval 57">
              <a:extLst>
                <a:ext uri="{FF2B5EF4-FFF2-40B4-BE49-F238E27FC236}">
                  <a16:creationId xmlns:a16="http://schemas.microsoft.com/office/drawing/2014/main" id="{28B622F0-1F4C-436C-A632-DE159D8F8878}"/>
                </a:ext>
              </a:extLst>
            </p:cNvPr>
            <p:cNvSpPr/>
            <p:nvPr/>
          </p:nvSpPr>
          <p:spPr bwMode="auto">
            <a:xfrm>
              <a:off x="10367740" y="3062121"/>
              <a:ext cx="219026" cy="2190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5</a:t>
              </a:r>
            </a:p>
          </p:txBody>
        </p:sp>
        <p:pic>
          <p:nvPicPr>
            <p:cNvPr id="60" name="Graphic 59">
              <a:extLst>
                <a:ext uri="{FF2B5EF4-FFF2-40B4-BE49-F238E27FC236}">
                  <a16:creationId xmlns:a16="http://schemas.microsoft.com/office/drawing/2014/main" id="{56BF0EA5-6582-6247-8C9D-37FF001181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33702" y="4335111"/>
              <a:ext cx="706457" cy="706457"/>
            </a:xfrm>
            <a:prstGeom prst="rect">
              <a:avLst/>
            </a:prstGeom>
          </p:spPr>
        </p:pic>
        <p:pic>
          <p:nvPicPr>
            <p:cNvPr id="63" name="Graphic 62" descr="Azure Database for PostgreSQL logo">
              <a:extLst>
                <a:ext uri="{FF2B5EF4-FFF2-40B4-BE49-F238E27FC236}">
                  <a16:creationId xmlns:a16="http://schemas.microsoft.com/office/drawing/2014/main" id="{2E3EC8A3-B259-8347-991A-3907FC01025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57302" y="2247950"/>
              <a:ext cx="645544" cy="645543"/>
            </a:xfrm>
            <a:prstGeom prst="rect">
              <a:avLst/>
            </a:prstGeom>
          </p:spPr>
        </p:pic>
        <p:pic>
          <p:nvPicPr>
            <p:cNvPr id="64" name="Graphic 63">
              <a:extLst>
                <a:ext uri="{FF2B5EF4-FFF2-40B4-BE49-F238E27FC236}">
                  <a16:creationId xmlns:a16="http://schemas.microsoft.com/office/drawing/2014/main" id="{3793DDE4-CB57-FD45-94B6-6A79FBD385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51158" y="2844316"/>
              <a:ext cx="614666" cy="614666"/>
            </a:xfrm>
            <a:prstGeom prst="rect">
              <a:avLst/>
            </a:prstGeom>
          </p:spPr>
        </p:pic>
        <p:pic>
          <p:nvPicPr>
            <p:cNvPr id="65" name="Graphic 64">
              <a:extLst>
                <a:ext uri="{FF2B5EF4-FFF2-40B4-BE49-F238E27FC236}">
                  <a16:creationId xmlns:a16="http://schemas.microsoft.com/office/drawing/2014/main" id="{E1CF7BEC-2EFF-BD43-87E3-8CDA87899F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75846" y="2802381"/>
              <a:ext cx="700884" cy="700884"/>
            </a:xfrm>
            <a:prstGeom prst="rect">
              <a:avLst/>
            </a:prstGeom>
          </p:spPr>
        </p:pic>
        <p:pic>
          <p:nvPicPr>
            <p:cNvPr id="66" name="Graphic 65">
              <a:extLst>
                <a:ext uri="{FF2B5EF4-FFF2-40B4-BE49-F238E27FC236}">
                  <a16:creationId xmlns:a16="http://schemas.microsoft.com/office/drawing/2014/main" id="{5AB928D6-2795-CB4B-95D6-C6C35898835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74131" y="2806540"/>
              <a:ext cx="625597" cy="625597"/>
            </a:xfrm>
            <a:prstGeom prst="rect">
              <a:avLst/>
            </a:prstGeom>
          </p:spPr>
        </p:pic>
        <p:pic>
          <p:nvPicPr>
            <p:cNvPr id="67" name="Graphic 66">
              <a:extLst>
                <a:ext uri="{FF2B5EF4-FFF2-40B4-BE49-F238E27FC236}">
                  <a16:creationId xmlns:a16="http://schemas.microsoft.com/office/drawing/2014/main" id="{F3C524B6-65B9-8A47-B45E-41FD948BC84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936488" y="1111624"/>
              <a:ext cx="700884" cy="700884"/>
            </a:xfrm>
            <a:prstGeom prst="rect">
              <a:avLst/>
            </a:prstGeom>
          </p:spPr>
        </p:pic>
      </p:grpSp>
    </p:spTree>
    <p:extLst>
      <p:ext uri="{BB962C8B-B14F-4D97-AF65-F5344CB8AC3E}">
        <p14:creationId xmlns:p14="http://schemas.microsoft.com/office/powerpoint/2010/main" val="16186203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D5C5-818C-4214-9D87-4D704A847012}"/>
              </a:ext>
            </a:extLst>
          </p:cNvPr>
          <p:cNvSpPr>
            <a:spLocks noGrp="1"/>
          </p:cNvSpPr>
          <p:nvPr>
            <p:ph type="title"/>
          </p:nvPr>
        </p:nvSpPr>
        <p:spPr>
          <a:xfrm>
            <a:off x="588263" y="493058"/>
            <a:ext cx="4557478" cy="553998"/>
          </a:xfrm>
        </p:spPr>
        <p:txBody>
          <a:bodyPr>
            <a:noAutofit/>
          </a:bodyPr>
          <a:lstStyle/>
          <a:p>
            <a:pPr lvl="0">
              <a:lnSpc>
                <a:spcPct val="100000"/>
              </a:lnSpc>
              <a:spcBef>
                <a:spcPts val="0"/>
              </a:spcBef>
              <a:defRPr/>
            </a:pPr>
            <a:r>
              <a:rPr lang="en-US" sz="3200" b="1" dirty="0"/>
              <a:t>Apps requiring JSON, geospatial, full-text search</a:t>
            </a:r>
          </a:p>
        </p:txBody>
      </p:sp>
      <p:sp>
        <p:nvSpPr>
          <p:cNvPr id="53" name="Rectangle 52">
            <a:extLst>
              <a:ext uri="{FF2B5EF4-FFF2-40B4-BE49-F238E27FC236}">
                <a16:creationId xmlns:a16="http://schemas.microsoft.com/office/drawing/2014/main" id="{2D051103-FD86-4A9F-BD1A-671ACFFF8687}"/>
              </a:ext>
            </a:extLst>
          </p:cNvPr>
          <p:cNvSpPr/>
          <p:nvPr/>
        </p:nvSpPr>
        <p:spPr>
          <a:xfrm>
            <a:off x="503531" y="2023870"/>
            <a:ext cx="4355340" cy="4362733"/>
          </a:xfrm>
          <a:prstGeom prst="rect">
            <a:avLst/>
          </a:prstGeom>
        </p:spPr>
        <p:txBody>
          <a:bodyPr wrap="square" anchor="t">
            <a:spAutoFit/>
          </a:bodyPr>
          <a:lstStyle/>
          <a:p>
            <a:pPr marL="342900" marR="0" lvl="0" indent="-342900" algn="l" defTabSz="914400" rtl="0" eaLnBrk="1" fontAlgn="auto" latinLnBrk="0" hangingPunct="1">
              <a:lnSpc>
                <a:spcPct val="100000"/>
              </a:lnSpc>
              <a:spcAft>
                <a:spcPts val="900"/>
              </a:spcAft>
              <a:buClrTx/>
              <a:buSzTx/>
              <a:buFont typeface="+mj-lt"/>
              <a:buAutoNum type="arabicPeriod"/>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Build your application </a:t>
            </a:r>
            <a:r>
              <a:rPr kumimoji="0" lang="en-US" sz="1600" b="0" i="0" u="none" strike="noStrike" kern="1200" cap="none" spc="0" normalizeH="0" baseline="0" noProof="0" dirty="0">
                <a:ln>
                  <a:noFill/>
                </a:ln>
                <a:solidFill>
                  <a:prstClr val="black"/>
                </a:solidFill>
                <a:effectLst/>
                <a:uLnTx/>
                <a:uFillTx/>
                <a:latin typeface="Segoe UI"/>
                <a:ea typeface="+mn-ea"/>
                <a:cs typeface="+mn-cs"/>
              </a:rPr>
              <a:t>with both defined schema and unstructured NoSQL type data by leveraging Postgres JSON support</a:t>
            </a:r>
          </a:p>
          <a:p>
            <a:pPr marL="342900" marR="0" lvl="0" indent="-342900" algn="l" defTabSz="914400" rtl="0" eaLnBrk="1" fontAlgn="auto" latinLnBrk="0" hangingPunct="1">
              <a:lnSpc>
                <a:spcPct val="100000"/>
              </a:lnSpc>
              <a:spcAft>
                <a:spcPts val="900"/>
              </a:spcAft>
              <a:buClrTx/>
              <a:buSzTx/>
              <a:buFont typeface="+mj-lt"/>
              <a:buAutoNum type="arabicPeriod"/>
              <a:tabLst/>
              <a:defRPr/>
            </a:pPr>
            <a:r>
              <a:rPr kumimoji="0" lang="en-US" sz="1600" b="1" i="0" u="none" strike="noStrike" kern="1200" cap="none" spc="0" normalizeH="0" baseline="0" noProof="0" dirty="0">
                <a:ln>
                  <a:noFill/>
                </a:ln>
                <a:solidFill>
                  <a:prstClr val="black"/>
                </a:solidFill>
                <a:effectLst/>
                <a:uLnTx/>
                <a:uFillTx/>
                <a:latin typeface="Segoe UI"/>
                <a:ea typeface="+mn-ea"/>
                <a:cs typeface="Segoe UI"/>
              </a:rPr>
              <a:t>Postgres built-in query planner </a:t>
            </a:r>
            <a:r>
              <a:rPr kumimoji="0" lang="en-US" sz="1600" b="0" i="0" u="none" strike="noStrike" kern="1200" cap="none" spc="0" normalizeH="0" baseline="0" noProof="0" dirty="0">
                <a:ln>
                  <a:noFill/>
                </a:ln>
                <a:solidFill>
                  <a:prstClr val="black"/>
                </a:solidFill>
                <a:effectLst/>
                <a:uLnTx/>
                <a:uFillTx/>
                <a:latin typeface="Segoe UI"/>
                <a:ea typeface="+mn-ea"/>
                <a:cs typeface="Segoe UI"/>
              </a:rPr>
              <a:t>allows for efficient caching which is great for managing user session state</a:t>
            </a:r>
          </a:p>
          <a:p>
            <a:pPr marL="342900" marR="0" lvl="0" indent="-342900" algn="l" defTabSz="914400" rtl="0" eaLnBrk="1" fontAlgn="auto" latinLnBrk="0" hangingPunct="1">
              <a:lnSpc>
                <a:spcPct val="100000"/>
              </a:lnSpc>
              <a:spcAft>
                <a:spcPts val="900"/>
              </a:spcAft>
              <a:buClrTx/>
              <a:buSzTx/>
              <a:buFontTx/>
              <a:buAutoNum type="arabicPeriod"/>
              <a:tabLst/>
              <a:defRPr/>
            </a:pPr>
            <a:r>
              <a:rPr kumimoji="0" lang="en-US" sz="1600" b="1" i="0" u="none" strike="noStrike" kern="1200" cap="none" spc="0" normalizeH="0" baseline="0" noProof="0" dirty="0">
                <a:ln>
                  <a:noFill/>
                </a:ln>
                <a:solidFill>
                  <a:prstClr val="black"/>
                </a:solidFill>
                <a:effectLst/>
                <a:uLnTx/>
                <a:uFillTx/>
                <a:latin typeface="Segoe UI"/>
                <a:ea typeface="+mn-ea"/>
                <a:cs typeface="Segoe UI"/>
              </a:rPr>
              <a:t>Advanced geospatial support </a:t>
            </a:r>
            <a:r>
              <a:rPr kumimoji="0" lang="en-US" sz="1600" b="0" i="0" u="none" strike="noStrike" kern="1200" cap="none" spc="0" normalizeH="0" baseline="0" noProof="0" dirty="0">
                <a:ln>
                  <a:noFill/>
                </a:ln>
                <a:solidFill>
                  <a:prstClr val="black"/>
                </a:solidFill>
                <a:effectLst/>
                <a:uLnTx/>
                <a:uFillTx/>
                <a:latin typeface="Segoe UI"/>
                <a:ea typeface="+mn-ea"/>
                <a:cs typeface="Segoe UI"/>
              </a:rPr>
              <a:t>allows you to layer in location-aware capabilities into your application</a:t>
            </a:r>
          </a:p>
          <a:p>
            <a:pPr marL="342900" marR="0" lvl="0" indent="-342900" algn="l" defTabSz="914400" rtl="0" eaLnBrk="1" fontAlgn="auto" latinLnBrk="0" hangingPunct="1">
              <a:lnSpc>
                <a:spcPct val="100000"/>
              </a:lnSpc>
              <a:spcAft>
                <a:spcPts val="900"/>
              </a:spcAft>
              <a:buClrTx/>
              <a:buSzTx/>
              <a:buFontTx/>
              <a:buAutoNum type="arabicPeriod"/>
              <a:tabLst/>
              <a:defRPr/>
            </a:pPr>
            <a:r>
              <a:rPr kumimoji="0" lang="en-US" sz="1600" b="1" i="0" u="none" strike="noStrike" kern="1200" cap="none" spc="0" normalizeH="0" baseline="0" noProof="0" dirty="0">
                <a:ln>
                  <a:noFill/>
                </a:ln>
                <a:solidFill>
                  <a:prstClr val="black"/>
                </a:solidFill>
                <a:effectLst/>
                <a:uLnTx/>
                <a:uFillTx/>
                <a:latin typeface="Segoe UI"/>
                <a:ea typeface="+mn-ea"/>
                <a:cs typeface="Segoe UI"/>
              </a:rPr>
              <a:t>Integrated full text search </a:t>
            </a:r>
            <a:r>
              <a:rPr kumimoji="0" lang="en-US" sz="1600" b="0" i="0" u="none" strike="noStrike" kern="1200" cap="none" spc="0" normalizeH="0" baseline="0" noProof="0" dirty="0">
                <a:ln>
                  <a:noFill/>
                </a:ln>
                <a:solidFill>
                  <a:prstClr val="black"/>
                </a:solidFill>
                <a:effectLst/>
                <a:uLnTx/>
                <a:uFillTx/>
                <a:latin typeface="Segoe UI"/>
                <a:ea typeface="+mn-ea"/>
                <a:cs typeface="Segoe UI"/>
              </a:rPr>
              <a:t>provides rich interactions with data</a:t>
            </a:r>
          </a:p>
          <a:p>
            <a:pPr marL="342900" marR="0" lvl="0" indent="-342900" algn="l" defTabSz="914400" rtl="0" eaLnBrk="1" fontAlgn="auto" latinLnBrk="0" hangingPunct="1">
              <a:lnSpc>
                <a:spcPct val="100000"/>
              </a:lnSpc>
              <a:spcAft>
                <a:spcPts val="900"/>
              </a:spcAft>
              <a:buClrTx/>
              <a:buSzTx/>
              <a:buFontTx/>
              <a:buAutoNum type="arabicPeriod"/>
              <a:tabLst/>
              <a:defRPr/>
            </a:pPr>
            <a:r>
              <a:rPr kumimoji="0" lang="en-US" sz="1600" b="1" i="0" u="none" strike="noStrike" kern="1200" cap="none" spc="0" normalizeH="0" baseline="0" noProof="0" dirty="0">
                <a:ln>
                  <a:noFill/>
                </a:ln>
                <a:solidFill>
                  <a:prstClr val="black"/>
                </a:solidFill>
                <a:effectLst/>
                <a:uLnTx/>
                <a:uFillTx/>
                <a:latin typeface="Segoe UI"/>
                <a:ea typeface="+mn-ea"/>
                <a:cs typeface="Segoe UI"/>
              </a:rPr>
              <a:t>Use</a:t>
            </a:r>
            <a:r>
              <a:rPr kumimoji="0" lang="en-US" sz="1600" b="1" i="0" u="none" strike="noStrike" kern="1200" cap="none" spc="0" normalizeH="0" baseline="0" noProof="0" dirty="0">
                <a:ln>
                  <a:noFill/>
                </a:ln>
                <a:solidFill>
                  <a:prstClr val="black"/>
                </a:solidFill>
                <a:effectLst/>
                <a:uLnTx/>
                <a:uFillTx/>
                <a:latin typeface="Segoe UI"/>
                <a:ea typeface="+mn-lt"/>
                <a:cs typeface="Segoe UI"/>
              </a:rPr>
              <a:t> scalable machine learning/deep learning techniques</a:t>
            </a:r>
            <a:r>
              <a:rPr kumimoji="0" lang="en-US" sz="1600" b="0" i="0" u="none" strike="noStrike" kern="1200" cap="none" spc="0" normalizeH="0" baseline="0" noProof="0" dirty="0">
                <a:ln>
                  <a:noFill/>
                </a:ln>
                <a:solidFill>
                  <a:prstClr val="black"/>
                </a:solidFill>
                <a:effectLst/>
                <a:uLnTx/>
                <a:uFillTx/>
                <a:latin typeface="Segoe UI"/>
                <a:ea typeface="+mn-lt"/>
                <a:cs typeface="Segoe UI"/>
              </a:rPr>
              <a:t>, to derive deeper insights from this data</a:t>
            </a:r>
          </a:p>
          <a:p>
            <a:pPr marL="342900" marR="0" lvl="0" indent="-342900" algn="l" defTabSz="914400" rtl="0" eaLnBrk="1" fontAlgn="auto" latinLnBrk="0" hangingPunct="1">
              <a:lnSpc>
                <a:spcPct val="100000"/>
              </a:lnSpc>
              <a:spcAft>
                <a:spcPts val="900"/>
              </a:spcAft>
              <a:buClrTx/>
              <a:buSzTx/>
              <a:buFontTx/>
              <a:buAutoNum type="arabicPeriod"/>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p:txBody>
      </p:sp>
      <p:cxnSp>
        <p:nvCxnSpPr>
          <p:cNvPr id="49" name="Straight Connector 48">
            <a:extLst>
              <a:ext uri="{FF2B5EF4-FFF2-40B4-BE49-F238E27FC236}">
                <a16:creationId xmlns:a16="http://schemas.microsoft.com/office/drawing/2014/main" id="{B82FF6D2-BB50-B946-AA9B-9E8ADB12627A}"/>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0099CB-8269-4061-8384-F63BA0E673B9}"/>
              </a:ext>
            </a:extLst>
          </p:cNvPr>
          <p:cNvSpPr txBox="1"/>
          <p:nvPr/>
        </p:nvSpPr>
        <p:spPr>
          <a:xfrm>
            <a:off x="5206995" y="3864390"/>
            <a:ext cx="1418802" cy="423419"/>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Browser</a:t>
            </a:r>
          </a:p>
        </p:txBody>
      </p:sp>
      <p:grpSp>
        <p:nvGrpSpPr>
          <p:cNvPr id="4" name="Group 3" descr="architecture diagram">
            <a:extLst>
              <a:ext uri="{FF2B5EF4-FFF2-40B4-BE49-F238E27FC236}">
                <a16:creationId xmlns:a16="http://schemas.microsoft.com/office/drawing/2014/main" id="{99530CF4-76C2-F24B-8228-E662A1BB14FD}"/>
              </a:ext>
            </a:extLst>
          </p:cNvPr>
          <p:cNvGrpSpPr/>
          <p:nvPr/>
        </p:nvGrpSpPr>
        <p:grpSpPr>
          <a:xfrm>
            <a:off x="5582533" y="1122534"/>
            <a:ext cx="6326712" cy="4684708"/>
            <a:chOff x="5582533" y="1122534"/>
            <a:chExt cx="6326712" cy="4684708"/>
          </a:xfrm>
        </p:grpSpPr>
        <p:sp>
          <p:nvSpPr>
            <p:cNvPr id="58" name="Rectangle 57" descr="Architecture diagram">
              <a:extLst>
                <a:ext uri="{FF2B5EF4-FFF2-40B4-BE49-F238E27FC236}">
                  <a16:creationId xmlns:a16="http://schemas.microsoft.com/office/drawing/2014/main" id="{74E30ECF-720B-4C5C-B779-55B86AA4FDB4}"/>
                </a:ext>
              </a:extLst>
            </p:cNvPr>
            <p:cNvSpPr/>
            <p:nvPr/>
          </p:nvSpPr>
          <p:spPr bwMode="auto">
            <a:xfrm>
              <a:off x="8564546" y="2138090"/>
              <a:ext cx="1346451" cy="2936713"/>
            </a:xfrm>
            <a:prstGeom prst="rect">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75" name="Group 74" descr="Architecture diagram">
              <a:extLst>
                <a:ext uri="{FF2B5EF4-FFF2-40B4-BE49-F238E27FC236}">
                  <a16:creationId xmlns:a16="http://schemas.microsoft.com/office/drawing/2014/main" id="{61316FB6-1D6D-4F68-A3A9-74143CCB9BF5}"/>
                </a:ext>
              </a:extLst>
            </p:cNvPr>
            <p:cNvGrpSpPr/>
            <p:nvPr/>
          </p:nvGrpSpPr>
          <p:grpSpPr>
            <a:xfrm>
              <a:off x="10954710" y="2103712"/>
              <a:ext cx="492408" cy="501897"/>
              <a:chOff x="7158422" y="1607015"/>
              <a:chExt cx="2726357" cy="2778897"/>
            </a:xfrm>
          </p:grpSpPr>
          <p:sp>
            <p:nvSpPr>
              <p:cNvPr id="76" name="Freeform 242">
                <a:extLst>
                  <a:ext uri="{FF2B5EF4-FFF2-40B4-BE49-F238E27FC236}">
                    <a16:creationId xmlns:a16="http://schemas.microsoft.com/office/drawing/2014/main" id="{78B14C02-F77A-49A9-AD06-466F1D7B17D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7" name="Diamond 76">
                <a:extLst>
                  <a:ext uri="{FF2B5EF4-FFF2-40B4-BE49-F238E27FC236}">
                    <a16:creationId xmlns:a16="http://schemas.microsoft.com/office/drawing/2014/main" id="{617DF194-E2E3-443F-BAB3-827A45D4A41E}"/>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Freeform 243">
                <a:extLst>
                  <a:ext uri="{FF2B5EF4-FFF2-40B4-BE49-F238E27FC236}">
                    <a16:creationId xmlns:a16="http://schemas.microsoft.com/office/drawing/2014/main" id="{07E2C721-D30F-4A26-A837-F1506F427A43}"/>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3" name="Diamond 82">
                <a:extLst>
                  <a:ext uri="{FF2B5EF4-FFF2-40B4-BE49-F238E27FC236}">
                    <a16:creationId xmlns:a16="http://schemas.microsoft.com/office/drawing/2014/main" id="{0B583F99-E6CF-43EE-BF26-5AB92C3F308A}"/>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6" name="Straight Connector 5" descr="Architecture diagram">
              <a:extLst>
                <a:ext uri="{FF2B5EF4-FFF2-40B4-BE49-F238E27FC236}">
                  <a16:creationId xmlns:a16="http://schemas.microsoft.com/office/drawing/2014/main" id="{4596F4CB-2BE6-4D8E-9558-92614954DD72}"/>
                </a:ext>
              </a:extLst>
            </p:cNvPr>
            <p:cNvCxnSpPr>
              <a:cxnSpLocks/>
            </p:cNvCxnSpPr>
            <p:nvPr/>
          </p:nvCxnSpPr>
          <p:spPr>
            <a:xfrm>
              <a:off x="6315387" y="3639280"/>
              <a:ext cx="650027"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1" name="TextBox 30" descr="Architecture diagram">
              <a:extLst>
                <a:ext uri="{FF2B5EF4-FFF2-40B4-BE49-F238E27FC236}">
                  <a16:creationId xmlns:a16="http://schemas.microsoft.com/office/drawing/2014/main" id="{E9170E52-DA07-4D39-9911-31032FE45D4C}"/>
                </a:ext>
              </a:extLst>
            </p:cNvPr>
            <p:cNvSpPr txBox="1"/>
            <p:nvPr/>
          </p:nvSpPr>
          <p:spPr>
            <a:xfrm>
              <a:off x="8643765" y="3674988"/>
              <a:ext cx="1339120" cy="538897"/>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Product catalog - JSON</a:t>
              </a:r>
            </a:p>
          </p:txBody>
        </p:sp>
        <p:sp>
          <p:nvSpPr>
            <p:cNvPr id="48" name="TextBox 47" descr="Architecture diagram">
              <a:extLst>
                <a:ext uri="{FF2B5EF4-FFF2-40B4-BE49-F238E27FC236}">
                  <a16:creationId xmlns:a16="http://schemas.microsoft.com/office/drawing/2014/main" id="{F94B180D-6328-4960-A767-DEA0990DEFC3}"/>
                </a:ext>
              </a:extLst>
            </p:cNvPr>
            <p:cNvSpPr txBox="1"/>
            <p:nvPr/>
          </p:nvSpPr>
          <p:spPr>
            <a:xfrm>
              <a:off x="8786636" y="4651384"/>
              <a:ext cx="1001577" cy="423419"/>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Session state</a:t>
              </a:r>
            </a:p>
          </p:txBody>
        </p:sp>
        <p:sp>
          <p:nvSpPr>
            <p:cNvPr id="55" name="TextBox 54" descr="Architecture diagram">
              <a:extLst>
                <a:ext uri="{FF2B5EF4-FFF2-40B4-BE49-F238E27FC236}">
                  <a16:creationId xmlns:a16="http://schemas.microsoft.com/office/drawing/2014/main" id="{D318AD43-2BC9-44E7-859A-79E04A795A53}"/>
                </a:ext>
              </a:extLst>
            </p:cNvPr>
            <p:cNvSpPr txBox="1"/>
            <p:nvPr/>
          </p:nvSpPr>
          <p:spPr>
            <a:xfrm>
              <a:off x="10490443" y="2554172"/>
              <a:ext cx="1418802" cy="42341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Databricks</a:t>
              </a:r>
            </a:p>
          </p:txBody>
        </p:sp>
        <p:sp>
          <p:nvSpPr>
            <p:cNvPr id="12" name="TextBox 11" descr="Architecture diagram">
              <a:extLst>
                <a:ext uri="{FF2B5EF4-FFF2-40B4-BE49-F238E27FC236}">
                  <a16:creationId xmlns:a16="http://schemas.microsoft.com/office/drawing/2014/main" id="{B6C01644-6FC3-4F45-9A29-CB4781BCCFC7}"/>
                </a:ext>
              </a:extLst>
            </p:cNvPr>
            <p:cNvSpPr txBox="1"/>
            <p:nvPr/>
          </p:nvSpPr>
          <p:spPr>
            <a:xfrm>
              <a:off x="6709897" y="3860540"/>
              <a:ext cx="1418802" cy="423419"/>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App Service</a:t>
              </a:r>
            </a:p>
          </p:txBody>
        </p:sp>
        <p:sp>
          <p:nvSpPr>
            <p:cNvPr id="40" name="TextBox 39" descr="Architecture diagram">
              <a:extLst>
                <a:ext uri="{FF2B5EF4-FFF2-40B4-BE49-F238E27FC236}">
                  <a16:creationId xmlns:a16="http://schemas.microsoft.com/office/drawing/2014/main" id="{B4FD4B14-93C6-41B0-BB3D-86B4D07E7D0E}"/>
                </a:ext>
              </a:extLst>
            </p:cNvPr>
            <p:cNvSpPr txBox="1"/>
            <p:nvPr/>
          </p:nvSpPr>
          <p:spPr>
            <a:xfrm>
              <a:off x="6709897" y="5383823"/>
              <a:ext cx="1418802" cy="423419"/>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App Service</a:t>
              </a:r>
            </a:p>
          </p:txBody>
        </p:sp>
        <p:cxnSp>
          <p:nvCxnSpPr>
            <p:cNvPr id="66" name="Straight Connector 65" descr="Architecture diagram">
              <a:extLst>
                <a:ext uri="{FF2B5EF4-FFF2-40B4-BE49-F238E27FC236}">
                  <a16:creationId xmlns:a16="http://schemas.microsoft.com/office/drawing/2014/main" id="{ADA5679C-6B87-486E-999E-303FD238DD1E}"/>
                </a:ext>
              </a:extLst>
            </p:cNvPr>
            <p:cNvCxnSpPr>
              <a:cxnSpLocks/>
              <a:stCxn id="12" idx="2"/>
            </p:cNvCxnSpPr>
            <p:nvPr/>
          </p:nvCxnSpPr>
          <p:spPr>
            <a:xfrm>
              <a:off x="7419299" y="4283959"/>
              <a:ext cx="1563" cy="531408"/>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TextBox 56" descr="Architecture diagram">
              <a:extLst>
                <a:ext uri="{FF2B5EF4-FFF2-40B4-BE49-F238E27FC236}">
                  <a16:creationId xmlns:a16="http://schemas.microsoft.com/office/drawing/2014/main" id="{45309126-A0EF-4FFC-9E98-D4381025D986}"/>
                </a:ext>
              </a:extLst>
            </p:cNvPr>
            <p:cNvSpPr txBox="1"/>
            <p:nvPr/>
          </p:nvSpPr>
          <p:spPr>
            <a:xfrm>
              <a:off x="8679187" y="2538604"/>
              <a:ext cx="1179242" cy="65437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Store geospatial e-commerce purchases</a:t>
              </a:r>
            </a:p>
          </p:txBody>
        </p:sp>
        <p:sp>
          <p:nvSpPr>
            <p:cNvPr id="69" name="TextBox 68" descr="Architecture diagram">
              <a:extLst>
                <a:ext uri="{FF2B5EF4-FFF2-40B4-BE49-F238E27FC236}">
                  <a16:creationId xmlns:a16="http://schemas.microsoft.com/office/drawing/2014/main" id="{E1C79CD8-0967-4135-AAE1-514FE620E658}"/>
                </a:ext>
              </a:extLst>
            </p:cNvPr>
            <p:cNvSpPr txBox="1"/>
            <p:nvPr/>
          </p:nvSpPr>
          <p:spPr>
            <a:xfrm>
              <a:off x="10490443" y="3915563"/>
              <a:ext cx="1418802" cy="65437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Database for PostgreSQL Search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(Full-text index)</a:t>
              </a:r>
            </a:p>
          </p:txBody>
        </p:sp>
        <p:sp>
          <p:nvSpPr>
            <p:cNvPr id="3" name="Freeform 2" descr="Architecture diagram">
              <a:extLst>
                <a:ext uri="{FF2B5EF4-FFF2-40B4-BE49-F238E27FC236}">
                  <a16:creationId xmlns:a16="http://schemas.microsoft.com/office/drawing/2014/main" id="{A13C7AB9-DCEF-134D-88C4-20EFFC2C7D8A}"/>
                </a:ext>
              </a:extLst>
            </p:cNvPr>
            <p:cNvSpPr/>
            <p:nvPr/>
          </p:nvSpPr>
          <p:spPr bwMode="auto">
            <a:xfrm>
              <a:off x="8228682" y="2383087"/>
              <a:ext cx="291006" cy="2184358"/>
            </a:xfrm>
            <a:custGeom>
              <a:avLst/>
              <a:gdLst>
                <a:gd name="connsiteX0" fmla="*/ 307818 w 307818"/>
                <a:gd name="connsiteY0" fmla="*/ 0 h 2589291"/>
                <a:gd name="connsiteX1" fmla="*/ 0 w 307818"/>
                <a:gd name="connsiteY1" fmla="*/ 0 h 2589291"/>
                <a:gd name="connsiteX2" fmla="*/ 0 w 307818"/>
                <a:gd name="connsiteY2" fmla="*/ 2589291 h 2589291"/>
                <a:gd name="connsiteX3" fmla="*/ 307818 w 307818"/>
                <a:gd name="connsiteY3" fmla="*/ 2589291 h 2589291"/>
              </a:gdLst>
              <a:ahLst/>
              <a:cxnLst>
                <a:cxn ang="0">
                  <a:pos x="connsiteX0" y="connsiteY0"/>
                </a:cxn>
                <a:cxn ang="0">
                  <a:pos x="connsiteX1" y="connsiteY1"/>
                </a:cxn>
                <a:cxn ang="0">
                  <a:pos x="connsiteX2" y="connsiteY2"/>
                </a:cxn>
                <a:cxn ang="0">
                  <a:pos x="connsiteX3" y="connsiteY3"/>
                </a:cxn>
              </a:cxnLst>
              <a:rect l="l" t="t" r="r" b="b"/>
              <a:pathLst>
                <a:path w="307818" h="2589291">
                  <a:moveTo>
                    <a:pt x="307818" y="0"/>
                  </a:moveTo>
                  <a:lnTo>
                    <a:pt x="0" y="0"/>
                  </a:lnTo>
                  <a:lnTo>
                    <a:pt x="0" y="2589291"/>
                  </a:lnTo>
                  <a:lnTo>
                    <a:pt x="307818" y="2589291"/>
                  </a:lnTo>
                </a:path>
              </a:pathLst>
            </a:custGeom>
            <a:noFill/>
            <a:ln w="12700">
              <a:solidFill>
                <a:schemeClr val="tx1"/>
              </a:solidFill>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85" name="Straight Connector 84" descr="Architecture diagram">
              <a:extLst>
                <a:ext uri="{FF2B5EF4-FFF2-40B4-BE49-F238E27FC236}">
                  <a16:creationId xmlns:a16="http://schemas.microsoft.com/office/drawing/2014/main" id="{3BB794D4-DF55-F549-9067-2A4F1E90E044}"/>
                </a:ext>
              </a:extLst>
            </p:cNvPr>
            <p:cNvCxnSpPr>
              <a:cxnSpLocks/>
            </p:cNvCxnSpPr>
            <p:nvPr/>
          </p:nvCxnSpPr>
          <p:spPr>
            <a:xfrm>
              <a:off x="7840026" y="3639280"/>
              <a:ext cx="650027"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descr="Architecture diagram">
              <a:extLst>
                <a:ext uri="{FF2B5EF4-FFF2-40B4-BE49-F238E27FC236}">
                  <a16:creationId xmlns:a16="http://schemas.microsoft.com/office/drawing/2014/main" id="{2D7B1376-75D4-4D44-9ADD-B81E91B248F4}"/>
                </a:ext>
              </a:extLst>
            </p:cNvPr>
            <p:cNvCxnSpPr>
              <a:cxnSpLocks/>
            </p:cNvCxnSpPr>
            <p:nvPr/>
          </p:nvCxnSpPr>
          <p:spPr>
            <a:xfrm>
              <a:off x="9972512" y="2354662"/>
              <a:ext cx="650027"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Connector 14" descr="Architecture diagram">
              <a:extLst>
                <a:ext uri="{FF2B5EF4-FFF2-40B4-BE49-F238E27FC236}">
                  <a16:creationId xmlns:a16="http://schemas.microsoft.com/office/drawing/2014/main" id="{BBC9BFBD-33B4-754B-946C-A0D250191980}"/>
                </a:ext>
              </a:extLst>
            </p:cNvPr>
            <p:cNvCxnSpPr/>
            <p:nvPr/>
          </p:nvCxnSpPr>
          <p:spPr>
            <a:xfrm>
              <a:off x="10287831" y="2363326"/>
              <a:ext cx="0" cy="1339866"/>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descr="Architecture diagram">
              <a:extLst>
                <a:ext uri="{FF2B5EF4-FFF2-40B4-BE49-F238E27FC236}">
                  <a16:creationId xmlns:a16="http://schemas.microsoft.com/office/drawing/2014/main" id="{D577FAA7-FA78-B443-91DB-183D92012FA2}"/>
                </a:ext>
              </a:extLst>
            </p:cNvPr>
            <p:cNvCxnSpPr>
              <a:cxnSpLocks/>
            </p:cNvCxnSpPr>
            <p:nvPr/>
          </p:nvCxnSpPr>
          <p:spPr>
            <a:xfrm>
              <a:off x="9991383" y="3706618"/>
              <a:ext cx="650027"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4" name="Oval 53" descr="Architecture diagram">
              <a:extLst>
                <a:ext uri="{FF2B5EF4-FFF2-40B4-BE49-F238E27FC236}">
                  <a16:creationId xmlns:a16="http://schemas.microsoft.com/office/drawing/2014/main" id="{4E381BB8-3A2F-47C4-8E53-1F268EE1B310}"/>
                </a:ext>
              </a:extLst>
            </p:cNvPr>
            <p:cNvSpPr/>
            <p:nvPr/>
          </p:nvSpPr>
          <p:spPr bwMode="auto">
            <a:xfrm>
              <a:off x="8640332" y="3542426"/>
              <a:ext cx="190602" cy="19060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1</a:t>
              </a:r>
            </a:p>
          </p:txBody>
        </p:sp>
        <p:sp>
          <p:nvSpPr>
            <p:cNvPr id="63" name="Oval 62" descr="Architecture diagram">
              <a:extLst>
                <a:ext uri="{FF2B5EF4-FFF2-40B4-BE49-F238E27FC236}">
                  <a16:creationId xmlns:a16="http://schemas.microsoft.com/office/drawing/2014/main" id="{572941DD-C461-4FB4-96FE-5370D12890CA}"/>
                </a:ext>
              </a:extLst>
            </p:cNvPr>
            <p:cNvSpPr/>
            <p:nvPr/>
          </p:nvSpPr>
          <p:spPr bwMode="auto">
            <a:xfrm>
              <a:off x="8645804" y="4477571"/>
              <a:ext cx="190602" cy="19060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2</a:t>
              </a:r>
            </a:p>
          </p:txBody>
        </p:sp>
        <p:sp>
          <p:nvSpPr>
            <p:cNvPr id="64" name="Oval 63" descr="Architecture diagram">
              <a:extLst>
                <a:ext uri="{FF2B5EF4-FFF2-40B4-BE49-F238E27FC236}">
                  <a16:creationId xmlns:a16="http://schemas.microsoft.com/office/drawing/2014/main" id="{93620667-3273-4947-9A50-4B564AAAE4DA}"/>
                </a:ext>
              </a:extLst>
            </p:cNvPr>
            <p:cNvSpPr/>
            <p:nvPr/>
          </p:nvSpPr>
          <p:spPr bwMode="auto">
            <a:xfrm>
              <a:off x="8643079" y="2302918"/>
              <a:ext cx="190602" cy="19060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3</a:t>
              </a:r>
            </a:p>
          </p:txBody>
        </p:sp>
        <p:sp>
          <p:nvSpPr>
            <p:cNvPr id="67" name="Oval 66" descr="Architecture diagram">
              <a:extLst>
                <a:ext uri="{FF2B5EF4-FFF2-40B4-BE49-F238E27FC236}">
                  <a16:creationId xmlns:a16="http://schemas.microsoft.com/office/drawing/2014/main" id="{95AE50C5-5A22-4B26-B818-EF7239294E10}"/>
                </a:ext>
              </a:extLst>
            </p:cNvPr>
            <p:cNvSpPr/>
            <p:nvPr/>
          </p:nvSpPr>
          <p:spPr bwMode="auto">
            <a:xfrm>
              <a:off x="10522783" y="3417373"/>
              <a:ext cx="190602" cy="19060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4</a:t>
              </a:r>
            </a:p>
          </p:txBody>
        </p:sp>
        <p:sp>
          <p:nvSpPr>
            <p:cNvPr id="70" name="Oval 69" descr="Architecture diagram">
              <a:extLst>
                <a:ext uri="{FF2B5EF4-FFF2-40B4-BE49-F238E27FC236}">
                  <a16:creationId xmlns:a16="http://schemas.microsoft.com/office/drawing/2014/main" id="{01675708-8F01-4490-A329-0EE2D53504D1}"/>
                </a:ext>
              </a:extLst>
            </p:cNvPr>
            <p:cNvSpPr/>
            <p:nvPr/>
          </p:nvSpPr>
          <p:spPr bwMode="auto">
            <a:xfrm>
              <a:off x="10583407" y="2086274"/>
              <a:ext cx="190602" cy="19060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5</a:t>
              </a:r>
            </a:p>
          </p:txBody>
        </p:sp>
        <p:sp>
          <p:nvSpPr>
            <p:cNvPr id="72" name="TextBox 71" descr="Architecture diagram">
              <a:extLst>
                <a:ext uri="{FF2B5EF4-FFF2-40B4-BE49-F238E27FC236}">
                  <a16:creationId xmlns:a16="http://schemas.microsoft.com/office/drawing/2014/main" id="{C22730EE-D4AB-46FC-AFC5-7B024B674FD1}"/>
                </a:ext>
              </a:extLst>
            </p:cNvPr>
            <p:cNvSpPr txBox="1"/>
            <p:nvPr/>
          </p:nvSpPr>
          <p:spPr>
            <a:xfrm>
              <a:off x="8500140" y="1684022"/>
              <a:ext cx="1418802" cy="42341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Flexible Server</a:t>
              </a:r>
            </a:p>
          </p:txBody>
        </p:sp>
        <p:pic>
          <p:nvPicPr>
            <p:cNvPr id="50" name="Graphic 49" descr="Architecture diagram">
              <a:extLst>
                <a:ext uri="{FF2B5EF4-FFF2-40B4-BE49-F238E27FC236}">
                  <a16:creationId xmlns:a16="http://schemas.microsoft.com/office/drawing/2014/main" id="{98730225-A53A-0D4D-B58D-9F65226594A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65549" y="1122534"/>
              <a:ext cx="672801" cy="672800"/>
            </a:xfrm>
            <a:prstGeom prst="rect">
              <a:avLst/>
            </a:prstGeom>
          </p:spPr>
        </p:pic>
        <p:pic>
          <p:nvPicPr>
            <p:cNvPr id="51" name="Graphic 50" descr="Architecture diagram">
              <a:extLst>
                <a:ext uri="{FF2B5EF4-FFF2-40B4-BE49-F238E27FC236}">
                  <a16:creationId xmlns:a16="http://schemas.microsoft.com/office/drawing/2014/main" id="{1DB96DDC-69D8-3E4A-926B-CE4F0D0F57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7931" y="3293057"/>
              <a:ext cx="652012" cy="652012"/>
            </a:xfrm>
            <a:prstGeom prst="rect">
              <a:avLst/>
            </a:prstGeom>
          </p:spPr>
        </p:pic>
        <p:pic>
          <p:nvPicPr>
            <p:cNvPr id="52" name="Graphic 51" descr="Architecture diagram">
              <a:extLst>
                <a:ext uri="{FF2B5EF4-FFF2-40B4-BE49-F238E27FC236}">
                  <a16:creationId xmlns:a16="http://schemas.microsoft.com/office/drawing/2014/main" id="{5843F20C-89EE-E147-9B3E-9D179BDE4B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82533" y="3237104"/>
              <a:ext cx="730477" cy="730477"/>
            </a:xfrm>
            <a:prstGeom prst="rect">
              <a:avLst/>
            </a:prstGeom>
          </p:spPr>
        </p:pic>
        <p:pic>
          <p:nvPicPr>
            <p:cNvPr id="73" name="Graphic 72" descr="Architecture diagram">
              <a:extLst>
                <a:ext uri="{FF2B5EF4-FFF2-40B4-BE49-F238E27FC236}">
                  <a16:creationId xmlns:a16="http://schemas.microsoft.com/office/drawing/2014/main" id="{4745A14E-B6F7-5443-BA4D-FFCA17FC654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43599" y="3367551"/>
              <a:ext cx="672801" cy="672800"/>
            </a:xfrm>
            <a:prstGeom prst="rect">
              <a:avLst/>
            </a:prstGeom>
          </p:spPr>
        </p:pic>
        <p:pic>
          <p:nvPicPr>
            <p:cNvPr id="74" name="Graphic 73" descr="Architecture diagram">
              <a:extLst>
                <a:ext uri="{FF2B5EF4-FFF2-40B4-BE49-F238E27FC236}">
                  <a16:creationId xmlns:a16="http://schemas.microsoft.com/office/drawing/2014/main" id="{EB4B2615-0212-954A-BA33-3DBCFF50AD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19115" y="4846680"/>
              <a:ext cx="609926" cy="609926"/>
            </a:xfrm>
            <a:prstGeom prst="rect">
              <a:avLst/>
            </a:prstGeom>
          </p:spPr>
        </p:pic>
        <p:grpSp>
          <p:nvGrpSpPr>
            <p:cNvPr id="19" name="Group 18" descr="Architecture diagram">
              <a:extLst>
                <a:ext uri="{FF2B5EF4-FFF2-40B4-BE49-F238E27FC236}">
                  <a16:creationId xmlns:a16="http://schemas.microsoft.com/office/drawing/2014/main" id="{7C38A412-EF46-5E48-BC09-2645B8A583CC}"/>
                </a:ext>
              </a:extLst>
            </p:cNvPr>
            <p:cNvGrpSpPr/>
            <p:nvPr/>
          </p:nvGrpSpPr>
          <p:grpSpPr>
            <a:xfrm>
              <a:off x="9013885" y="4304871"/>
              <a:ext cx="540710" cy="434795"/>
              <a:chOff x="9586488" y="5113792"/>
              <a:chExt cx="1492705" cy="1200311"/>
            </a:xfrm>
          </p:grpSpPr>
          <p:sp>
            <p:nvSpPr>
              <p:cNvPr id="8" name="Freeform 7">
                <a:extLst>
                  <a:ext uri="{FF2B5EF4-FFF2-40B4-BE49-F238E27FC236}">
                    <a16:creationId xmlns:a16="http://schemas.microsoft.com/office/drawing/2014/main" id="{1540533F-B5F6-5740-A0EE-615F954DE640}"/>
                  </a:ext>
                </a:extLst>
              </p:cNvPr>
              <p:cNvSpPr/>
              <p:nvPr/>
            </p:nvSpPr>
            <p:spPr>
              <a:xfrm>
                <a:off x="9586488" y="5431651"/>
                <a:ext cx="1492705" cy="882452"/>
              </a:xfrm>
              <a:custGeom>
                <a:avLst/>
                <a:gdLst>
                  <a:gd name="connsiteX0" fmla="*/ 0 w 1492705"/>
                  <a:gd name="connsiteY0" fmla="*/ 0 h 882452"/>
                  <a:gd name="connsiteX1" fmla="*/ 1492706 w 1492705"/>
                  <a:gd name="connsiteY1" fmla="*/ 0 h 882452"/>
                  <a:gd name="connsiteX2" fmla="*/ 1492706 w 1492705"/>
                  <a:gd name="connsiteY2" fmla="*/ 0 h 882452"/>
                  <a:gd name="connsiteX3" fmla="*/ 1492706 w 1492705"/>
                  <a:gd name="connsiteY3" fmla="*/ 832403 h 882452"/>
                  <a:gd name="connsiteX4" fmla="*/ 1442656 w 1492705"/>
                  <a:gd name="connsiteY4" fmla="*/ 882453 h 882452"/>
                  <a:gd name="connsiteX5" fmla="*/ 50050 w 1492705"/>
                  <a:gd name="connsiteY5" fmla="*/ 882453 h 882452"/>
                  <a:gd name="connsiteX6" fmla="*/ 0 w 1492705"/>
                  <a:gd name="connsiteY6" fmla="*/ 832403 h 882452"/>
                  <a:gd name="connsiteX7" fmla="*/ 0 w 1492705"/>
                  <a:gd name="connsiteY7" fmla="*/ 0 h 882452"/>
                  <a:gd name="connsiteX8" fmla="*/ 0 w 1492705"/>
                  <a:gd name="connsiteY8" fmla="*/ 0 h 88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705" h="882452">
                    <a:moveTo>
                      <a:pt x="0" y="0"/>
                    </a:moveTo>
                    <a:lnTo>
                      <a:pt x="1492706" y="0"/>
                    </a:lnTo>
                    <a:lnTo>
                      <a:pt x="1492706" y="0"/>
                    </a:lnTo>
                    <a:lnTo>
                      <a:pt x="1492706" y="832403"/>
                    </a:lnTo>
                    <a:cubicBezTo>
                      <a:pt x="1492706" y="860044"/>
                      <a:pt x="1470298" y="882453"/>
                      <a:pt x="1442656" y="882453"/>
                    </a:cubicBezTo>
                    <a:lnTo>
                      <a:pt x="50050" y="882453"/>
                    </a:lnTo>
                    <a:cubicBezTo>
                      <a:pt x="22408" y="882453"/>
                      <a:pt x="0" y="860044"/>
                      <a:pt x="0" y="832403"/>
                    </a:cubicBezTo>
                    <a:lnTo>
                      <a:pt x="0" y="0"/>
                    </a:lnTo>
                    <a:lnTo>
                      <a:pt x="0" y="0"/>
                    </a:lnTo>
                    <a:close/>
                  </a:path>
                </a:pathLst>
              </a:custGeom>
              <a:solidFill>
                <a:srgbClr val="32BEDD"/>
              </a:solidFill>
              <a:ln w="87313"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C5337D31-9BBF-5C40-9BC6-B02EC8CFFF09}"/>
                  </a:ext>
                </a:extLst>
              </p:cNvPr>
              <p:cNvSpPr/>
              <p:nvPr/>
            </p:nvSpPr>
            <p:spPr>
              <a:xfrm>
                <a:off x="9586488" y="5113792"/>
                <a:ext cx="1492705" cy="317858"/>
              </a:xfrm>
              <a:custGeom>
                <a:avLst/>
                <a:gdLst>
                  <a:gd name="connsiteX0" fmla="*/ 50050 w 1492705"/>
                  <a:gd name="connsiteY0" fmla="*/ 0 h 317858"/>
                  <a:gd name="connsiteX1" fmla="*/ 1442656 w 1492705"/>
                  <a:gd name="connsiteY1" fmla="*/ 0 h 317858"/>
                  <a:gd name="connsiteX2" fmla="*/ 1492706 w 1492705"/>
                  <a:gd name="connsiteY2" fmla="*/ 50050 h 317858"/>
                  <a:gd name="connsiteX3" fmla="*/ 1492706 w 1492705"/>
                  <a:gd name="connsiteY3" fmla="*/ 317859 h 317858"/>
                  <a:gd name="connsiteX4" fmla="*/ 1492706 w 1492705"/>
                  <a:gd name="connsiteY4" fmla="*/ 317859 h 317858"/>
                  <a:gd name="connsiteX5" fmla="*/ 0 w 1492705"/>
                  <a:gd name="connsiteY5" fmla="*/ 317859 h 317858"/>
                  <a:gd name="connsiteX6" fmla="*/ 0 w 1492705"/>
                  <a:gd name="connsiteY6" fmla="*/ 317859 h 317858"/>
                  <a:gd name="connsiteX7" fmla="*/ 0 w 1492705"/>
                  <a:gd name="connsiteY7" fmla="*/ 49171 h 317858"/>
                  <a:gd name="connsiteX8" fmla="*/ 50050 w 1492705"/>
                  <a:gd name="connsiteY8" fmla="*/ 0 h 31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705" h="317858">
                    <a:moveTo>
                      <a:pt x="50050" y="0"/>
                    </a:moveTo>
                    <a:lnTo>
                      <a:pt x="1442656" y="0"/>
                    </a:lnTo>
                    <a:cubicBezTo>
                      <a:pt x="1470298" y="0"/>
                      <a:pt x="1492706" y="22408"/>
                      <a:pt x="1492706" y="50050"/>
                    </a:cubicBezTo>
                    <a:lnTo>
                      <a:pt x="1492706" y="317859"/>
                    </a:lnTo>
                    <a:lnTo>
                      <a:pt x="1492706" y="317859"/>
                    </a:lnTo>
                    <a:lnTo>
                      <a:pt x="0" y="317859"/>
                    </a:lnTo>
                    <a:lnTo>
                      <a:pt x="0" y="317859"/>
                    </a:lnTo>
                    <a:lnTo>
                      <a:pt x="0" y="49171"/>
                    </a:lnTo>
                    <a:cubicBezTo>
                      <a:pt x="479" y="21873"/>
                      <a:pt x="22747" y="-4"/>
                      <a:pt x="50050" y="0"/>
                    </a:cubicBezTo>
                    <a:close/>
                  </a:path>
                </a:pathLst>
              </a:custGeom>
              <a:solidFill>
                <a:srgbClr val="767676"/>
              </a:solidFill>
              <a:ln w="87313"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1CA19ABD-8535-E94E-BA1E-34171DE0C1EC}"/>
                  </a:ext>
                </a:extLst>
              </p:cNvPr>
              <p:cNvSpPr/>
              <p:nvPr/>
            </p:nvSpPr>
            <p:spPr>
              <a:xfrm>
                <a:off x="9787564" y="5208623"/>
                <a:ext cx="1091431" cy="128197"/>
              </a:xfrm>
              <a:custGeom>
                <a:avLst/>
                <a:gdLst>
                  <a:gd name="connsiteX0" fmla="*/ 1066846 w 1091431"/>
                  <a:gd name="connsiteY0" fmla="*/ 0 h 128197"/>
                  <a:gd name="connsiteX1" fmla="*/ 1091431 w 1091431"/>
                  <a:gd name="connsiteY1" fmla="*/ 0 h 128197"/>
                  <a:gd name="connsiteX2" fmla="*/ 1091431 w 1091431"/>
                  <a:gd name="connsiteY2" fmla="*/ 128197 h 128197"/>
                  <a:gd name="connsiteX3" fmla="*/ 1066846 w 1091431"/>
                  <a:gd name="connsiteY3" fmla="*/ 128197 h 128197"/>
                  <a:gd name="connsiteX4" fmla="*/ 24586 w 1091431"/>
                  <a:gd name="connsiteY4" fmla="*/ 128197 h 128197"/>
                  <a:gd name="connsiteX5" fmla="*/ 0 w 1091431"/>
                  <a:gd name="connsiteY5" fmla="*/ 128197 h 128197"/>
                  <a:gd name="connsiteX6" fmla="*/ 0 w 1091431"/>
                  <a:gd name="connsiteY6" fmla="*/ 0 h 128197"/>
                  <a:gd name="connsiteX7" fmla="*/ 24586 w 1091431"/>
                  <a:gd name="connsiteY7" fmla="*/ 0 h 12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431" h="128197">
                    <a:moveTo>
                      <a:pt x="1066846" y="0"/>
                    </a:moveTo>
                    <a:cubicBezTo>
                      <a:pt x="1080424" y="0"/>
                      <a:pt x="1091431" y="0"/>
                      <a:pt x="1091431" y="0"/>
                    </a:cubicBezTo>
                    <a:lnTo>
                      <a:pt x="1091431" y="128197"/>
                    </a:lnTo>
                    <a:cubicBezTo>
                      <a:pt x="1091431" y="128197"/>
                      <a:pt x="1080424" y="128197"/>
                      <a:pt x="1066846" y="128197"/>
                    </a:cubicBezTo>
                    <a:lnTo>
                      <a:pt x="24586" y="128197"/>
                    </a:lnTo>
                    <a:cubicBezTo>
                      <a:pt x="11007" y="128197"/>
                      <a:pt x="0" y="128197"/>
                      <a:pt x="0" y="128197"/>
                    </a:cubicBezTo>
                    <a:lnTo>
                      <a:pt x="0" y="0"/>
                    </a:lnTo>
                    <a:cubicBezTo>
                      <a:pt x="0" y="0"/>
                      <a:pt x="11007" y="0"/>
                      <a:pt x="24586" y="0"/>
                    </a:cubicBezTo>
                    <a:close/>
                  </a:path>
                </a:pathLst>
              </a:custGeom>
              <a:solidFill>
                <a:srgbClr val="F2F2F2"/>
              </a:solidFill>
              <a:ln w="87313" cap="flat">
                <a:noFill/>
                <a:prstDash val="solid"/>
                <a:miter/>
              </a:ln>
            </p:spPr>
            <p:txBody>
              <a:bodyPr rtlCol="0" anchor="ctr"/>
              <a:lstStyle/>
              <a:p>
                <a:endParaRPr lang="en-US"/>
              </a:p>
            </p:txBody>
          </p:sp>
          <p:pic>
            <p:nvPicPr>
              <p:cNvPr id="88" name="Graphic 87">
                <a:extLst>
                  <a:ext uri="{FF2B5EF4-FFF2-40B4-BE49-F238E27FC236}">
                    <a16:creationId xmlns:a16="http://schemas.microsoft.com/office/drawing/2014/main" id="{3C19010D-5096-4640-9F10-3373E71B2ED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94277" y="5429321"/>
                <a:ext cx="867508" cy="867508"/>
              </a:xfrm>
              <a:prstGeom prst="rect">
                <a:avLst/>
              </a:prstGeom>
            </p:spPr>
          </p:pic>
        </p:grpSp>
        <p:grpSp>
          <p:nvGrpSpPr>
            <p:cNvPr id="89" name="Group 88" descr="Architecture diagram">
              <a:extLst>
                <a:ext uri="{FF2B5EF4-FFF2-40B4-BE49-F238E27FC236}">
                  <a16:creationId xmlns:a16="http://schemas.microsoft.com/office/drawing/2014/main" id="{C1D2EB35-B814-2E46-8BA9-F92A629DE1ED}"/>
                </a:ext>
              </a:extLst>
            </p:cNvPr>
            <p:cNvGrpSpPr/>
            <p:nvPr/>
          </p:nvGrpSpPr>
          <p:grpSpPr>
            <a:xfrm>
              <a:off x="9013885" y="3337006"/>
              <a:ext cx="540710" cy="434795"/>
              <a:chOff x="9586488" y="5113792"/>
              <a:chExt cx="1492705" cy="1200311"/>
            </a:xfrm>
          </p:grpSpPr>
          <p:sp>
            <p:nvSpPr>
              <p:cNvPr id="90" name="Freeform 89">
                <a:extLst>
                  <a:ext uri="{FF2B5EF4-FFF2-40B4-BE49-F238E27FC236}">
                    <a16:creationId xmlns:a16="http://schemas.microsoft.com/office/drawing/2014/main" id="{0C92682B-0154-3340-9E85-DE55DBCF6279}"/>
                  </a:ext>
                </a:extLst>
              </p:cNvPr>
              <p:cNvSpPr/>
              <p:nvPr/>
            </p:nvSpPr>
            <p:spPr>
              <a:xfrm>
                <a:off x="9586488" y="5431651"/>
                <a:ext cx="1492705" cy="882452"/>
              </a:xfrm>
              <a:custGeom>
                <a:avLst/>
                <a:gdLst>
                  <a:gd name="connsiteX0" fmla="*/ 0 w 1492705"/>
                  <a:gd name="connsiteY0" fmla="*/ 0 h 882452"/>
                  <a:gd name="connsiteX1" fmla="*/ 1492706 w 1492705"/>
                  <a:gd name="connsiteY1" fmla="*/ 0 h 882452"/>
                  <a:gd name="connsiteX2" fmla="*/ 1492706 w 1492705"/>
                  <a:gd name="connsiteY2" fmla="*/ 0 h 882452"/>
                  <a:gd name="connsiteX3" fmla="*/ 1492706 w 1492705"/>
                  <a:gd name="connsiteY3" fmla="*/ 832403 h 882452"/>
                  <a:gd name="connsiteX4" fmla="*/ 1442656 w 1492705"/>
                  <a:gd name="connsiteY4" fmla="*/ 882453 h 882452"/>
                  <a:gd name="connsiteX5" fmla="*/ 50050 w 1492705"/>
                  <a:gd name="connsiteY5" fmla="*/ 882453 h 882452"/>
                  <a:gd name="connsiteX6" fmla="*/ 0 w 1492705"/>
                  <a:gd name="connsiteY6" fmla="*/ 832403 h 882452"/>
                  <a:gd name="connsiteX7" fmla="*/ 0 w 1492705"/>
                  <a:gd name="connsiteY7" fmla="*/ 0 h 882452"/>
                  <a:gd name="connsiteX8" fmla="*/ 0 w 1492705"/>
                  <a:gd name="connsiteY8" fmla="*/ 0 h 88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705" h="882452">
                    <a:moveTo>
                      <a:pt x="0" y="0"/>
                    </a:moveTo>
                    <a:lnTo>
                      <a:pt x="1492706" y="0"/>
                    </a:lnTo>
                    <a:lnTo>
                      <a:pt x="1492706" y="0"/>
                    </a:lnTo>
                    <a:lnTo>
                      <a:pt x="1492706" y="832403"/>
                    </a:lnTo>
                    <a:cubicBezTo>
                      <a:pt x="1492706" y="860044"/>
                      <a:pt x="1470298" y="882453"/>
                      <a:pt x="1442656" y="882453"/>
                    </a:cubicBezTo>
                    <a:lnTo>
                      <a:pt x="50050" y="882453"/>
                    </a:lnTo>
                    <a:cubicBezTo>
                      <a:pt x="22408" y="882453"/>
                      <a:pt x="0" y="860044"/>
                      <a:pt x="0" y="832403"/>
                    </a:cubicBezTo>
                    <a:lnTo>
                      <a:pt x="0" y="0"/>
                    </a:lnTo>
                    <a:lnTo>
                      <a:pt x="0" y="0"/>
                    </a:lnTo>
                    <a:close/>
                  </a:path>
                </a:pathLst>
              </a:custGeom>
              <a:solidFill>
                <a:srgbClr val="32BEDD"/>
              </a:solidFill>
              <a:ln w="87313"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6FDDC6FD-99FC-E443-866D-11548B9998F6}"/>
                  </a:ext>
                </a:extLst>
              </p:cNvPr>
              <p:cNvSpPr/>
              <p:nvPr/>
            </p:nvSpPr>
            <p:spPr>
              <a:xfrm>
                <a:off x="9586488" y="5113792"/>
                <a:ext cx="1492705" cy="317858"/>
              </a:xfrm>
              <a:custGeom>
                <a:avLst/>
                <a:gdLst>
                  <a:gd name="connsiteX0" fmla="*/ 50050 w 1492705"/>
                  <a:gd name="connsiteY0" fmla="*/ 0 h 317858"/>
                  <a:gd name="connsiteX1" fmla="*/ 1442656 w 1492705"/>
                  <a:gd name="connsiteY1" fmla="*/ 0 h 317858"/>
                  <a:gd name="connsiteX2" fmla="*/ 1492706 w 1492705"/>
                  <a:gd name="connsiteY2" fmla="*/ 50050 h 317858"/>
                  <a:gd name="connsiteX3" fmla="*/ 1492706 w 1492705"/>
                  <a:gd name="connsiteY3" fmla="*/ 317859 h 317858"/>
                  <a:gd name="connsiteX4" fmla="*/ 1492706 w 1492705"/>
                  <a:gd name="connsiteY4" fmla="*/ 317859 h 317858"/>
                  <a:gd name="connsiteX5" fmla="*/ 0 w 1492705"/>
                  <a:gd name="connsiteY5" fmla="*/ 317859 h 317858"/>
                  <a:gd name="connsiteX6" fmla="*/ 0 w 1492705"/>
                  <a:gd name="connsiteY6" fmla="*/ 317859 h 317858"/>
                  <a:gd name="connsiteX7" fmla="*/ 0 w 1492705"/>
                  <a:gd name="connsiteY7" fmla="*/ 49171 h 317858"/>
                  <a:gd name="connsiteX8" fmla="*/ 50050 w 1492705"/>
                  <a:gd name="connsiteY8" fmla="*/ 0 h 31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705" h="317858">
                    <a:moveTo>
                      <a:pt x="50050" y="0"/>
                    </a:moveTo>
                    <a:lnTo>
                      <a:pt x="1442656" y="0"/>
                    </a:lnTo>
                    <a:cubicBezTo>
                      <a:pt x="1470298" y="0"/>
                      <a:pt x="1492706" y="22408"/>
                      <a:pt x="1492706" y="50050"/>
                    </a:cubicBezTo>
                    <a:lnTo>
                      <a:pt x="1492706" y="317859"/>
                    </a:lnTo>
                    <a:lnTo>
                      <a:pt x="1492706" y="317859"/>
                    </a:lnTo>
                    <a:lnTo>
                      <a:pt x="0" y="317859"/>
                    </a:lnTo>
                    <a:lnTo>
                      <a:pt x="0" y="317859"/>
                    </a:lnTo>
                    <a:lnTo>
                      <a:pt x="0" y="49171"/>
                    </a:lnTo>
                    <a:cubicBezTo>
                      <a:pt x="479" y="21873"/>
                      <a:pt x="22747" y="-4"/>
                      <a:pt x="50050" y="0"/>
                    </a:cubicBezTo>
                    <a:close/>
                  </a:path>
                </a:pathLst>
              </a:custGeom>
              <a:solidFill>
                <a:srgbClr val="767676"/>
              </a:solidFill>
              <a:ln w="87313"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B6EB2769-5BCF-ED4D-9E02-0A26C72E5166}"/>
                  </a:ext>
                </a:extLst>
              </p:cNvPr>
              <p:cNvSpPr/>
              <p:nvPr/>
            </p:nvSpPr>
            <p:spPr>
              <a:xfrm>
                <a:off x="9787564" y="5208623"/>
                <a:ext cx="1091431" cy="128197"/>
              </a:xfrm>
              <a:custGeom>
                <a:avLst/>
                <a:gdLst>
                  <a:gd name="connsiteX0" fmla="*/ 1066846 w 1091431"/>
                  <a:gd name="connsiteY0" fmla="*/ 0 h 128197"/>
                  <a:gd name="connsiteX1" fmla="*/ 1091431 w 1091431"/>
                  <a:gd name="connsiteY1" fmla="*/ 0 h 128197"/>
                  <a:gd name="connsiteX2" fmla="*/ 1091431 w 1091431"/>
                  <a:gd name="connsiteY2" fmla="*/ 128197 h 128197"/>
                  <a:gd name="connsiteX3" fmla="*/ 1066846 w 1091431"/>
                  <a:gd name="connsiteY3" fmla="*/ 128197 h 128197"/>
                  <a:gd name="connsiteX4" fmla="*/ 24586 w 1091431"/>
                  <a:gd name="connsiteY4" fmla="*/ 128197 h 128197"/>
                  <a:gd name="connsiteX5" fmla="*/ 0 w 1091431"/>
                  <a:gd name="connsiteY5" fmla="*/ 128197 h 128197"/>
                  <a:gd name="connsiteX6" fmla="*/ 0 w 1091431"/>
                  <a:gd name="connsiteY6" fmla="*/ 0 h 128197"/>
                  <a:gd name="connsiteX7" fmla="*/ 24586 w 1091431"/>
                  <a:gd name="connsiteY7" fmla="*/ 0 h 12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431" h="128197">
                    <a:moveTo>
                      <a:pt x="1066846" y="0"/>
                    </a:moveTo>
                    <a:cubicBezTo>
                      <a:pt x="1080424" y="0"/>
                      <a:pt x="1091431" y="0"/>
                      <a:pt x="1091431" y="0"/>
                    </a:cubicBezTo>
                    <a:lnTo>
                      <a:pt x="1091431" y="128197"/>
                    </a:lnTo>
                    <a:cubicBezTo>
                      <a:pt x="1091431" y="128197"/>
                      <a:pt x="1080424" y="128197"/>
                      <a:pt x="1066846" y="128197"/>
                    </a:cubicBezTo>
                    <a:lnTo>
                      <a:pt x="24586" y="128197"/>
                    </a:lnTo>
                    <a:cubicBezTo>
                      <a:pt x="11007" y="128197"/>
                      <a:pt x="0" y="128197"/>
                      <a:pt x="0" y="128197"/>
                    </a:cubicBezTo>
                    <a:lnTo>
                      <a:pt x="0" y="0"/>
                    </a:lnTo>
                    <a:cubicBezTo>
                      <a:pt x="0" y="0"/>
                      <a:pt x="11007" y="0"/>
                      <a:pt x="24586" y="0"/>
                    </a:cubicBezTo>
                    <a:close/>
                  </a:path>
                </a:pathLst>
              </a:custGeom>
              <a:solidFill>
                <a:srgbClr val="F2F2F2"/>
              </a:solidFill>
              <a:ln w="87313" cap="flat">
                <a:noFill/>
                <a:prstDash val="solid"/>
                <a:miter/>
              </a:ln>
            </p:spPr>
            <p:txBody>
              <a:bodyPr rtlCol="0" anchor="ctr"/>
              <a:lstStyle/>
              <a:p>
                <a:endParaRPr lang="en-US"/>
              </a:p>
            </p:txBody>
          </p:sp>
          <p:pic>
            <p:nvPicPr>
              <p:cNvPr id="93" name="Graphic 92">
                <a:extLst>
                  <a:ext uri="{FF2B5EF4-FFF2-40B4-BE49-F238E27FC236}">
                    <a16:creationId xmlns:a16="http://schemas.microsoft.com/office/drawing/2014/main" id="{0DCAFB4F-443F-F14F-861B-CCC8A6EF639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94277" y="5429321"/>
                <a:ext cx="867508" cy="867508"/>
              </a:xfrm>
              <a:prstGeom prst="rect">
                <a:avLst/>
              </a:prstGeom>
            </p:spPr>
          </p:pic>
        </p:grpSp>
        <p:grpSp>
          <p:nvGrpSpPr>
            <p:cNvPr id="94" name="Group 93" descr="Architecture diagram">
              <a:extLst>
                <a:ext uri="{FF2B5EF4-FFF2-40B4-BE49-F238E27FC236}">
                  <a16:creationId xmlns:a16="http://schemas.microsoft.com/office/drawing/2014/main" id="{C6DA6B29-8DDE-224A-8303-0F39543D815E}"/>
                </a:ext>
              </a:extLst>
            </p:cNvPr>
            <p:cNvGrpSpPr/>
            <p:nvPr/>
          </p:nvGrpSpPr>
          <p:grpSpPr>
            <a:xfrm>
              <a:off x="9013885" y="2212944"/>
              <a:ext cx="540710" cy="434795"/>
              <a:chOff x="9586488" y="5113792"/>
              <a:chExt cx="1492705" cy="1200311"/>
            </a:xfrm>
          </p:grpSpPr>
          <p:sp>
            <p:nvSpPr>
              <p:cNvPr id="95" name="Freeform 94">
                <a:extLst>
                  <a:ext uri="{FF2B5EF4-FFF2-40B4-BE49-F238E27FC236}">
                    <a16:creationId xmlns:a16="http://schemas.microsoft.com/office/drawing/2014/main" id="{18512ED8-0B7E-6142-B201-91ECE931E261}"/>
                  </a:ext>
                </a:extLst>
              </p:cNvPr>
              <p:cNvSpPr/>
              <p:nvPr/>
            </p:nvSpPr>
            <p:spPr>
              <a:xfrm>
                <a:off x="9586488" y="5431651"/>
                <a:ext cx="1492705" cy="882452"/>
              </a:xfrm>
              <a:custGeom>
                <a:avLst/>
                <a:gdLst>
                  <a:gd name="connsiteX0" fmla="*/ 0 w 1492705"/>
                  <a:gd name="connsiteY0" fmla="*/ 0 h 882452"/>
                  <a:gd name="connsiteX1" fmla="*/ 1492706 w 1492705"/>
                  <a:gd name="connsiteY1" fmla="*/ 0 h 882452"/>
                  <a:gd name="connsiteX2" fmla="*/ 1492706 w 1492705"/>
                  <a:gd name="connsiteY2" fmla="*/ 0 h 882452"/>
                  <a:gd name="connsiteX3" fmla="*/ 1492706 w 1492705"/>
                  <a:gd name="connsiteY3" fmla="*/ 832403 h 882452"/>
                  <a:gd name="connsiteX4" fmla="*/ 1442656 w 1492705"/>
                  <a:gd name="connsiteY4" fmla="*/ 882453 h 882452"/>
                  <a:gd name="connsiteX5" fmla="*/ 50050 w 1492705"/>
                  <a:gd name="connsiteY5" fmla="*/ 882453 h 882452"/>
                  <a:gd name="connsiteX6" fmla="*/ 0 w 1492705"/>
                  <a:gd name="connsiteY6" fmla="*/ 832403 h 882452"/>
                  <a:gd name="connsiteX7" fmla="*/ 0 w 1492705"/>
                  <a:gd name="connsiteY7" fmla="*/ 0 h 882452"/>
                  <a:gd name="connsiteX8" fmla="*/ 0 w 1492705"/>
                  <a:gd name="connsiteY8" fmla="*/ 0 h 88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705" h="882452">
                    <a:moveTo>
                      <a:pt x="0" y="0"/>
                    </a:moveTo>
                    <a:lnTo>
                      <a:pt x="1492706" y="0"/>
                    </a:lnTo>
                    <a:lnTo>
                      <a:pt x="1492706" y="0"/>
                    </a:lnTo>
                    <a:lnTo>
                      <a:pt x="1492706" y="832403"/>
                    </a:lnTo>
                    <a:cubicBezTo>
                      <a:pt x="1492706" y="860044"/>
                      <a:pt x="1470298" y="882453"/>
                      <a:pt x="1442656" y="882453"/>
                    </a:cubicBezTo>
                    <a:lnTo>
                      <a:pt x="50050" y="882453"/>
                    </a:lnTo>
                    <a:cubicBezTo>
                      <a:pt x="22408" y="882453"/>
                      <a:pt x="0" y="860044"/>
                      <a:pt x="0" y="832403"/>
                    </a:cubicBezTo>
                    <a:lnTo>
                      <a:pt x="0" y="0"/>
                    </a:lnTo>
                    <a:lnTo>
                      <a:pt x="0" y="0"/>
                    </a:lnTo>
                    <a:close/>
                  </a:path>
                </a:pathLst>
              </a:custGeom>
              <a:solidFill>
                <a:srgbClr val="32BEDD"/>
              </a:solidFill>
              <a:ln w="87313"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0DFA0EF6-C83A-344F-BEF9-216C6A212870}"/>
                  </a:ext>
                </a:extLst>
              </p:cNvPr>
              <p:cNvSpPr/>
              <p:nvPr/>
            </p:nvSpPr>
            <p:spPr>
              <a:xfrm>
                <a:off x="9586488" y="5113792"/>
                <a:ext cx="1492705" cy="317858"/>
              </a:xfrm>
              <a:custGeom>
                <a:avLst/>
                <a:gdLst>
                  <a:gd name="connsiteX0" fmla="*/ 50050 w 1492705"/>
                  <a:gd name="connsiteY0" fmla="*/ 0 h 317858"/>
                  <a:gd name="connsiteX1" fmla="*/ 1442656 w 1492705"/>
                  <a:gd name="connsiteY1" fmla="*/ 0 h 317858"/>
                  <a:gd name="connsiteX2" fmla="*/ 1492706 w 1492705"/>
                  <a:gd name="connsiteY2" fmla="*/ 50050 h 317858"/>
                  <a:gd name="connsiteX3" fmla="*/ 1492706 w 1492705"/>
                  <a:gd name="connsiteY3" fmla="*/ 317859 h 317858"/>
                  <a:gd name="connsiteX4" fmla="*/ 1492706 w 1492705"/>
                  <a:gd name="connsiteY4" fmla="*/ 317859 h 317858"/>
                  <a:gd name="connsiteX5" fmla="*/ 0 w 1492705"/>
                  <a:gd name="connsiteY5" fmla="*/ 317859 h 317858"/>
                  <a:gd name="connsiteX6" fmla="*/ 0 w 1492705"/>
                  <a:gd name="connsiteY6" fmla="*/ 317859 h 317858"/>
                  <a:gd name="connsiteX7" fmla="*/ 0 w 1492705"/>
                  <a:gd name="connsiteY7" fmla="*/ 49171 h 317858"/>
                  <a:gd name="connsiteX8" fmla="*/ 50050 w 1492705"/>
                  <a:gd name="connsiteY8" fmla="*/ 0 h 31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705" h="317858">
                    <a:moveTo>
                      <a:pt x="50050" y="0"/>
                    </a:moveTo>
                    <a:lnTo>
                      <a:pt x="1442656" y="0"/>
                    </a:lnTo>
                    <a:cubicBezTo>
                      <a:pt x="1470298" y="0"/>
                      <a:pt x="1492706" y="22408"/>
                      <a:pt x="1492706" y="50050"/>
                    </a:cubicBezTo>
                    <a:lnTo>
                      <a:pt x="1492706" y="317859"/>
                    </a:lnTo>
                    <a:lnTo>
                      <a:pt x="1492706" y="317859"/>
                    </a:lnTo>
                    <a:lnTo>
                      <a:pt x="0" y="317859"/>
                    </a:lnTo>
                    <a:lnTo>
                      <a:pt x="0" y="317859"/>
                    </a:lnTo>
                    <a:lnTo>
                      <a:pt x="0" y="49171"/>
                    </a:lnTo>
                    <a:cubicBezTo>
                      <a:pt x="479" y="21873"/>
                      <a:pt x="22747" y="-4"/>
                      <a:pt x="50050" y="0"/>
                    </a:cubicBezTo>
                    <a:close/>
                  </a:path>
                </a:pathLst>
              </a:custGeom>
              <a:solidFill>
                <a:srgbClr val="767676"/>
              </a:solidFill>
              <a:ln w="87313"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9F0F14FF-D909-2646-B747-4F01F6AEB2E4}"/>
                  </a:ext>
                </a:extLst>
              </p:cNvPr>
              <p:cNvSpPr/>
              <p:nvPr/>
            </p:nvSpPr>
            <p:spPr>
              <a:xfrm>
                <a:off x="9787564" y="5208623"/>
                <a:ext cx="1091431" cy="128197"/>
              </a:xfrm>
              <a:custGeom>
                <a:avLst/>
                <a:gdLst>
                  <a:gd name="connsiteX0" fmla="*/ 1066846 w 1091431"/>
                  <a:gd name="connsiteY0" fmla="*/ 0 h 128197"/>
                  <a:gd name="connsiteX1" fmla="*/ 1091431 w 1091431"/>
                  <a:gd name="connsiteY1" fmla="*/ 0 h 128197"/>
                  <a:gd name="connsiteX2" fmla="*/ 1091431 w 1091431"/>
                  <a:gd name="connsiteY2" fmla="*/ 128197 h 128197"/>
                  <a:gd name="connsiteX3" fmla="*/ 1066846 w 1091431"/>
                  <a:gd name="connsiteY3" fmla="*/ 128197 h 128197"/>
                  <a:gd name="connsiteX4" fmla="*/ 24586 w 1091431"/>
                  <a:gd name="connsiteY4" fmla="*/ 128197 h 128197"/>
                  <a:gd name="connsiteX5" fmla="*/ 0 w 1091431"/>
                  <a:gd name="connsiteY5" fmla="*/ 128197 h 128197"/>
                  <a:gd name="connsiteX6" fmla="*/ 0 w 1091431"/>
                  <a:gd name="connsiteY6" fmla="*/ 0 h 128197"/>
                  <a:gd name="connsiteX7" fmla="*/ 24586 w 1091431"/>
                  <a:gd name="connsiteY7" fmla="*/ 0 h 12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431" h="128197">
                    <a:moveTo>
                      <a:pt x="1066846" y="0"/>
                    </a:moveTo>
                    <a:cubicBezTo>
                      <a:pt x="1080424" y="0"/>
                      <a:pt x="1091431" y="0"/>
                      <a:pt x="1091431" y="0"/>
                    </a:cubicBezTo>
                    <a:lnTo>
                      <a:pt x="1091431" y="128197"/>
                    </a:lnTo>
                    <a:cubicBezTo>
                      <a:pt x="1091431" y="128197"/>
                      <a:pt x="1080424" y="128197"/>
                      <a:pt x="1066846" y="128197"/>
                    </a:cubicBezTo>
                    <a:lnTo>
                      <a:pt x="24586" y="128197"/>
                    </a:lnTo>
                    <a:cubicBezTo>
                      <a:pt x="11007" y="128197"/>
                      <a:pt x="0" y="128197"/>
                      <a:pt x="0" y="128197"/>
                    </a:cubicBezTo>
                    <a:lnTo>
                      <a:pt x="0" y="0"/>
                    </a:lnTo>
                    <a:cubicBezTo>
                      <a:pt x="0" y="0"/>
                      <a:pt x="11007" y="0"/>
                      <a:pt x="24586" y="0"/>
                    </a:cubicBezTo>
                    <a:close/>
                  </a:path>
                </a:pathLst>
              </a:custGeom>
              <a:solidFill>
                <a:srgbClr val="F2F2F2"/>
              </a:solidFill>
              <a:ln w="87313" cap="flat">
                <a:noFill/>
                <a:prstDash val="solid"/>
                <a:miter/>
              </a:ln>
            </p:spPr>
            <p:txBody>
              <a:bodyPr rtlCol="0" anchor="ctr"/>
              <a:lstStyle/>
              <a:p>
                <a:endParaRPr lang="en-US"/>
              </a:p>
            </p:txBody>
          </p:sp>
          <p:pic>
            <p:nvPicPr>
              <p:cNvPr id="98" name="Graphic 97">
                <a:extLst>
                  <a:ext uri="{FF2B5EF4-FFF2-40B4-BE49-F238E27FC236}">
                    <a16:creationId xmlns:a16="http://schemas.microsoft.com/office/drawing/2014/main" id="{99EB8348-4133-2A49-87A7-1F1464A691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94277" y="5429321"/>
                <a:ext cx="867508" cy="867508"/>
              </a:xfrm>
              <a:prstGeom prst="rect">
                <a:avLst/>
              </a:prstGeom>
            </p:spPr>
          </p:pic>
        </p:grpSp>
      </p:grpSp>
    </p:spTree>
    <p:extLst>
      <p:ext uri="{BB962C8B-B14F-4D97-AF65-F5344CB8AC3E}">
        <p14:creationId xmlns:p14="http://schemas.microsoft.com/office/powerpoint/2010/main" val="62576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D5C5-818C-4214-9D87-4D704A847012}"/>
              </a:ext>
            </a:extLst>
          </p:cNvPr>
          <p:cNvSpPr>
            <a:spLocks noGrp="1"/>
          </p:cNvSpPr>
          <p:nvPr>
            <p:ph type="title"/>
          </p:nvPr>
        </p:nvSpPr>
        <p:spPr>
          <a:xfrm>
            <a:off x="588263" y="457200"/>
            <a:ext cx="4497084" cy="553998"/>
          </a:xfrm>
        </p:spPr>
        <p:txBody>
          <a:bodyPr vert="horz" wrap="square" lIns="0" tIns="0" rIns="0" bIns="0" rtlCol="0" anchor="t">
            <a:noAutofit/>
          </a:bodyPr>
          <a:lstStyle/>
          <a:p>
            <a:pPr>
              <a:lnSpc>
                <a:spcPct val="100000"/>
              </a:lnSpc>
              <a:spcBef>
                <a:spcPts val="0"/>
              </a:spcBef>
            </a:pPr>
            <a:r>
              <a:rPr lang="en-US" sz="3200" b="1" dirty="0"/>
              <a:t>Cloud-native applications built with modern frameworks</a:t>
            </a:r>
          </a:p>
        </p:txBody>
      </p:sp>
      <p:sp>
        <p:nvSpPr>
          <p:cNvPr id="58" name="Rectangle 57">
            <a:extLst>
              <a:ext uri="{FF2B5EF4-FFF2-40B4-BE49-F238E27FC236}">
                <a16:creationId xmlns:a16="http://schemas.microsoft.com/office/drawing/2014/main" id="{D9214FD9-B4DB-48CE-A0FE-B24C550C8547}"/>
              </a:ext>
            </a:extLst>
          </p:cNvPr>
          <p:cNvSpPr/>
          <p:nvPr/>
        </p:nvSpPr>
        <p:spPr>
          <a:xfrm>
            <a:off x="503531" y="2023322"/>
            <a:ext cx="4533690" cy="4293483"/>
          </a:xfrm>
          <a:prstGeom prst="rect">
            <a:avLst/>
          </a:prstGeom>
        </p:spPr>
        <p:txBody>
          <a:bodyPr wrap="square">
            <a:spAutoFit/>
          </a:bodyPr>
          <a:lstStyle/>
          <a:p>
            <a:pPr marL="174625" marR="0" lvl="0" indent="-174625" algn="l" defTabSz="914400" rtl="0" eaLnBrk="1" fontAlgn="auto" latinLnBrk="0" hangingPunct="1">
              <a:lnSpc>
                <a:spcPct val="100000"/>
              </a:lnSpc>
              <a:spcAft>
                <a:spcPts val="900"/>
              </a:spcAft>
              <a:buClrTx/>
              <a:buSzTx/>
              <a:buFont typeface="+mj-lt"/>
              <a:buAutoNum type="arabicPeriod"/>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Deploy and manage containerized applications easily </a:t>
            </a:r>
            <a:r>
              <a:rPr kumimoji="0" lang="en-US" sz="1200" b="0" i="0" u="none" strike="noStrike" kern="1200" cap="none" spc="0" normalizeH="0" baseline="0" noProof="0" dirty="0">
                <a:ln>
                  <a:noFill/>
                </a:ln>
                <a:solidFill>
                  <a:prstClr val="black"/>
                </a:solidFill>
                <a:effectLst/>
                <a:uLnTx/>
                <a:uFillTx/>
                <a:latin typeface="Segoe UI"/>
                <a:ea typeface="+mn-ea"/>
                <a:cs typeface="+mn-cs"/>
              </a:rPr>
              <a:t>with a continuous integration and delivery experience (CI/CD), and enterprise grade security and governance.</a:t>
            </a:r>
          </a:p>
          <a:p>
            <a:pPr marL="174625" marR="0" lvl="0" indent="-174625" algn="l" defTabSz="914400" rtl="0" eaLnBrk="1" fontAlgn="auto" latinLnBrk="0" hangingPunct="1">
              <a:lnSpc>
                <a:spcPct val="100000"/>
              </a:lnSpc>
              <a:spcAft>
                <a:spcPts val="900"/>
              </a:spcAft>
              <a:buClrTx/>
              <a:buSzTx/>
              <a:buFont typeface="+mj-lt"/>
              <a:buAutoNum type="arabicPeriod"/>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Focus on your app, not the database</a:t>
            </a:r>
            <a:r>
              <a:rPr kumimoji="0" lang="en-US" sz="1200" b="0" i="0" u="none" strike="noStrike" kern="1200" cap="none" spc="0" normalizeH="0" baseline="0" noProof="0" dirty="0">
                <a:ln>
                  <a:noFill/>
                </a:ln>
                <a:solidFill>
                  <a:prstClr val="black"/>
                </a:solidFill>
                <a:effectLst/>
                <a:uLnTx/>
                <a:uFillTx/>
                <a:latin typeface="Segoe UI"/>
                <a:ea typeface="+mn-ea"/>
                <a:cs typeface="+mn-cs"/>
              </a:rPr>
              <a:t>, with a fully managed database as a service for PostgreSQL. With built-in high availability and rich feature set of Postgres you can build design modern experiences free from legacy constraints.</a:t>
            </a:r>
          </a:p>
          <a:p>
            <a:pPr marL="174625" marR="0" lvl="0" indent="-174625" algn="l" defTabSz="914400" rtl="0" eaLnBrk="1" fontAlgn="auto" latinLnBrk="0" hangingPunct="1">
              <a:lnSpc>
                <a:spcPct val="100000"/>
              </a:lnSpc>
              <a:spcAft>
                <a:spcPts val="900"/>
              </a:spcAft>
              <a:buClrTx/>
              <a:buSzTx/>
              <a:buFont typeface="+mj-lt"/>
              <a:buAutoNum type="arabicPeriod"/>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Offload database demands </a:t>
            </a:r>
            <a:r>
              <a:rPr kumimoji="0" lang="en-US" sz="1200" b="0" i="0" u="none" strike="noStrike" kern="1200" cap="none" spc="0" normalizeH="0" baseline="0" noProof="0" dirty="0">
                <a:ln>
                  <a:noFill/>
                </a:ln>
                <a:solidFill>
                  <a:prstClr val="black"/>
                </a:solidFill>
                <a:effectLst/>
                <a:uLnTx/>
                <a:uFillTx/>
                <a:latin typeface="Segoe UI"/>
                <a:ea typeface="+mn-ea"/>
                <a:cs typeface="+mn-cs"/>
              </a:rPr>
              <a:t>by managing sessions state and asset caching with Azure Cache for Redis</a:t>
            </a:r>
          </a:p>
          <a:p>
            <a:pPr marL="174625" marR="0" lvl="0" indent="-174625" algn="l" defTabSz="914400" rtl="0" eaLnBrk="1" fontAlgn="auto" latinLnBrk="0" hangingPunct="1">
              <a:lnSpc>
                <a:spcPct val="100000"/>
              </a:lnSpc>
              <a:spcAft>
                <a:spcPts val="900"/>
              </a:spcAft>
              <a:buClrTx/>
              <a:buSzTx/>
              <a:buFont typeface="+mj-lt"/>
              <a:buAutoNum type="arabicPeriod"/>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Alert based on key events </a:t>
            </a:r>
            <a:r>
              <a:rPr kumimoji="0" lang="en-US" sz="1200" b="0" i="0" u="none" strike="noStrike" kern="1200" cap="none" spc="0" normalizeH="0" baseline="0" noProof="0" dirty="0">
                <a:ln>
                  <a:noFill/>
                </a:ln>
                <a:solidFill>
                  <a:prstClr val="black"/>
                </a:solidFill>
                <a:effectLst/>
                <a:uLnTx/>
                <a:uFillTx/>
                <a:latin typeface="Segoe UI"/>
                <a:ea typeface="+mn-ea"/>
                <a:cs typeface="+mn-cs"/>
              </a:rPr>
              <a:t>such as location or user activity using the serverless compute platform of Azure Functions.</a:t>
            </a:r>
          </a:p>
          <a:p>
            <a:pPr marL="174625" marR="0" lvl="0" indent="-174625" algn="l" defTabSz="914400" rtl="0" eaLnBrk="1" fontAlgn="auto" latinLnBrk="0" hangingPunct="1">
              <a:lnSpc>
                <a:spcPct val="100000"/>
              </a:lnSpc>
              <a:spcAft>
                <a:spcPts val="900"/>
              </a:spcAft>
              <a:buClrTx/>
              <a:buSzTx/>
              <a:buFont typeface="+mj-lt"/>
              <a:buAutoNum type="arabicPeriod"/>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Push timely notifications </a:t>
            </a:r>
            <a:r>
              <a:rPr kumimoji="0" lang="en-US" sz="1200" b="0" i="0" u="none" strike="noStrike" kern="1200" cap="none" spc="0" normalizeH="0" baseline="0" noProof="0" dirty="0">
                <a:ln>
                  <a:noFill/>
                </a:ln>
                <a:solidFill>
                  <a:prstClr val="black"/>
                </a:solidFill>
                <a:effectLst/>
                <a:uLnTx/>
                <a:uFillTx/>
                <a:latin typeface="Segoe UI"/>
                <a:ea typeface="+mn-ea"/>
                <a:cs typeface="+mn-cs"/>
              </a:rPr>
              <a:t>directly to your users on their preferred service or medium.</a:t>
            </a:r>
          </a:p>
          <a:p>
            <a:pPr marL="174625" marR="0" lvl="0" indent="-174625" algn="l" defTabSz="914400" rtl="0" eaLnBrk="1" fontAlgn="auto" latinLnBrk="0" hangingPunct="1">
              <a:lnSpc>
                <a:spcPct val="100000"/>
              </a:lnSpc>
              <a:spcAft>
                <a:spcPts val="900"/>
              </a:spcAft>
              <a:buClrTx/>
              <a:buSzTx/>
              <a:buFont typeface="+mj-lt"/>
              <a:buAutoNum type="arabicPeriod"/>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Use scalable machine learning/deep learning techniques</a:t>
            </a:r>
            <a:r>
              <a:rPr kumimoji="0" lang="en-US" sz="1200" b="0" i="0" u="none" strike="noStrike" kern="1200" cap="none" spc="0" normalizeH="0" baseline="0" noProof="0" dirty="0">
                <a:ln>
                  <a:noFill/>
                </a:ln>
                <a:solidFill>
                  <a:prstClr val="black"/>
                </a:solidFill>
                <a:effectLst/>
                <a:uLnTx/>
                <a:uFillTx/>
                <a:latin typeface="Segoe UI"/>
                <a:ea typeface="+mn-ea"/>
                <a:cs typeface="+mn-cs"/>
              </a:rPr>
              <a:t>, to derive deeper insights from this data using Python, R or Scala, with inbuilt notebook experiences in Azure Databricks.</a:t>
            </a:r>
          </a:p>
          <a:p>
            <a:pPr marL="174625" marR="0" lvl="0" indent="-174625" algn="l" defTabSz="914400" rtl="0" eaLnBrk="1" fontAlgn="auto" latinLnBrk="0" hangingPunct="1">
              <a:lnSpc>
                <a:spcPct val="100000"/>
              </a:lnSpc>
              <a:spcAft>
                <a:spcPts val="900"/>
              </a:spcAft>
              <a:buClrTx/>
              <a:buSzTx/>
              <a:buFont typeface="+mj-lt"/>
              <a:buAutoNum type="arabicPeriod"/>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Monitor your application’s performance </a:t>
            </a:r>
            <a:r>
              <a:rPr kumimoji="0" lang="en-US" sz="1200" b="0" i="0" u="none" strike="noStrike" kern="1200" cap="none" spc="0" normalizeH="0" baseline="0" noProof="0" dirty="0">
                <a:ln>
                  <a:noFill/>
                </a:ln>
                <a:solidFill>
                  <a:prstClr val="black"/>
                </a:solidFill>
                <a:effectLst/>
                <a:uLnTx/>
                <a:uFillTx/>
                <a:latin typeface="Segoe UI"/>
                <a:ea typeface="+mn-ea"/>
                <a:cs typeface="+mn-cs"/>
              </a:rPr>
              <a:t>for degradation or anomalies and auto-scale your application to changing performance requirements.</a:t>
            </a:r>
          </a:p>
        </p:txBody>
      </p:sp>
      <p:cxnSp>
        <p:nvCxnSpPr>
          <p:cNvPr id="71" name="Straight Connector 70">
            <a:extLst>
              <a:ext uri="{FF2B5EF4-FFF2-40B4-BE49-F238E27FC236}">
                <a16:creationId xmlns:a16="http://schemas.microsoft.com/office/drawing/2014/main" id="{1C9968DE-4451-624B-9578-F3C598277247}"/>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CA08AFB-0B5F-47E3-B33A-B15961E415AC}"/>
              </a:ext>
            </a:extLst>
          </p:cNvPr>
          <p:cNvSpPr txBox="1"/>
          <p:nvPr/>
        </p:nvSpPr>
        <p:spPr>
          <a:xfrm>
            <a:off x="5229660" y="4104786"/>
            <a:ext cx="1683344" cy="441411"/>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Notification Hubs</a:t>
            </a:r>
          </a:p>
        </p:txBody>
      </p:sp>
      <p:sp>
        <p:nvSpPr>
          <p:cNvPr id="59" name="TextBox 58">
            <a:extLst>
              <a:ext uri="{FF2B5EF4-FFF2-40B4-BE49-F238E27FC236}">
                <a16:creationId xmlns:a16="http://schemas.microsoft.com/office/drawing/2014/main" id="{71618F10-6A75-43FE-9D35-E56212AD0E7E}"/>
              </a:ext>
            </a:extLst>
          </p:cNvPr>
          <p:cNvSpPr txBox="1"/>
          <p:nvPr/>
        </p:nvSpPr>
        <p:spPr>
          <a:xfrm>
            <a:off x="5291455" y="1645724"/>
            <a:ext cx="1564019" cy="441411"/>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Browser</a:t>
            </a:r>
          </a:p>
        </p:txBody>
      </p:sp>
      <p:grpSp>
        <p:nvGrpSpPr>
          <p:cNvPr id="3" name="Group 2" descr="architecture diagram">
            <a:extLst>
              <a:ext uri="{FF2B5EF4-FFF2-40B4-BE49-F238E27FC236}">
                <a16:creationId xmlns:a16="http://schemas.microsoft.com/office/drawing/2014/main" id="{9643E704-15C2-A24E-A0CB-4632C3D2C731}"/>
              </a:ext>
            </a:extLst>
          </p:cNvPr>
          <p:cNvGrpSpPr/>
          <p:nvPr/>
        </p:nvGrpSpPr>
        <p:grpSpPr>
          <a:xfrm>
            <a:off x="5779578" y="1189845"/>
            <a:ext cx="6056821" cy="5150176"/>
            <a:chOff x="5779578" y="1189845"/>
            <a:chExt cx="6056821" cy="5150176"/>
          </a:xfrm>
        </p:grpSpPr>
        <p:sp>
          <p:nvSpPr>
            <p:cNvPr id="45" name="TextBox 44">
              <a:extLst>
                <a:ext uri="{FF2B5EF4-FFF2-40B4-BE49-F238E27FC236}">
                  <a16:creationId xmlns:a16="http://schemas.microsoft.com/office/drawing/2014/main" id="{5A39240C-E218-4EFF-96DA-356EC6188ADF}"/>
                </a:ext>
              </a:extLst>
            </p:cNvPr>
            <p:cNvSpPr txBox="1"/>
            <p:nvPr/>
          </p:nvSpPr>
          <p:spPr>
            <a:xfrm>
              <a:off x="8785666" y="5898610"/>
              <a:ext cx="1291557" cy="441411"/>
            </a:xfrm>
            <a:prstGeom prst="rect">
              <a:avLst/>
            </a:prstGeom>
            <a:noFill/>
          </p:spPr>
          <p:txBody>
            <a:bodyPr wrap="square" lIns="182880" tIns="146304" rIns="182880" bIns="146304"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Azure Databricks</a:t>
              </a:r>
            </a:p>
          </p:txBody>
        </p:sp>
        <p:sp>
          <p:nvSpPr>
            <p:cNvPr id="37" name="Rectangle 36">
              <a:extLst>
                <a:ext uri="{FF2B5EF4-FFF2-40B4-BE49-F238E27FC236}">
                  <a16:creationId xmlns:a16="http://schemas.microsoft.com/office/drawing/2014/main" id="{9C2F31B4-B2BE-4815-89D0-C1D839AF0145}"/>
                </a:ext>
              </a:extLst>
            </p:cNvPr>
            <p:cNvSpPr/>
            <p:nvPr/>
          </p:nvSpPr>
          <p:spPr bwMode="auto">
            <a:xfrm>
              <a:off x="8888847" y="3205030"/>
              <a:ext cx="2761682" cy="163660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97239EF6-3251-47C8-8CCA-DCD3643A8E75}"/>
                </a:ext>
              </a:extLst>
            </p:cNvPr>
            <p:cNvCxnSpPr>
              <a:cxnSpLocks/>
            </p:cNvCxnSpPr>
            <p:nvPr/>
          </p:nvCxnSpPr>
          <p:spPr>
            <a:xfrm>
              <a:off x="9432216" y="2832060"/>
              <a:ext cx="0" cy="60823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TextBox 56">
              <a:extLst>
                <a:ext uri="{FF2B5EF4-FFF2-40B4-BE49-F238E27FC236}">
                  <a16:creationId xmlns:a16="http://schemas.microsoft.com/office/drawing/2014/main" id="{1D933692-5ACE-4E2C-AC63-DB5DC906D688}"/>
                </a:ext>
              </a:extLst>
            </p:cNvPr>
            <p:cNvSpPr txBox="1"/>
            <p:nvPr/>
          </p:nvSpPr>
          <p:spPr>
            <a:xfrm>
              <a:off x="6727538" y="2436040"/>
              <a:ext cx="1564019" cy="561797"/>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Content Delivery Network</a:t>
              </a:r>
            </a:p>
          </p:txBody>
        </p:sp>
        <p:sp>
          <p:nvSpPr>
            <p:cNvPr id="44" name="TextBox 43">
              <a:extLst>
                <a:ext uri="{FF2B5EF4-FFF2-40B4-BE49-F238E27FC236}">
                  <a16:creationId xmlns:a16="http://schemas.microsoft.com/office/drawing/2014/main" id="{5E9932C3-115E-4E40-A5BA-9C794EE03B20}"/>
                </a:ext>
              </a:extLst>
            </p:cNvPr>
            <p:cNvSpPr txBox="1"/>
            <p:nvPr/>
          </p:nvSpPr>
          <p:spPr>
            <a:xfrm>
              <a:off x="8652718" y="4155241"/>
              <a:ext cx="1564019" cy="441411"/>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Flexible Server</a:t>
              </a:r>
            </a:p>
          </p:txBody>
        </p:sp>
        <p:sp>
          <p:nvSpPr>
            <p:cNvPr id="46" name="TextBox 45">
              <a:extLst>
                <a:ext uri="{FF2B5EF4-FFF2-40B4-BE49-F238E27FC236}">
                  <a16:creationId xmlns:a16="http://schemas.microsoft.com/office/drawing/2014/main" id="{9C090DD1-6D1F-4B7A-9025-2E238DD66302}"/>
                </a:ext>
              </a:extLst>
            </p:cNvPr>
            <p:cNvSpPr txBox="1"/>
            <p:nvPr/>
          </p:nvSpPr>
          <p:spPr>
            <a:xfrm>
              <a:off x="10272380" y="4107145"/>
              <a:ext cx="1564019" cy="56179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Azure Cache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for Redis</a:t>
              </a:r>
            </a:p>
          </p:txBody>
        </p:sp>
        <p:sp>
          <p:nvSpPr>
            <p:cNvPr id="47" name="TextBox 46">
              <a:extLst>
                <a:ext uri="{FF2B5EF4-FFF2-40B4-BE49-F238E27FC236}">
                  <a16:creationId xmlns:a16="http://schemas.microsoft.com/office/drawing/2014/main" id="{B12318B3-01EF-4E9C-B095-37301A628873}"/>
                </a:ext>
              </a:extLst>
            </p:cNvPr>
            <p:cNvSpPr txBox="1"/>
            <p:nvPr/>
          </p:nvSpPr>
          <p:spPr>
            <a:xfrm>
              <a:off x="10161698" y="2496502"/>
              <a:ext cx="1564019" cy="441411"/>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Application Insights</a:t>
              </a:r>
            </a:p>
          </p:txBody>
        </p:sp>
        <p:cxnSp>
          <p:nvCxnSpPr>
            <p:cNvPr id="52" name="Straight Connector 51">
              <a:extLst>
                <a:ext uri="{FF2B5EF4-FFF2-40B4-BE49-F238E27FC236}">
                  <a16:creationId xmlns:a16="http://schemas.microsoft.com/office/drawing/2014/main" id="{C33D8A17-40C7-44E8-BEFB-9839A773BD00}"/>
                </a:ext>
              </a:extLst>
            </p:cNvPr>
            <p:cNvCxnSpPr>
              <a:cxnSpLocks/>
            </p:cNvCxnSpPr>
            <p:nvPr/>
          </p:nvCxnSpPr>
          <p:spPr>
            <a:xfrm>
              <a:off x="9900017" y="2238033"/>
              <a:ext cx="619292" cy="0"/>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62" name="TextBox 61">
              <a:extLst>
                <a:ext uri="{FF2B5EF4-FFF2-40B4-BE49-F238E27FC236}">
                  <a16:creationId xmlns:a16="http://schemas.microsoft.com/office/drawing/2014/main" id="{B781673F-4371-4414-AE04-680B9D8299A0}"/>
                </a:ext>
              </a:extLst>
            </p:cNvPr>
            <p:cNvSpPr txBox="1"/>
            <p:nvPr/>
          </p:nvSpPr>
          <p:spPr>
            <a:xfrm>
              <a:off x="8794122" y="2333629"/>
              <a:ext cx="1291557" cy="682181"/>
            </a:xfrm>
            <a:prstGeom prst="rect">
              <a:avLst/>
            </a:prstGeom>
            <a:noFill/>
          </p:spPr>
          <p:txBody>
            <a:bodyPr wrap="square" lIns="182880" tIns="146304" rIns="182880" bIns="146304" rtlCol="0" anchor="ctr">
              <a:spAutoFit/>
            </a:bodyPr>
            <a:lstStyle>
              <a:defPPr>
                <a:defRPr lang="en-US"/>
              </a:defPPr>
              <a:lvl1pPr marR="0" lvl="0" indent="0" algn="ctr" fontAlgn="auto">
                <a:lnSpc>
                  <a:spcPct val="90000"/>
                </a:lnSpc>
                <a:spcBef>
                  <a:spcPts val="0"/>
                </a:spcBef>
                <a:spcAft>
                  <a:spcPts val="0"/>
                </a:spcAft>
                <a:buClrTx/>
                <a:buSzTx/>
                <a:buFontTx/>
                <a:buNone/>
                <a:tabLst/>
                <a:defRPr kumimoji="0" sz="800" b="0" i="0" u="none" strike="noStrike" cap="none" spc="0" normalizeH="0" baseline="0">
                  <a:ln>
                    <a:noFill/>
                  </a:ln>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Azure Kubernetes Service</a:t>
              </a:r>
            </a:p>
          </p:txBody>
        </p:sp>
        <p:sp>
          <p:nvSpPr>
            <p:cNvPr id="64" name="TextBox 63">
              <a:extLst>
                <a:ext uri="{FF2B5EF4-FFF2-40B4-BE49-F238E27FC236}">
                  <a16:creationId xmlns:a16="http://schemas.microsoft.com/office/drawing/2014/main" id="{37A7D2A4-7A2E-4A20-821E-F22522B96E72}"/>
                </a:ext>
              </a:extLst>
            </p:cNvPr>
            <p:cNvSpPr txBox="1"/>
            <p:nvPr/>
          </p:nvSpPr>
          <p:spPr>
            <a:xfrm>
              <a:off x="6739999" y="4104786"/>
              <a:ext cx="1564019" cy="441411"/>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Azure Functions</a:t>
              </a:r>
            </a:p>
          </p:txBody>
        </p:sp>
        <p:cxnSp>
          <p:nvCxnSpPr>
            <p:cNvPr id="66" name="Straight Connector 65">
              <a:extLst>
                <a:ext uri="{FF2B5EF4-FFF2-40B4-BE49-F238E27FC236}">
                  <a16:creationId xmlns:a16="http://schemas.microsoft.com/office/drawing/2014/main" id="{B2756FD2-3A7E-4EBD-9A17-CFD9EC801C1D}"/>
                </a:ext>
              </a:extLst>
            </p:cNvPr>
            <p:cNvCxnSpPr>
              <a:cxnSpLocks/>
            </p:cNvCxnSpPr>
            <p:nvPr/>
          </p:nvCxnSpPr>
          <p:spPr>
            <a:xfrm flipH="1">
              <a:off x="7953763" y="3878710"/>
              <a:ext cx="1042680"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66">
              <a:extLst>
                <a:ext uri="{FF2B5EF4-FFF2-40B4-BE49-F238E27FC236}">
                  <a16:creationId xmlns:a16="http://schemas.microsoft.com/office/drawing/2014/main" id="{37B9FE9C-218A-47A7-96C5-6F9173F5FF7F}"/>
                </a:ext>
              </a:extLst>
            </p:cNvPr>
            <p:cNvCxnSpPr>
              <a:cxnSpLocks/>
            </p:cNvCxnSpPr>
            <p:nvPr/>
          </p:nvCxnSpPr>
          <p:spPr>
            <a:xfrm flipH="1">
              <a:off x="6496103" y="3873838"/>
              <a:ext cx="589993"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a:extLst>
                <a:ext uri="{FF2B5EF4-FFF2-40B4-BE49-F238E27FC236}">
                  <a16:creationId xmlns:a16="http://schemas.microsoft.com/office/drawing/2014/main" id="{FAC1B19F-CEA7-4D7E-86B7-7DAC192053C6}"/>
                </a:ext>
              </a:extLst>
            </p:cNvPr>
            <p:cNvCxnSpPr>
              <a:cxnSpLocks/>
            </p:cNvCxnSpPr>
            <p:nvPr/>
          </p:nvCxnSpPr>
          <p:spPr>
            <a:xfrm>
              <a:off x="9432216" y="4644559"/>
              <a:ext cx="0" cy="718809"/>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69" name="TextBox 68">
              <a:extLst>
                <a:ext uri="{FF2B5EF4-FFF2-40B4-BE49-F238E27FC236}">
                  <a16:creationId xmlns:a16="http://schemas.microsoft.com/office/drawing/2014/main" id="{DC079A63-18FF-4B9E-9F24-F19BB68C541A}"/>
                </a:ext>
              </a:extLst>
            </p:cNvPr>
            <p:cNvSpPr txBox="1"/>
            <p:nvPr/>
          </p:nvSpPr>
          <p:spPr>
            <a:xfrm>
              <a:off x="9392178" y="4859902"/>
              <a:ext cx="1510480" cy="441411"/>
            </a:xfrm>
            <a:prstGeom prst="rect">
              <a:avLst/>
            </a:prstGeom>
            <a:noFill/>
          </p:spPr>
          <p:txBody>
            <a:bodyPr wrap="square" lIns="182880" tIns="146304" rIns="182880" bIns="146304"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ML Recommendations</a:t>
              </a:r>
            </a:p>
          </p:txBody>
        </p:sp>
        <p:cxnSp>
          <p:nvCxnSpPr>
            <p:cNvPr id="8" name="Straight Arrow Connector 7">
              <a:extLst>
                <a:ext uri="{FF2B5EF4-FFF2-40B4-BE49-F238E27FC236}">
                  <a16:creationId xmlns:a16="http://schemas.microsoft.com/office/drawing/2014/main" id="{DC0E4B0D-92DE-DC43-9358-6D5A099EA561}"/>
                </a:ext>
              </a:extLst>
            </p:cNvPr>
            <p:cNvCxnSpPr>
              <a:cxnSpLocks/>
            </p:cNvCxnSpPr>
            <p:nvPr/>
          </p:nvCxnSpPr>
          <p:spPr>
            <a:xfrm>
              <a:off x="7519383" y="1514140"/>
              <a:ext cx="0" cy="430823"/>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74B269F9-65B2-1445-AB7E-8F31FE6C5E3C}"/>
                </a:ext>
              </a:extLst>
            </p:cNvPr>
            <p:cNvGrpSpPr/>
            <p:nvPr/>
          </p:nvGrpSpPr>
          <p:grpSpPr>
            <a:xfrm>
              <a:off x="9163416" y="5456007"/>
              <a:ext cx="536057" cy="546388"/>
              <a:chOff x="7158422" y="1607015"/>
              <a:chExt cx="2726357" cy="2778897"/>
            </a:xfrm>
          </p:grpSpPr>
          <p:sp>
            <p:nvSpPr>
              <p:cNvPr id="73" name="Freeform 242">
                <a:extLst>
                  <a:ext uri="{FF2B5EF4-FFF2-40B4-BE49-F238E27FC236}">
                    <a16:creationId xmlns:a16="http://schemas.microsoft.com/office/drawing/2014/main" id="{D2866965-8C79-4242-82E3-FC1E20CF4D8D}"/>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4" name="Diamond 73">
                <a:extLst>
                  <a:ext uri="{FF2B5EF4-FFF2-40B4-BE49-F238E27FC236}">
                    <a16:creationId xmlns:a16="http://schemas.microsoft.com/office/drawing/2014/main" id="{2738D197-B3BD-7949-B637-42A961D9E2A0}"/>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Freeform 243">
                <a:extLst>
                  <a:ext uri="{FF2B5EF4-FFF2-40B4-BE49-F238E27FC236}">
                    <a16:creationId xmlns:a16="http://schemas.microsoft.com/office/drawing/2014/main" id="{724D6860-0274-0745-8A37-3CC03086F8E5}"/>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6" name="Diamond 75">
                <a:extLst>
                  <a:ext uri="{FF2B5EF4-FFF2-40B4-BE49-F238E27FC236}">
                    <a16:creationId xmlns:a16="http://schemas.microsoft.com/office/drawing/2014/main" id="{A30901ED-DFFC-E446-9334-7C604F5BD122}"/>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 name="Freeform 14">
              <a:extLst>
                <a:ext uri="{FF2B5EF4-FFF2-40B4-BE49-F238E27FC236}">
                  <a16:creationId xmlns:a16="http://schemas.microsoft.com/office/drawing/2014/main" id="{953A95CF-D19D-3249-9F41-CB20CA316B65}"/>
                </a:ext>
              </a:extLst>
            </p:cNvPr>
            <p:cNvSpPr/>
            <p:nvPr/>
          </p:nvSpPr>
          <p:spPr bwMode="auto">
            <a:xfrm>
              <a:off x="6496103" y="1514140"/>
              <a:ext cx="2941170" cy="430823"/>
            </a:xfrm>
            <a:custGeom>
              <a:avLst/>
              <a:gdLst>
                <a:gd name="connsiteX0" fmla="*/ 0 w 2706987"/>
                <a:gd name="connsiteY0" fmla="*/ 0 h 334978"/>
                <a:gd name="connsiteX1" fmla="*/ 2706987 w 2706987"/>
                <a:gd name="connsiteY1" fmla="*/ 0 h 334978"/>
                <a:gd name="connsiteX2" fmla="*/ 2706987 w 2706987"/>
                <a:gd name="connsiteY2" fmla="*/ 334978 h 334978"/>
              </a:gdLst>
              <a:ahLst/>
              <a:cxnLst>
                <a:cxn ang="0">
                  <a:pos x="connsiteX0" y="connsiteY0"/>
                </a:cxn>
                <a:cxn ang="0">
                  <a:pos x="connsiteX1" y="connsiteY1"/>
                </a:cxn>
                <a:cxn ang="0">
                  <a:pos x="connsiteX2" y="connsiteY2"/>
                </a:cxn>
              </a:cxnLst>
              <a:rect l="l" t="t" r="r" b="b"/>
              <a:pathLst>
                <a:path w="2706987" h="334978">
                  <a:moveTo>
                    <a:pt x="0" y="0"/>
                  </a:moveTo>
                  <a:lnTo>
                    <a:pt x="2706987" y="0"/>
                  </a:lnTo>
                  <a:lnTo>
                    <a:pt x="2706987" y="334978"/>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1" name="Oval 60">
              <a:extLst>
                <a:ext uri="{FF2B5EF4-FFF2-40B4-BE49-F238E27FC236}">
                  <a16:creationId xmlns:a16="http://schemas.microsoft.com/office/drawing/2014/main" id="{864B8622-BDB7-41F2-846B-5ED2B8658CCC}"/>
                </a:ext>
              </a:extLst>
            </p:cNvPr>
            <p:cNvSpPr/>
            <p:nvPr/>
          </p:nvSpPr>
          <p:spPr bwMode="auto">
            <a:xfrm>
              <a:off x="9341929" y="1593722"/>
              <a:ext cx="198701" cy="1987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1</a:t>
              </a:r>
            </a:p>
          </p:txBody>
        </p:sp>
        <p:sp>
          <p:nvSpPr>
            <p:cNvPr id="63" name="Oval 62">
              <a:extLst>
                <a:ext uri="{FF2B5EF4-FFF2-40B4-BE49-F238E27FC236}">
                  <a16:creationId xmlns:a16="http://schemas.microsoft.com/office/drawing/2014/main" id="{485D08A0-CAE3-4C8B-8524-A4F654A9F6D5}"/>
                </a:ext>
              </a:extLst>
            </p:cNvPr>
            <p:cNvSpPr/>
            <p:nvPr/>
          </p:nvSpPr>
          <p:spPr bwMode="auto">
            <a:xfrm>
              <a:off x="9344749" y="2972121"/>
              <a:ext cx="198701" cy="19870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2</a:t>
              </a:r>
            </a:p>
          </p:txBody>
        </p:sp>
        <p:sp>
          <p:nvSpPr>
            <p:cNvPr id="65" name="Oval 64">
              <a:extLst>
                <a:ext uri="{FF2B5EF4-FFF2-40B4-BE49-F238E27FC236}">
                  <a16:creationId xmlns:a16="http://schemas.microsoft.com/office/drawing/2014/main" id="{D861A584-F934-449B-ACEE-F295912899CA}"/>
                </a:ext>
              </a:extLst>
            </p:cNvPr>
            <p:cNvSpPr/>
            <p:nvPr/>
          </p:nvSpPr>
          <p:spPr bwMode="auto">
            <a:xfrm>
              <a:off x="10950417" y="3304872"/>
              <a:ext cx="198701" cy="1987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3</a:t>
              </a:r>
            </a:p>
          </p:txBody>
        </p:sp>
        <p:sp>
          <p:nvSpPr>
            <p:cNvPr id="82" name="Oval 81">
              <a:extLst>
                <a:ext uri="{FF2B5EF4-FFF2-40B4-BE49-F238E27FC236}">
                  <a16:creationId xmlns:a16="http://schemas.microsoft.com/office/drawing/2014/main" id="{82350A47-CA99-42A9-A17C-0A34159B0CC3}"/>
                </a:ext>
              </a:extLst>
            </p:cNvPr>
            <p:cNvSpPr/>
            <p:nvPr/>
          </p:nvSpPr>
          <p:spPr bwMode="auto">
            <a:xfrm>
              <a:off x="8386189" y="3765347"/>
              <a:ext cx="198701" cy="1987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4</a:t>
              </a:r>
            </a:p>
          </p:txBody>
        </p:sp>
        <p:sp>
          <p:nvSpPr>
            <p:cNvPr id="83" name="Oval 82">
              <a:extLst>
                <a:ext uri="{FF2B5EF4-FFF2-40B4-BE49-F238E27FC236}">
                  <a16:creationId xmlns:a16="http://schemas.microsoft.com/office/drawing/2014/main" id="{501959F9-B8AC-40A7-BEC0-63EE5DA7D1FD}"/>
                </a:ext>
              </a:extLst>
            </p:cNvPr>
            <p:cNvSpPr/>
            <p:nvPr/>
          </p:nvSpPr>
          <p:spPr bwMode="auto">
            <a:xfrm>
              <a:off x="6726720" y="3773142"/>
              <a:ext cx="198701" cy="1987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5</a:t>
              </a:r>
            </a:p>
          </p:txBody>
        </p:sp>
        <p:sp>
          <p:nvSpPr>
            <p:cNvPr id="84" name="Oval 83">
              <a:extLst>
                <a:ext uri="{FF2B5EF4-FFF2-40B4-BE49-F238E27FC236}">
                  <a16:creationId xmlns:a16="http://schemas.microsoft.com/office/drawing/2014/main" id="{924EEC26-1D21-4F71-9023-22B877BCF36C}"/>
                </a:ext>
              </a:extLst>
            </p:cNvPr>
            <p:cNvSpPr/>
            <p:nvPr/>
          </p:nvSpPr>
          <p:spPr bwMode="auto">
            <a:xfrm>
              <a:off x="9341929" y="4974941"/>
              <a:ext cx="198701" cy="1987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6</a:t>
              </a:r>
            </a:p>
          </p:txBody>
        </p:sp>
        <p:sp>
          <p:nvSpPr>
            <p:cNvPr id="85" name="Oval 84">
              <a:extLst>
                <a:ext uri="{FF2B5EF4-FFF2-40B4-BE49-F238E27FC236}">
                  <a16:creationId xmlns:a16="http://schemas.microsoft.com/office/drawing/2014/main" id="{7F131390-B106-4DA8-B44A-2C11B78D3148}"/>
                </a:ext>
              </a:extLst>
            </p:cNvPr>
            <p:cNvSpPr/>
            <p:nvPr/>
          </p:nvSpPr>
          <p:spPr bwMode="auto">
            <a:xfrm>
              <a:off x="10090744" y="2134381"/>
              <a:ext cx="198701" cy="1987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7</a:t>
              </a:r>
            </a:p>
          </p:txBody>
        </p:sp>
        <p:cxnSp>
          <p:nvCxnSpPr>
            <p:cNvPr id="50" name="Straight Connector 49">
              <a:extLst>
                <a:ext uri="{FF2B5EF4-FFF2-40B4-BE49-F238E27FC236}">
                  <a16:creationId xmlns:a16="http://schemas.microsoft.com/office/drawing/2014/main" id="{6E267C66-E594-4F31-A3C2-347609821947}"/>
                </a:ext>
              </a:extLst>
            </p:cNvPr>
            <p:cNvCxnSpPr>
              <a:cxnSpLocks/>
            </p:cNvCxnSpPr>
            <p:nvPr/>
          </p:nvCxnSpPr>
          <p:spPr>
            <a:xfrm>
              <a:off x="9900017" y="3863038"/>
              <a:ext cx="619292" cy="0"/>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86" name="Graphic 85" descr="Azure Database for PostgreSQL logo">
              <a:extLst>
                <a:ext uri="{FF2B5EF4-FFF2-40B4-BE49-F238E27FC236}">
                  <a16:creationId xmlns:a16="http://schemas.microsoft.com/office/drawing/2014/main" id="{AD610B30-C256-5C45-B85A-BC55A481583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9702" y="3527493"/>
              <a:ext cx="731005" cy="731004"/>
            </a:xfrm>
            <a:prstGeom prst="rect">
              <a:avLst/>
            </a:prstGeom>
          </p:spPr>
        </p:pic>
        <p:pic>
          <p:nvPicPr>
            <p:cNvPr id="87" name="Graphic 86">
              <a:extLst>
                <a:ext uri="{FF2B5EF4-FFF2-40B4-BE49-F238E27FC236}">
                  <a16:creationId xmlns:a16="http://schemas.microsoft.com/office/drawing/2014/main" id="{EF75B21D-ED62-8641-9FC1-E88A6439E1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79849" y="1189845"/>
              <a:ext cx="625676" cy="625674"/>
            </a:xfrm>
            <a:prstGeom prst="rect">
              <a:avLst/>
            </a:prstGeom>
          </p:spPr>
        </p:pic>
        <p:pic>
          <p:nvPicPr>
            <p:cNvPr id="88" name="Graphic 87">
              <a:extLst>
                <a:ext uri="{FF2B5EF4-FFF2-40B4-BE49-F238E27FC236}">
                  <a16:creationId xmlns:a16="http://schemas.microsoft.com/office/drawing/2014/main" id="{96CDE959-1911-6D43-B667-BEE608E4EA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76990" y="1916953"/>
              <a:ext cx="635843" cy="635843"/>
            </a:xfrm>
            <a:prstGeom prst="rect">
              <a:avLst/>
            </a:prstGeom>
          </p:spPr>
        </p:pic>
        <p:pic>
          <p:nvPicPr>
            <p:cNvPr id="89" name="Graphic 88">
              <a:extLst>
                <a:ext uri="{FF2B5EF4-FFF2-40B4-BE49-F238E27FC236}">
                  <a16:creationId xmlns:a16="http://schemas.microsoft.com/office/drawing/2014/main" id="{513E1973-F9A1-2C48-8FF3-92601554F9B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79578" y="3586594"/>
              <a:ext cx="635843" cy="635843"/>
            </a:xfrm>
            <a:prstGeom prst="rect">
              <a:avLst/>
            </a:prstGeom>
          </p:spPr>
        </p:pic>
        <p:pic>
          <p:nvPicPr>
            <p:cNvPr id="90" name="Graphic 89">
              <a:extLst>
                <a:ext uri="{FF2B5EF4-FFF2-40B4-BE49-F238E27FC236}">
                  <a16:creationId xmlns:a16="http://schemas.microsoft.com/office/drawing/2014/main" id="{4163F84B-FDB6-4A45-8397-2E6D325DFB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04201" y="3563510"/>
              <a:ext cx="635843" cy="635843"/>
            </a:xfrm>
            <a:prstGeom prst="rect">
              <a:avLst/>
            </a:prstGeom>
          </p:spPr>
        </p:pic>
        <p:pic>
          <p:nvPicPr>
            <p:cNvPr id="91" name="Graphic 90">
              <a:extLst>
                <a:ext uri="{FF2B5EF4-FFF2-40B4-BE49-F238E27FC236}">
                  <a16:creationId xmlns:a16="http://schemas.microsoft.com/office/drawing/2014/main" id="{4D1B9ADB-6B5B-D545-B557-795AAB333D5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74506" y="2000808"/>
              <a:ext cx="528904" cy="528904"/>
            </a:xfrm>
            <a:prstGeom prst="rect">
              <a:avLst/>
            </a:prstGeom>
          </p:spPr>
        </p:pic>
        <p:pic>
          <p:nvPicPr>
            <p:cNvPr id="92" name="Graphic 91">
              <a:extLst>
                <a:ext uri="{FF2B5EF4-FFF2-40B4-BE49-F238E27FC236}">
                  <a16:creationId xmlns:a16="http://schemas.microsoft.com/office/drawing/2014/main" id="{363A80DF-2B76-1147-B779-45A60D4D65D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54600" y="3527308"/>
              <a:ext cx="746048" cy="746048"/>
            </a:xfrm>
            <a:prstGeom prst="rect">
              <a:avLst/>
            </a:prstGeom>
          </p:spPr>
        </p:pic>
        <p:pic>
          <p:nvPicPr>
            <p:cNvPr id="93" name="Graphic 92">
              <a:extLst>
                <a:ext uri="{FF2B5EF4-FFF2-40B4-BE49-F238E27FC236}">
                  <a16:creationId xmlns:a16="http://schemas.microsoft.com/office/drawing/2014/main" id="{BD48914B-A946-9D46-BAA2-F61A637099D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697379" y="1953636"/>
              <a:ext cx="551483" cy="551484"/>
            </a:xfrm>
            <a:prstGeom prst="rect">
              <a:avLst/>
            </a:prstGeom>
          </p:spPr>
        </p:pic>
      </p:grpSp>
    </p:spTree>
    <p:extLst>
      <p:ext uri="{BB962C8B-B14F-4D97-AF65-F5344CB8AC3E}">
        <p14:creationId xmlns:p14="http://schemas.microsoft.com/office/powerpoint/2010/main" val="230878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067ED-1605-44E7-BD4A-042CF598F59F}"/>
              </a:ext>
            </a:extLst>
          </p:cNvPr>
          <p:cNvSpPr>
            <a:spLocks noGrp="1"/>
          </p:cNvSpPr>
          <p:nvPr>
            <p:ph type="title"/>
          </p:nvPr>
        </p:nvSpPr>
        <p:spPr>
          <a:xfrm>
            <a:off x="584200" y="2628893"/>
            <a:ext cx="5479200" cy="1107996"/>
          </a:xfrm>
        </p:spPr>
        <p:txBody>
          <a:bodyPr/>
          <a:lstStyle/>
          <a:p>
            <a:r>
              <a:rPr lang="en-US" sz="4000" dirty="0"/>
              <a:t>Using key features – Flexible Server</a:t>
            </a:r>
          </a:p>
        </p:txBody>
      </p:sp>
      <p:grpSp>
        <p:nvGrpSpPr>
          <p:cNvPr id="3" name="Group 2">
            <a:extLst>
              <a:ext uri="{FF2B5EF4-FFF2-40B4-BE49-F238E27FC236}">
                <a16:creationId xmlns:a16="http://schemas.microsoft.com/office/drawing/2014/main" id="{49EFF7FA-4E31-422F-B561-4CD01D752FF0}"/>
              </a:ext>
              <a:ext uri="{C183D7F6-B498-43B3-948B-1728B52AA6E4}">
                <adec:decorative xmlns:adec="http://schemas.microsoft.com/office/drawing/2017/decorative" val="1"/>
              </a:ext>
            </a:extLst>
          </p:cNvPr>
          <p:cNvGrpSpPr/>
          <p:nvPr/>
        </p:nvGrpSpPr>
        <p:grpSpPr>
          <a:xfrm>
            <a:off x="7784187" y="1542868"/>
            <a:ext cx="2176242" cy="3626746"/>
            <a:chOff x="1056488" y="3062783"/>
            <a:chExt cx="368968" cy="614892"/>
          </a:xfrm>
          <a:solidFill>
            <a:schemeClr val="tx1"/>
          </a:solidFill>
        </p:grpSpPr>
        <p:sp>
          <p:nvSpPr>
            <p:cNvPr id="5" name="Freeform 182">
              <a:extLst>
                <a:ext uri="{FF2B5EF4-FFF2-40B4-BE49-F238E27FC236}">
                  <a16:creationId xmlns:a16="http://schemas.microsoft.com/office/drawing/2014/main" id="{130C3D76-6666-439E-BE17-8ED6DD540AD5}"/>
                </a:ext>
              </a:extLst>
            </p:cNvPr>
            <p:cNvSpPr/>
            <p:nvPr/>
          </p:nvSpPr>
          <p:spPr bwMode="auto">
            <a:xfrm>
              <a:off x="1056488" y="3194959"/>
              <a:ext cx="368968" cy="48271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9">
              <a:extLst>
                <a:ext uri="{FF2B5EF4-FFF2-40B4-BE49-F238E27FC236}">
                  <a16:creationId xmlns:a16="http://schemas.microsoft.com/office/drawing/2014/main" id="{0B46E476-9AE5-43EB-B1DB-32B5088AADF6}"/>
                </a:ext>
              </a:extLst>
            </p:cNvPr>
            <p:cNvSpPr/>
            <p:nvPr/>
          </p:nvSpPr>
          <p:spPr bwMode="auto">
            <a:xfrm>
              <a:off x="1157870" y="3062783"/>
              <a:ext cx="166204" cy="223083"/>
            </a:xfrm>
            <a:custGeom>
              <a:avLst/>
              <a:gdLst>
                <a:gd name="connsiteX0" fmla="*/ 84520 w 166204"/>
                <a:gd name="connsiteY0" fmla="*/ 0 h 223083"/>
                <a:gd name="connsiteX1" fmla="*/ 166204 w 166204"/>
                <a:gd name="connsiteY1" fmla="*/ 81683 h 223083"/>
                <a:gd name="connsiteX2" fmla="*/ 141683 w 166204"/>
                <a:gd name="connsiteY2" fmla="*/ 106203 h 223083"/>
                <a:gd name="connsiteX3" fmla="*/ 103015 w 166204"/>
                <a:gd name="connsiteY3" fmla="*/ 67534 h 223083"/>
                <a:gd name="connsiteX4" fmla="*/ 103229 w 166204"/>
                <a:gd name="connsiteY4" fmla="*/ 223083 h 223083"/>
                <a:gd name="connsiteX5" fmla="*/ 67990 w 166204"/>
                <a:gd name="connsiteY5" fmla="*/ 223083 h 223083"/>
                <a:gd name="connsiteX6" fmla="*/ 68308 w 166204"/>
                <a:gd name="connsiteY6" fmla="*/ 66736 h 223083"/>
                <a:gd name="connsiteX7" fmla="*/ 25263 w 166204"/>
                <a:gd name="connsiteY7" fmla="*/ 109782 h 223083"/>
                <a:gd name="connsiteX8" fmla="*/ 0 w 166204"/>
                <a:gd name="connsiteY8" fmla="*/ 84519 h 223083"/>
                <a:gd name="connsiteX9" fmla="*/ 82017 w 166204"/>
                <a:gd name="connsiteY9" fmla="*/ 2502 h 223083"/>
                <a:gd name="connsiteX10" fmla="*/ 82018 w 166204"/>
                <a:gd name="connsiteY10" fmla="*/ 2503 h 223083"/>
                <a:gd name="connsiteX11" fmla="*/ 84520 w 166204"/>
                <a:gd name="connsiteY11" fmla="*/ 0 h 22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204" h="223083">
                  <a:moveTo>
                    <a:pt x="84520" y="0"/>
                  </a:moveTo>
                  <a:lnTo>
                    <a:pt x="166204" y="81683"/>
                  </a:lnTo>
                  <a:lnTo>
                    <a:pt x="141683" y="106203"/>
                  </a:lnTo>
                  <a:lnTo>
                    <a:pt x="103015" y="67534"/>
                  </a:lnTo>
                  <a:lnTo>
                    <a:pt x="103229" y="223083"/>
                  </a:lnTo>
                  <a:lnTo>
                    <a:pt x="67990" y="223083"/>
                  </a:lnTo>
                  <a:lnTo>
                    <a:pt x="68308" y="66736"/>
                  </a:lnTo>
                  <a:lnTo>
                    <a:pt x="25263" y="109782"/>
                  </a:lnTo>
                  <a:lnTo>
                    <a:pt x="0" y="84519"/>
                  </a:lnTo>
                  <a:lnTo>
                    <a:pt x="82017" y="2502"/>
                  </a:lnTo>
                  <a:lnTo>
                    <a:pt x="82018" y="2503"/>
                  </a:lnTo>
                  <a:lnTo>
                    <a:pt x="8452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4061199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56490-2A82-44E7-A678-6C4E745666F7}"/>
              </a:ext>
            </a:extLst>
          </p:cNvPr>
          <p:cNvSpPr>
            <a:spLocks noGrp="1"/>
          </p:cNvSpPr>
          <p:nvPr>
            <p:ph type="title"/>
          </p:nvPr>
        </p:nvSpPr>
        <p:spPr>
          <a:xfrm>
            <a:off x="588263" y="457200"/>
            <a:ext cx="11018520" cy="492443"/>
          </a:xfrm>
        </p:spPr>
        <p:txBody>
          <a:bodyPr/>
          <a:lstStyle/>
          <a:p>
            <a:r>
              <a:rPr lang="en-US" sz="3200" dirty="0"/>
              <a:t>Optimize costs and lower total cost of ownership</a:t>
            </a:r>
          </a:p>
        </p:txBody>
      </p:sp>
      <p:cxnSp>
        <p:nvCxnSpPr>
          <p:cNvPr id="115" name="Straight Connector 114">
            <a:extLst>
              <a:ext uri="{FF2B5EF4-FFF2-40B4-BE49-F238E27FC236}">
                <a16:creationId xmlns:a16="http://schemas.microsoft.com/office/drawing/2014/main" id="{DEFE3CBD-B8CC-41FC-8EB3-85B1A0E76908}"/>
              </a:ext>
              <a:ext uri="{C183D7F6-B498-43B3-948B-1728B52AA6E4}">
                <adec:decorative xmlns:adec="http://schemas.microsoft.com/office/drawing/2017/decorative" val="1"/>
              </a:ext>
            </a:extLst>
          </p:cNvPr>
          <p:cNvCxnSpPr>
            <a:cxnSpLocks/>
          </p:cNvCxnSpPr>
          <p:nvPr/>
        </p:nvCxnSpPr>
        <p:spPr>
          <a:xfrm>
            <a:off x="588263"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5BB380D-F030-4C95-9696-BD3ECF36D068}"/>
              </a:ext>
              <a:ext uri="{C183D7F6-B498-43B3-948B-1728B52AA6E4}">
                <adec:decorative xmlns:adec="http://schemas.microsoft.com/office/drawing/2017/decorative" val="1"/>
              </a:ext>
            </a:extLst>
          </p:cNvPr>
          <p:cNvCxnSpPr>
            <a:cxnSpLocks/>
          </p:cNvCxnSpPr>
          <p:nvPr/>
        </p:nvCxnSpPr>
        <p:spPr>
          <a:xfrm>
            <a:off x="3347907"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60A24EB-3FB0-4234-9E03-15907AB53318}"/>
              </a:ext>
              <a:ext uri="{C183D7F6-B498-43B3-948B-1728B52AA6E4}">
                <adec:decorative xmlns:adec="http://schemas.microsoft.com/office/drawing/2017/decorative" val="1"/>
              </a:ext>
            </a:extLst>
          </p:cNvPr>
          <p:cNvCxnSpPr>
            <a:cxnSpLocks/>
          </p:cNvCxnSpPr>
          <p:nvPr/>
        </p:nvCxnSpPr>
        <p:spPr>
          <a:xfrm>
            <a:off x="6107551"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9DE9478-F3EA-46F5-A333-534CD0EB678F}"/>
              </a:ext>
              <a:ext uri="{C183D7F6-B498-43B3-948B-1728B52AA6E4}">
                <adec:decorative xmlns:adec="http://schemas.microsoft.com/office/drawing/2017/decorative" val="1"/>
              </a:ext>
            </a:extLst>
          </p:cNvPr>
          <p:cNvCxnSpPr>
            <a:cxnSpLocks/>
          </p:cNvCxnSpPr>
          <p:nvPr/>
        </p:nvCxnSpPr>
        <p:spPr>
          <a:xfrm>
            <a:off x="8867196"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A241931E-FBA4-4F4A-8FF6-736B785EAF8F}"/>
              </a:ext>
              <a:ext uri="{C183D7F6-B498-43B3-948B-1728B52AA6E4}">
                <adec:decorative xmlns:adec="http://schemas.microsoft.com/office/drawing/2017/decorative" val="1"/>
              </a:ext>
            </a:extLst>
          </p:cNvPr>
          <p:cNvGrpSpPr/>
          <p:nvPr/>
        </p:nvGrpSpPr>
        <p:grpSpPr>
          <a:xfrm>
            <a:off x="8867196" y="1829072"/>
            <a:ext cx="850783" cy="638089"/>
            <a:chOff x="588263" y="5208565"/>
            <a:chExt cx="616037" cy="462029"/>
          </a:xfrm>
        </p:grpSpPr>
        <p:sp>
          <p:nvSpPr>
            <p:cNvPr id="79" name="AutoShape 188">
              <a:extLst>
                <a:ext uri="{FF2B5EF4-FFF2-40B4-BE49-F238E27FC236}">
                  <a16:creationId xmlns:a16="http://schemas.microsoft.com/office/drawing/2014/main" id="{641EA298-860E-44F1-A50B-173EEBC84365}"/>
                </a:ext>
              </a:extLst>
            </p:cNvPr>
            <p:cNvSpPr>
              <a:spLocks noChangeAspect="1" noChangeArrowheads="1" noTextEdit="1"/>
            </p:cNvSpPr>
            <p:nvPr/>
          </p:nvSpPr>
          <p:spPr bwMode="auto">
            <a:xfrm>
              <a:off x="588263" y="5208565"/>
              <a:ext cx="616037" cy="46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Rectangle 190">
              <a:extLst>
                <a:ext uri="{FF2B5EF4-FFF2-40B4-BE49-F238E27FC236}">
                  <a16:creationId xmlns:a16="http://schemas.microsoft.com/office/drawing/2014/main" id="{BAB4328A-BED1-49CD-AC31-78A25673480D}"/>
                </a:ext>
              </a:extLst>
            </p:cNvPr>
            <p:cNvSpPr>
              <a:spLocks noChangeArrowheads="1"/>
            </p:cNvSpPr>
            <p:nvPr/>
          </p:nvSpPr>
          <p:spPr bwMode="auto">
            <a:xfrm>
              <a:off x="588263" y="5208565"/>
              <a:ext cx="616037" cy="5726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Rectangle 191">
              <a:extLst>
                <a:ext uri="{FF2B5EF4-FFF2-40B4-BE49-F238E27FC236}">
                  <a16:creationId xmlns:a16="http://schemas.microsoft.com/office/drawing/2014/main" id="{9FC5DA20-28A8-4368-AD1E-2C89D6317E1F}"/>
                </a:ext>
              </a:extLst>
            </p:cNvPr>
            <p:cNvSpPr>
              <a:spLocks noChangeArrowheads="1"/>
            </p:cNvSpPr>
            <p:nvPr/>
          </p:nvSpPr>
          <p:spPr bwMode="auto">
            <a:xfrm>
              <a:off x="588263" y="5265825"/>
              <a:ext cx="616037" cy="40476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92">
              <a:extLst>
                <a:ext uri="{FF2B5EF4-FFF2-40B4-BE49-F238E27FC236}">
                  <a16:creationId xmlns:a16="http://schemas.microsoft.com/office/drawing/2014/main" id="{E525A6DC-017D-420A-8227-C465E15D95F4}"/>
                </a:ext>
              </a:extLst>
            </p:cNvPr>
            <p:cNvSpPr>
              <a:spLocks noChangeArrowheads="1"/>
            </p:cNvSpPr>
            <p:nvPr/>
          </p:nvSpPr>
          <p:spPr bwMode="auto">
            <a:xfrm>
              <a:off x="608008" y="5228310"/>
              <a:ext cx="17771" cy="197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93">
              <a:extLst>
                <a:ext uri="{FF2B5EF4-FFF2-40B4-BE49-F238E27FC236}">
                  <a16:creationId xmlns:a16="http://schemas.microsoft.com/office/drawing/2014/main" id="{D359D27C-E0F0-4215-95DE-351F86C5E268}"/>
                </a:ext>
              </a:extLst>
            </p:cNvPr>
            <p:cNvSpPr>
              <a:spLocks noChangeArrowheads="1"/>
            </p:cNvSpPr>
            <p:nvPr/>
          </p:nvSpPr>
          <p:spPr bwMode="auto">
            <a:xfrm>
              <a:off x="635650" y="5228310"/>
              <a:ext cx="19745" cy="197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94">
              <a:extLst>
                <a:ext uri="{FF2B5EF4-FFF2-40B4-BE49-F238E27FC236}">
                  <a16:creationId xmlns:a16="http://schemas.microsoft.com/office/drawing/2014/main" id="{00B84523-1B1E-4FE7-904C-9C0E606B5F9A}"/>
                </a:ext>
              </a:extLst>
            </p:cNvPr>
            <p:cNvSpPr>
              <a:spLocks noChangeArrowheads="1"/>
            </p:cNvSpPr>
            <p:nvPr/>
          </p:nvSpPr>
          <p:spPr bwMode="auto">
            <a:xfrm>
              <a:off x="665268" y="5228310"/>
              <a:ext cx="19745" cy="197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Rectangle 147">
              <a:extLst>
                <a:ext uri="{FF2B5EF4-FFF2-40B4-BE49-F238E27FC236}">
                  <a16:creationId xmlns:a16="http://schemas.microsoft.com/office/drawing/2014/main" id="{793FCC46-8845-484F-BBC0-3D9F5973C66A}"/>
                </a:ext>
              </a:extLst>
            </p:cNvPr>
            <p:cNvSpPr>
              <a:spLocks noChangeArrowheads="1"/>
            </p:cNvSpPr>
            <p:nvPr/>
          </p:nvSpPr>
          <p:spPr bwMode="auto">
            <a:xfrm>
              <a:off x="733913" y="5535327"/>
              <a:ext cx="34623" cy="553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Rectangle 148">
              <a:extLst>
                <a:ext uri="{FF2B5EF4-FFF2-40B4-BE49-F238E27FC236}">
                  <a16:creationId xmlns:a16="http://schemas.microsoft.com/office/drawing/2014/main" id="{F8462613-D386-40C0-8C13-0952EA7F9FDC}"/>
                </a:ext>
              </a:extLst>
            </p:cNvPr>
            <p:cNvSpPr>
              <a:spLocks noChangeArrowheads="1"/>
            </p:cNvSpPr>
            <p:nvPr/>
          </p:nvSpPr>
          <p:spPr bwMode="auto">
            <a:xfrm>
              <a:off x="792413" y="5495452"/>
              <a:ext cx="34623" cy="952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9" name="Rectangle 149">
              <a:extLst>
                <a:ext uri="{FF2B5EF4-FFF2-40B4-BE49-F238E27FC236}">
                  <a16:creationId xmlns:a16="http://schemas.microsoft.com/office/drawing/2014/main" id="{4DD20BA9-B1A1-450D-A25C-34B8AC3CB96A}"/>
                </a:ext>
              </a:extLst>
            </p:cNvPr>
            <p:cNvSpPr>
              <a:spLocks noChangeArrowheads="1"/>
            </p:cNvSpPr>
            <p:nvPr/>
          </p:nvSpPr>
          <p:spPr bwMode="auto">
            <a:xfrm>
              <a:off x="849720" y="5455576"/>
              <a:ext cx="34623" cy="1350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Rectangle 150">
              <a:extLst>
                <a:ext uri="{FF2B5EF4-FFF2-40B4-BE49-F238E27FC236}">
                  <a16:creationId xmlns:a16="http://schemas.microsoft.com/office/drawing/2014/main" id="{13440394-AA3F-4113-A70E-9FB454CD0048}"/>
                </a:ext>
              </a:extLst>
            </p:cNvPr>
            <p:cNvSpPr>
              <a:spLocks noChangeArrowheads="1"/>
            </p:cNvSpPr>
            <p:nvPr/>
          </p:nvSpPr>
          <p:spPr bwMode="auto">
            <a:xfrm>
              <a:off x="908220" y="5415701"/>
              <a:ext cx="34623" cy="17496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Rectangle 151">
              <a:extLst>
                <a:ext uri="{FF2B5EF4-FFF2-40B4-BE49-F238E27FC236}">
                  <a16:creationId xmlns:a16="http://schemas.microsoft.com/office/drawing/2014/main" id="{148309FE-034F-4602-9600-0A813D11126E}"/>
                </a:ext>
              </a:extLst>
            </p:cNvPr>
            <p:cNvSpPr>
              <a:spLocks noChangeArrowheads="1"/>
            </p:cNvSpPr>
            <p:nvPr/>
          </p:nvSpPr>
          <p:spPr bwMode="auto">
            <a:xfrm>
              <a:off x="965527" y="5376639"/>
              <a:ext cx="35817" cy="2140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5" name="Rectangle 152">
              <a:extLst>
                <a:ext uri="{FF2B5EF4-FFF2-40B4-BE49-F238E27FC236}">
                  <a16:creationId xmlns:a16="http://schemas.microsoft.com/office/drawing/2014/main" id="{C95A18D1-7201-4A81-9691-EF33F88F5645}"/>
                </a:ext>
              </a:extLst>
            </p:cNvPr>
            <p:cNvSpPr>
              <a:spLocks noChangeArrowheads="1"/>
            </p:cNvSpPr>
            <p:nvPr/>
          </p:nvSpPr>
          <p:spPr bwMode="auto">
            <a:xfrm>
              <a:off x="1024027" y="5336764"/>
              <a:ext cx="34623" cy="2539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6" name="Group 49">
            <a:extLst>
              <a:ext uri="{FF2B5EF4-FFF2-40B4-BE49-F238E27FC236}">
                <a16:creationId xmlns:a16="http://schemas.microsoft.com/office/drawing/2014/main" id="{5B59EEE8-B8CC-4A1F-9320-8ED0AC3C8DE9}"/>
              </a:ext>
              <a:ext uri="{C183D7F6-B498-43B3-948B-1728B52AA6E4}">
                <adec:decorative xmlns:adec="http://schemas.microsoft.com/office/drawing/2017/decorative" val="1"/>
              </a:ext>
            </a:extLst>
          </p:cNvPr>
          <p:cNvGrpSpPr>
            <a:grpSpLocks noChangeAspect="1"/>
          </p:cNvGrpSpPr>
          <p:nvPr/>
        </p:nvGrpSpPr>
        <p:grpSpPr bwMode="auto">
          <a:xfrm>
            <a:off x="3347906" y="1851076"/>
            <a:ext cx="717317" cy="701575"/>
            <a:chOff x="3404" y="999"/>
            <a:chExt cx="319" cy="312"/>
          </a:xfrm>
        </p:grpSpPr>
        <p:sp>
          <p:nvSpPr>
            <p:cNvPr id="97" name="Freeform 50">
              <a:extLst>
                <a:ext uri="{FF2B5EF4-FFF2-40B4-BE49-F238E27FC236}">
                  <a16:creationId xmlns:a16="http://schemas.microsoft.com/office/drawing/2014/main" id="{6C269711-A1F0-445B-82E1-765993FB18CA}"/>
                </a:ext>
              </a:extLst>
            </p:cNvPr>
            <p:cNvSpPr>
              <a:spLocks/>
            </p:cNvSpPr>
            <p:nvPr/>
          </p:nvSpPr>
          <p:spPr bwMode="auto">
            <a:xfrm>
              <a:off x="3433" y="999"/>
              <a:ext cx="134" cy="93"/>
            </a:xfrm>
            <a:custGeom>
              <a:avLst/>
              <a:gdLst>
                <a:gd name="T0" fmla="*/ 588 w 590"/>
                <a:gd name="T1" fmla="*/ 128 h 405"/>
                <a:gd name="T2" fmla="*/ 590 w 590"/>
                <a:gd name="T3" fmla="*/ 128 h 405"/>
                <a:gd name="T4" fmla="*/ 590 w 590"/>
                <a:gd name="T5" fmla="*/ 0 h 405"/>
                <a:gd name="T6" fmla="*/ 0 w 590"/>
                <a:gd name="T7" fmla="*/ 342 h 405"/>
                <a:gd name="T8" fmla="*/ 109 w 590"/>
                <a:gd name="T9" fmla="*/ 405 h 405"/>
                <a:gd name="T10" fmla="*/ 588 w 590"/>
                <a:gd name="T11" fmla="*/ 128 h 405"/>
              </a:gdLst>
              <a:ahLst/>
              <a:cxnLst>
                <a:cxn ang="0">
                  <a:pos x="T0" y="T1"/>
                </a:cxn>
                <a:cxn ang="0">
                  <a:pos x="T2" y="T3"/>
                </a:cxn>
                <a:cxn ang="0">
                  <a:pos x="T4" y="T5"/>
                </a:cxn>
                <a:cxn ang="0">
                  <a:pos x="T6" y="T7"/>
                </a:cxn>
                <a:cxn ang="0">
                  <a:pos x="T8" y="T9"/>
                </a:cxn>
                <a:cxn ang="0">
                  <a:pos x="T10" y="T11"/>
                </a:cxn>
              </a:cxnLst>
              <a:rect l="0" t="0" r="r" b="b"/>
              <a:pathLst>
                <a:path w="590" h="405">
                  <a:moveTo>
                    <a:pt x="588" y="128"/>
                  </a:moveTo>
                  <a:cubicBezTo>
                    <a:pt x="589" y="128"/>
                    <a:pt x="589" y="128"/>
                    <a:pt x="590" y="128"/>
                  </a:cubicBezTo>
                  <a:cubicBezTo>
                    <a:pt x="590" y="0"/>
                    <a:pt x="590" y="0"/>
                    <a:pt x="590" y="0"/>
                  </a:cubicBezTo>
                  <a:cubicBezTo>
                    <a:pt x="339" y="0"/>
                    <a:pt x="125" y="124"/>
                    <a:pt x="0" y="342"/>
                  </a:cubicBezTo>
                  <a:cubicBezTo>
                    <a:pt x="109" y="405"/>
                    <a:pt x="109" y="405"/>
                    <a:pt x="109" y="405"/>
                  </a:cubicBezTo>
                  <a:cubicBezTo>
                    <a:pt x="205" y="240"/>
                    <a:pt x="384" y="128"/>
                    <a:pt x="588"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51">
              <a:extLst>
                <a:ext uri="{FF2B5EF4-FFF2-40B4-BE49-F238E27FC236}">
                  <a16:creationId xmlns:a16="http://schemas.microsoft.com/office/drawing/2014/main" id="{F6B8D789-7188-49A3-8B3E-CE86FC2DB5F6}"/>
                </a:ext>
              </a:extLst>
            </p:cNvPr>
            <p:cNvSpPr>
              <a:spLocks/>
            </p:cNvSpPr>
            <p:nvPr/>
          </p:nvSpPr>
          <p:spPr bwMode="auto">
            <a:xfrm>
              <a:off x="3404" y="1077"/>
              <a:ext cx="53" cy="156"/>
            </a:xfrm>
            <a:custGeom>
              <a:avLst/>
              <a:gdLst>
                <a:gd name="T0" fmla="*/ 160 w 235"/>
                <a:gd name="T1" fmla="*/ 341 h 682"/>
                <a:gd name="T2" fmla="*/ 235 w 235"/>
                <a:gd name="T3" fmla="*/ 63 h 682"/>
                <a:gd name="T4" fmla="*/ 126 w 235"/>
                <a:gd name="T5" fmla="*/ 0 h 682"/>
                <a:gd name="T6" fmla="*/ 126 w 235"/>
                <a:gd name="T7" fmla="*/ 682 h 682"/>
                <a:gd name="T8" fmla="*/ 235 w 235"/>
                <a:gd name="T9" fmla="*/ 619 h 682"/>
                <a:gd name="T10" fmla="*/ 160 w 235"/>
                <a:gd name="T11" fmla="*/ 341 h 682"/>
              </a:gdLst>
              <a:ahLst/>
              <a:cxnLst>
                <a:cxn ang="0">
                  <a:pos x="T0" y="T1"/>
                </a:cxn>
                <a:cxn ang="0">
                  <a:pos x="T2" y="T3"/>
                </a:cxn>
                <a:cxn ang="0">
                  <a:pos x="T4" y="T5"/>
                </a:cxn>
                <a:cxn ang="0">
                  <a:pos x="T6" y="T7"/>
                </a:cxn>
                <a:cxn ang="0">
                  <a:pos x="T8" y="T9"/>
                </a:cxn>
                <a:cxn ang="0">
                  <a:pos x="T10" y="T11"/>
                </a:cxn>
              </a:cxnLst>
              <a:rect l="0" t="0" r="r" b="b"/>
              <a:pathLst>
                <a:path w="235" h="682">
                  <a:moveTo>
                    <a:pt x="160" y="341"/>
                  </a:moveTo>
                  <a:cubicBezTo>
                    <a:pt x="160" y="240"/>
                    <a:pt x="187" y="144"/>
                    <a:pt x="235" y="63"/>
                  </a:cubicBezTo>
                  <a:cubicBezTo>
                    <a:pt x="126" y="0"/>
                    <a:pt x="126" y="0"/>
                    <a:pt x="126" y="0"/>
                  </a:cubicBezTo>
                  <a:cubicBezTo>
                    <a:pt x="0" y="217"/>
                    <a:pt x="0" y="465"/>
                    <a:pt x="126" y="682"/>
                  </a:cubicBezTo>
                  <a:cubicBezTo>
                    <a:pt x="235" y="619"/>
                    <a:pt x="235" y="619"/>
                    <a:pt x="235" y="619"/>
                  </a:cubicBezTo>
                  <a:cubicBezTo>
                    <a:pt x="187" y="537"/>
                    <a:pt x="160" y="442"/>
                    <a:pt x="16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52">
              <a:extLst>
                <a:ext uri="{FF2B5EF4-FFF2-40B4-BE49-F238E27FC236}">
                  <a16:creationId xmlns:a16="http://schemas.microsoft.com/office/drawing/2014/main" id="{1308EA91-81AC-4A33-AB03-50822A9884FB}"/>
                </a:ext>
              </a:extLst>
            </p:cNvPr>
            <p:cNvSpPr>
              <a:spLocks/>
            </p:cNvSpPr>
            <p:nvPr/>
          </p:nvSpPr>
          <p:spPr bwMode="auto">
            <a:xfrm>
              <a:off x="3433" y="1219"/>
              <a:ext cx="134" cy="92"/>
            </a:xfrm>
            <a:custGeom>
              <a:avLst/>
              <a:gdLst>
                <a:gd name="T0" fmla="*/ 588 w 590"/>
                <a:gd name="T1" fmla="*/ 277 h 405"/>
                <a:gd name="T2" fmla="*/ 109 w 590"/>
                <a:gd name="T3" fmla="*/ 0 h 405"/>
                <a:gd name="T4" fmla="*/ 0 w 590"/>
                <a:gd name="T5" fmla="*/ 63 h 405"/>
                <a:gd name="T6" fmla="*/ 590 w 590"/>
                <a:gd name="T7" fmla="*/ 405 h 405"/>
                <a:gd name="T8" fmla="*/ 590 w 590"/>
                <a:gd name="T9" fmla="*/ 277 h 405"/>
                <a:gd name="T10" fmla="*/ 588 w 590"/>
                <a:gd name="T11" fmla="*/ 277 h 405"/>
              </a:gdLst>
              <a:ahLst/>
              <a:cxnLst>
                <a:cxn ang="0">
                  <a:pos x="T0" y="T1"/>
                </a:cxn>
                <a:cxn ang="0">
                  <a:pos x="T2" y="T3"/>
                </a:cxn>
                <a:cxn ang="0">
                  <a:pos x="T4" y="T5"/>
                </a:cxn>
                <a:cxn ang="0">
                  <a:pos x="T6" y="T7"/>
                </a:cxn>
                <a:cxn ang="0">
                  <a:pos x="T8" y="T9"/>
                </a:cxn>
                <a:cxn ang="0">
                  <a:pos x="T10" y="T11"/>
                </a:cxn>
              </a:cxnLst>
              <a:rect l="0" t="0" r="r" b="b"/>
              <a:pathLst>
                <a:path w="590" h="405">
                  <a:moveTo>
                    <a:pt x="588" y="277"/>
                  </a:moveTo>
                  <a:cubicBezTo>
                    <a:pt x="383" y="277"/>
                    <a:pt x="205" y="165"/>
                    <a:pt x="109" y="0"/>
                  </a:cubicBezTo>
                  <a:cubicBezTo>
                    <a:pt x="0" y="63"/>
                    <a:pt x="0" y="63"/>
                    <a:pt x="0" y="63"/>
                  </a:cubicBezTo>
                  <a:cubicBezTo>
                    <a:pt x="125" y="281"/>
                    <a:pt x="339" y="405"/>
                    <a:pt x="590" y="405"/>
                  </a:cubicBezTo>
                  <a:cubicBezTo>
                    <a:pt x="590" y="277"/>
                    <a:pt x="590" y="277"/>
                    <a:pt x="590" y="277"/>
                  </a:cubicBezTo>
                  <a:cubicBezTo>
                    <a:pt x="589" y="277"/>
                    <a:pt x="589" y="277"/>
                    <a:pt x="588" y="27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53">
              <a:extLst>
                <a:ext uri="{FF2B5EF4-FFF2-40B4-BE49-F238E27FC236}">
                  <a16:creationId xmlns:a16="http://schemas.microsoft.com/office/drawing/2014/main" id="{9A5CDA75-9E18-40E1-916E-151B29EBEFA8}"/>
                </a:ext>
              </a:extLst>
            </p:cNvPr>
            <p:cNvSpPr>
              <a:spLocks/>
            </p:cNvSpPr>
            <p:nvPr/>
          </p:nvSpPr>
          <p:spPr bwMode="auto">
            <a:xfrm>
              <a:off x="3567" y="999"/>
              <a:ext cx="156" cy="312"/>
            </a:xfrm>
            <a:custGeom>
              <a:avLst/>
              <a:gdLst>
                <a:gd name="T0" fmla="*/ 0 w 681"/>
                <a:gd name="T1" fmla="*/ 0 h 1366"/>
                <a:gd name="T2" fmla="*/ 0 w 681"/>
                <a:gd name="T3" fmla="*/ 128 h 1366"/>
                <a:gd name="T4" fmla="*/ 553 w 681"/>
                <a:gd name="T5" fmla="*/ 683 h 1366"/>
                <a:gd name="T6" fmla="*/ 0 w 681"/>
                <a:gd name="T7" fmla="*/ 1238 h 1366"/>
                <a:gd name="T8" fmla="*/ 0 w 681"/>
                <a:gd name="T9" fmla="*/ 1366 h 1366"/>
                <a:gd name="T10" fmla="*/ 681 w 681"/>
                <a:gd name="T11" fmla="*/ 683 h 1366"/>
                <a:gd name="T12" fmla="*/ 0 w 681"/>
                <a:gd name="T13" fmla="*/ 0 h 1366"/>
              </a:gdLst>
              <a:ahLst/>
              <a:cxnLst>
                <a:cxn ang="0">
                  <a:pos x="T0" y="T1"/>
                </a:cxn>
                <a:cxn ang="0">
                  <a:pos x="T2" y="T3"/>
                </a:cxn>
                <a:cxn ang="0">
                  <a:pos x="T4" y="T5"/>
                </a:cxn>
                <a:cxn ang="0">
                  <a:pos x="T6" y="T7"/>
                </a:cxn>
                <a:cxn ang="0">
                  <a:pos x="T8" y="T9"/>
                </a:cxn>
                <a:cxn ang="0">
                  <a:pos x="T10" y="T11"/>
                </a:cxn>
                <a:cxn ang="0">
                  <a:pos x="T12" y="T13"/>
                </a:cxn>
              </a:cxnLst>
              <a:rect l="0" t="0" r="r" b="b"/>
              <a:pathLst>
                <a:path w="681" h="1366">
                  <a:moveTo>
                    <a:pt x="0" y="0"/>
                  </a:moveTo>
                  <a:cubicBezTo>
                    <a:pt x="0" y="128"/>
                    <a:pt x="0" y="128"/>
                    <a:pt x="0" y="128"/>
                  </a:cubicBezTo>
                  <a:cubicBezTo>
                    <a:pt x="305" y="129"/>
                    <a:pt x="553" y="377"/>
                    <a:pt x="553" y="683"/>
                  </a:cubicBezTo>
                  <a:cubicBezTo>
                    <a:pt x="553" y="989"/>
                    <a:pt x="305" y="1237"/>
                    <a:pt x="0" y="1238"/>
                  </a:cubicBezTo>
                  <a:cubicBezTo>
                    <a:pt x="0" y="1366"/>
                    <a:pt x="0" y="1366"/>
                    <a:pt x="0" y="1366"/>
                  </a:cubicBezTo>
                  <a:cubicBezTo>
                    <a:pt x="376" y="1366"/>
                    <a:pt x="681" y="1060"/>
                    <a:pt x="681" y="683"/>
                  </a:cubicBezTo>
                  <a:cubicBezTo>
                    <a:pt x="681" y="306"/>
                    <a:pt x="376"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54">
              <a:extLst>
                <a:ext uri="{FF2B5EF4-FFF2-40B4-BE49-F238E27FC236}">
                  <a16:creationId xmlns:a16="http://schemas.microsoft.com/office/drawing/2014/main" id="{E38C71D9-DE44-4DA9-B894-65E170E372BF}"/>
                </a:ext>
              </a:extLst>
            </p:cNvPr>
            <p:cNvSpPr>
              <a:spLocks noEditPoints="1"/>
            </p:cNvSpPr>
            <p:nvPr/>
          </p:nvSpPr>
          <p:spPr bwMode="auto">
            <a:xfrm>
              <a:off x="3528" y="1081"/>
              <a:ext cx="78" cy="148"/>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4 h 650"/>
                <a:gd name="T36" fmla="*/ 308 w 341"/>
                <a:gd name="T37" fmla="*/ 89 h 650"/>
                <a:gd name="T38" fmla="*/ 308 w 341"/>
                <a:gd name="T39" fmla="*/ 185 h 650"/>
                <a:gd name="T40" fmla="*/ 196 w 341"/>
                <a:gd name="T41" fmla="*/ 148 h 650"/>
                <a:gd name="T42" fmla="*/ 196 w 341"/>
                <a:gd name="T43" fmla="*/ 282 h 650"/>
                <a:gd name="T44" fmla="*/ 308 w 341"/>
                <a:gd name="T45" fmla="*/ 346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7"/>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4"/>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4"/>
                    <a:pt x="196" y="64"/>
                    <a:pt x="196" y="64"/>
                  </a:cubicBezTo>
                  <a:cubicBezTo>
                    <a:pt x="246" y="67"/>
                    <a:pt x="283" y="75"/>
                    <a:pt x="308" y="89"/>
                  </a:cubicBezTo>
                  <a:cubicBezTo>
                    <a:pt x="308" y="185"/>
                    <a:pt x="308" y="185"/>
                    <a:pt x="308" y="185"/>
                  </a:cubicBezTo>
                  <a:cubicBezTo>
                    <a:pt x="275" y="165"/>
                    <a:pt x="237" y="152"/>
                    <a:pt x="196" y="148"/>
                  </a:cubicBezTo>
                  <a:cubicBezTo>
                    <a:pt x="196" y="282"/>
                    <a:pt x="196" y="282"/>
                    <a:pt x="196" y="282"/>
                  </a:cubicBezTo>
                  <a:cubicBezTo>
                    <a:pt x="248" y="301"/>
                    <a:pt x="285" y="323"/>
                    <a:pt x="308" y="346"/>
                  </a:cubicBezTo>
                  <a:cubicBezTo>
                    <a:pt x="330" y="370"/>
                    <a:pt x="341" y="399"/>
                    <a:pt x="341" y="434"/>
                  </a:cubicBezTo>
                  <a:close/>
                  <a:moveTo>
                    <a:pt x="144" y="262"/>
                  </a:moveTo>
                  <a:cubicBezTo>
                    <a:pt x="144" y="149"/>
                    <a:pt x="144" y="149"/>
                    <a:pt x="144" y="149"/>
                  </a:cubicBezTo>
                  <a:cubicBezTo>
                    <a:pt x="111" y="155"/>
                    <a:pt x="94" y="172"/>
                    <a:pt x="94" y="201"/>
                  </a:cubicBezTo>
                  <a:cubicBezTo>
                    <a:pt x="94" y="225"/>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B5967702-685B-4148-9B4C-65604F5D4E10}"/>
              </a:ext>
              <a:ext uri="{C183D7F6-B498-43B3-948B-1728B52AA6E4}">
                <adec:decorative xmlns:adec="http://schemas.microsoft.com/office/drawing/2017/decorative" val="1"/>
              </a:ext>
            </a:extLst>
          </p:cNvPr>
          <p:cNvGrpSpPr/>
          <p:nvPr/>
        </p:nvGrpSpPr>
        <p:grpSpPr>
          <a:xfrm>
            <a:off x="6096534" y="1890558"/>
            <a:ext cx="1218269" cy="610841"/>
            <a:chOff x="6096534" y="1890558"/>
            <a:chExt cx="1218269" cy="610841"/>
          </a:xfrm>
        </p:grpSpPr>
        <p:sp>
          <p:nvSpPr>
            <p:cNvPr id="7" name="Oval 6">
              <a:extLst>
                <a:ext uri="{FF2B5EF4-FFF2-40B4-BE49-F238E27FC236}">
                  <a16:creationId xmlns:a16="http://schemas.microsoft.com/office/drawing/2014/main" id="{D21EF112-79B8-4D21-908E-3F7FBC013BC0}"/>
                </a:ext>
              </a:extLst>
            </p:cNvPr>
            <p:cNvSpPr/>
            <p:nvPr/>
          </p:nvSpPr>
          <p:spPr bwMode="auto">
            <a:xfrm>
              <a:off x="6763579" y="1904919"/>
              <a:ext cx="551224" cy="5512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CFF040B3-EBF0-4898-9F20-751E8289C0B8}"/>
                </a:ext>
              </a:extLst>
            </p:cNvPr>
            <p:cNvSpPr/>
            <p:nvPr/>
          </p:nvSpPr>
          <p:spPr bwMode="auto">
            <a:xfrm>
              <a:off x="6096534" y="1904919"/>
              <a:ext cx="551224" cy="5512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AutoShape 65">
              <a:extLst>
                <a:ext uri="{FF2B5EF4-FFF2-40B4-BE49-F238E27FC236}">
                  <a16:creationId xmlns:a16="http://schemas.microsoft.com/office/drawing/2014/main" id="{8CDB831C-9875-4584-8B12-056B21F2628A}"/>
                </a:ext>
              </a:extLst>
            </p:cNvPr>
            <p:cNvSpPr>
              <a:spLocks noChangeAspect="1" noChangeArrowheads="1" noTextEdit="1"/>
            </p:cNvSpPr>
            <p:nvPr/>
          </p:nvSpPr>
          <p:spPr bwMode="auto">
            <a:xfrm>
              <a:off x="6111838" y="1890558"/>
              <a:ext cx="850783" cy="610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68">
              <a:extLst>
                <a:ext uri="{FF2B5EF4-FFF2-40B4-BE49-F238E27FC236}">
                  <a16:creationId xmlns:a16="http://schemas.microsoft.com/office/drawing/2014/main" id="{B62936F3-7E47-45B4-85A9-B4BFACACBFA3}"/>
                </a:ext>
              </a:extLst>
            </p:cNvPr>
            <p:cNvSpPr>
              <a:spLocks/>
            </p:cNvSpPr>
            <p:nvPr/>
          </p:nvSpPr>
          <p:spPr bwMode="auto">
            <a:xfrm>
              <a:off x="6275119" y="2035894"/>
              <a:ext cx="267233" cy="285634"/>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5EEA43C1-4991-4DE8-A41B-AA3BFF0674E6}"/>
                </a:ext>
              </a:extLst>
            </p:cNvPr>
            <p:cNvGrpSpPr/>
            <p:nvPr/>
          </p:nvGrpSpPr>
          <p:grpSpPr>
            <a:xfrm>
              <a:off x="6935514" y="2080890"/>
              <a:ext cx="201050" cy="229067"/>
              <a:chOff x="1046216" y="4810011"/>
              <a:chExt cx="137831" cy="218723"/>
            </a:xfrm>
          </p:grpSpPr>
          <p:sp>
            <p:nvSpPr>
              <p:cNvPr id="111" name="Rectangle 110">
                <a:extLst>
                  <a:ext uri="{FF2B5EF4-FFF2-40B4-BE49-F238E27FC236}">
                    <a16:creationId xmlns:a16="http://schemas.microsoft.com/office/drawing/2014/main" id="{27E34DA5-4927-4D6A-8988-6C50A10B2970}"/>
                  </a:ext>
                </a:extLst>
              </p:cNvPr>
              <p:cNvSpPr/>
              <p:nvPr/>
            </p:nvSpPr>
            <p:spPr bwMode="auto">
              <a:xfrm>
                <a:off x="1046216" y="4810011"/>
                <a:ext cx="45720" cy="21872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66F64C40-5C1C-45A5-BDD3-CE657B2A1F2D}"/>
                  </a:ext>
                </a:extLst>
              </p:cNvPr>
              <p:cNvSpPr/>
              <p:nvPr/>
            </p:nvSpPr>
            <p:spPr bwMode="auto">
              <a:xfrm>
                <a:off x="1138327" y="4810011"/>
                <a:ext cx="45720" cy="21872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1" name="Group 150">
            <a:extLst>
              <a:ext uri="{FF2B5EF4-FFF2-40B4-BE49-F238E27FC236}">
                <a16:creationId xmlns:a16="http://schemas.microsoft.com/office/drawing/2014/main" id="{3100F5AA-7CCC-4550-B289-D0333D985AC7}"/>
              </a:ext>
              <a:ext uri="{C183D7F6-B498-43B3-948B-1728B52AA6E4}">
                <adec:decorative xmlns:adec="http://schemas.microsoft.com/office/drawing/2017/decorative" val="1"/>
              </a:ext>
            </a:extLst>
          </p:cNvPr>
          <p:cNvGrpSpPr/>
          <p:nvPr/>
        </p:nvGrpSpPr>
        <p:grpSpPr>
          <a:xfrm>
            <a:off x="624967" y="1829072"/>
            <a:ext cx="818364" cy="704440"/>
            <a:chOff x="4972405" y="5350247"/>
            <a:chExt cx="570148" cy="661875"/>
          </a:xfrm>
        </p:grpSpPr>
        <p:sp>
          <p:nvSpPr>
            <p:cNvPr id="152" name="Rectangle 151">
              <a:extLst>
                <a:ext uri="{FF2B5EF4-FFF2-40B4-BE49-F238E27FC236}">
                  <a16:creationId xmlns:a16="http://schemas.microsoft.com/office/drawing/2014/main" id="{9B6EB761-7CB5-4D57-A351-E2D84389F660}"/>
                </a:ext>
              </a:extLst>
            </p:cNvPr>
            <p:cNvSpPr/>
            <p:nvPr/>
          </p:nvSpPr>
          <p:spPr>
            <a:xfrm rot="18000000">
              <a:off x="4991265" y="5570425"/>
              <a:ext cx="556178" cy="230415"/>
            </a:xfrm>
            <a:prstGeom prst="rect">
              <a:avLst/>
            </a:prstGeom>
            <a:solidFill>
              <a:schemeClr val="accent2"/>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Freeform: Shape 116">
              <a:extLst>
                <a:ext uri="{FF2B5EF4-FFF2-40B4-BE49-F238E27FC236}">
                  <a16:creationId xmlns:a16="http://schemas.microsoft.com/office/drawing/2014/main" id="{9A1926C6-72DA-49A6-9346-9F4E065C93ED}"/>
                </a:ext>
              </a:extLst>
            </p:cNvPr>
            <p:cNvSpPr/>
            <p:nvPr/>
          </p:nvSpPr>
          <p:spPr>
            <a:xfrm rot="18000000">
              <a:off x="4849295" y="5505564"/>
              <a:ext cx="396690" cy="150469"/>
            </a:xfrm>
            <a:custGeom>
              <a:avLst/>
              <a:gdLst>
                <a:gd name="connsiteX0" fmla="*/ 349027 w 403529"/>
                <a:gd name="connsiteY0" fmla="*/ 57665 h 157308"/>
                <a:gd name="connsiteX1" fmla="*/ 359286 w 403529"/>
                <a:gd name="connsiteY1" fmla="*/ 83655 h 157308"/>
                <a:gd name="connsiteX2" fmla="*/ 400323 w 403529"/>
                <a:gd name="connsiteY2" fmla="*/ 75448 h 157308"/>
                <a:gd name="connsiteX3" fmla="*/ 371597 w 403529"/>
                <a:gd name="connsiteY3" fmla="*/ 3633 h 157308"/>
                <a:gd name="connsiteX4" fmla="*/ 3633 w 403529"/>
                <a:gd name="connsiteY4" fmla="*/ 154102 h 157308"/>
                <a:gd name="connsiteX5" fmla="*/ 214289 w 403529"/>
                <a:gd name="connsiteY5" fmla="*/ 112381 h 157308"/>
                <a:gd name="connsiteX0" fmla="*/ 210656 w 396690"/>
                <a:gd name="connsiteY0" fmla="*/ 108748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5" fmla="*/ 210656 w 396690"/>
                <a:gd name="connsiteY5" fmla="*/ 108748 h 150469"/>
                <a:gd name="connsiteX0" fmla="*/ 0 w 396690"/>
                <a:gd name="connsiteY0" fmla="*/ 150469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0" fmla="*/ 0 w 396690"/>
                <a:gd name="connsiteY0" fmla="*/ 150469 h 150469"/>
                <a:gd name="connsiteX1" fmla="*/ 396690 w 396690"/>
                <a:gd name="connsiteY1" fmla="*/ 71815 h 150469"/>
                <a:gd name="connsiteX2" fmla="*/ 367964 w 396690"/>
                <a:gd name="connsiteY2" fmla="*/ 0 h 150469"/>
                <a:gd name="connsiteX3" fmla="*/ 0 w 396690"/>
                <a:gd name="connsiteY3" fmla="*/ 150469 h 150469"/>
              </a:gdLst>
              <a:ahLst/>
              <a:cxnLst>
                <a:cxn ang="0">
                  <a:pos x="connsiteX0" y="connsiteY0"/>
                </a:cxn>
                <a:cxn ang="0">
                  <a:pos x="connsiteX1" y="connsiteY1"/>
                </a:cxn>
                <a:cxn ang="0">
                  <a:pos x="connsiteX2" y="connsiteY2"/>
                </a:cxn>
                <a:cxn ang="0">
                  <a:pos x="connsiteX3" y="connsiteY3"/>
                </a:cxn>
              </a:cxnLst>
              <a:rect l="l" t="t" r="r" b="b"/>
              <a:pathLst>
                <a:path w="396690" h="150469">
                  <a:moveTo>
                    <a:pt x="0" y="150469"/>
                  </a:moveTo>
                  <a:lnTo>
                    <a:pt x="396690" y="71815"/>
                  </a:lnTo>
                  <a:lnTo>
                    <a:pt x="367964" y="0"/>
                  </a:lnTo>
                  <a:lnTo>
                    <a:pt x="0" y="150469"/>
                  </a:lnTo>
                  <a:close/>
                </a:path>
              </a:pathLst>
            </a:custGeom>
            <a:solidFill>
              <a:schemeClr val="accent2"/>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Freeform: Shape 117">
              <a:extLst>
                <a:ext uri="{FF2B5EF4-FFF2-40B4-BE49-F238E27FC236}">
                  <a16:creationId xmlns:a16="http://schemas.microsoft.com/office/drawing/2014/main" id="{2386A5E9-B07A-46E7-B10C-AA873C0FEB30}"/>
                </a:ext>
              </a:extLst>
            </p:cNvPr>
            <p:cNvSpPr/>
            <p:nvPr/>
          </p:nvSpPr>
          <p:spPr>
            <a:xfrm rot="18000000">
              <a:off x="4949313" y="5497638"/>
              <a:ext cx="364546" cy="69763"/>
            </a:xfrm>
            <a:custGeom>
              <a:avLst/>
              <a:gdLst>
                <a:gd name="connsiteX0" fmla="*/ 213605 w 369331"/>
                <a:gd name="connsiteY0" fmla="*/ 73396 h 75234"/>
                <a:gd name="connsiteX1" fmla="*/ 321669 w 369331"/>
                <a:gd name="connsiteY1" fmla="*/ 52194 h 75234"/>
                <a:gd name="connsiteX2" fmla="*/ 326457 w 369331"/>
                <a:gd name="connsiteY2" fmla="*/ 73396 h 75234"/>
                <a:gd name="connsiteX3" fmla="*/ 368178 w 369331"/>
                <a:gd name="connsiteY3" fmla="*/ 73396 h 75234"/>
                <a:gd name="connsiteX4" fmla="*/ 354499 w 369331"/>
                <a:gd name="connsiteY4" fmla="*/ 3633 h 75234"/>
                <a:gd name="connsiteX5" fmla="*/ 3633 w 369331"/>
                <a:gd name="connsiteY5" fmla="*/ 73396 h 75234"/>
                <a:gd name="connsiteX0" fmla="*/ 209972 w 364545"/>
                <a:gd name="connsiteY0" fmla="*/ 69763 h 69763"/>
                <a:gd name="connsiteX1" fmla="*/ 322824 w 364545"/>
                <a:gd name="connsiteY1" fmla="*/ 69763 h 69763"/>
                <a:gd name="connsiteX2" fmla="*/ 364545 w 364545"/>
                <a:gd name="connsiteY2" fmla="*/ 69763 h 69763"/>
                <a:gd name="connsiteX3" fmla="*/ 350866 w 364545"/>
                <a:gd name="connsiteY3" fmla="*/ 0 h 69763"/>
                <a:gd name="connsiteX4" fmla="*/ 0 w 364545"/>
                <a:gd name="connsiteY4" fmla="*/ 69763 h 69763"/>
                <a:gd name="connsiteX5" fmla="*/ 209972 w 364545"/>
                <a:gd name="connsiteY5" fmla="*/ 69763 h 69763"/>
                <a:gd name="connsiteX0" fmla="*/ 209972 w 364545"/>
                <a:gd name="connsiteY0" fmla="*/ 69763 h 69763"/>
                <a:gd name="connsiteX1" fmla="*/ 364545 w 364545"/>
                <a:gd name="connsiteY1" fmla="*/ 69763 h 69763"/>
                <a:gd name="connsiteX2" fmla="*/ 350866 w 364545"/>
                <a:gd name="connsiteY2" fmla="*/ 0 h 69763"/>
                <a:gd name="connsiteX3" fmla="*/ 0 w 364545"/>
                <a:gd name="connsiteY3" fmla="*/ 69763 h 69763"/>
                <a:gd name="connsiteX4" fmla="*/ 209972 w 364545"/>
                <a:gd name="connsiteY4" fmla="*/ 69763 h 69763"/>
                <a:gd name="connsiteX0" fmla="*/ 0 w 364545"/>
                <a:gd name="connsiteY0" fmla="*/ 69763 h 69763"/>
                <a:gd name="connsiteX1" fmla="*/ 364545 w 364545"/>
                <a:gd name="connsiteY1" fmla="*/ 69763 h 69763"/>
                <a:gd name="connsiteX2" fmla="*/ 350866 w 364545"/>
                <a:gd name="connsiteY2" fmla="*/ 0 h 69763"/>
                <a:gd name="connsiteX3" fmla="*/ 0 w 364545"/>
                <a:gd name="connsiteY3" fmla="*/ 69763 h 69763"/>
              </a:gdLst>
              <a:ahLst/>
              <a:cxnLst>
                <a:cxn ang="0">
                  <a:pos x="connsiteX0" y="connsiteY0"/>
                </a:cxn>
                <a:cxn ang="0">
                  <a:pos x="connsiteX1" y="connsiteY1"/>
                </a:cxn>
                <a:cxn ang="0">
                  <a:pos x="connsiteX2" y="connsiteY2"/>
                </a:cxn>
                <a:cxn ang="0">
                  <a:pos x="connsiteX3" y="connsiteY3"/>
                </a:cxn>
              </a:cxnLst>
              <a:rect l="l" t="t" r="r" b="b"/>
              <a:pathLst>
                <a:path w="364545" h="69763">
                  <a:moveTo>
                    <a:pt x="0" y="69763"/>
                  </a:moveTo>
                  <a:lnTo>
                    <a:pt x="364545" y="69763"/>
                  </a:lnTo>
                  <a:lnTo>
                    <a:pt x="350866" y="0"/>
                  </a:lnTo>
                  <a:lnTo>
                    <a:pt x="0" y="69763"/>
                  </a:lnTo>
                  <a:close/>
                </a:path>
              </a:pathLst>
            </a:custGeom>
            <a:solidFill>
              <a:schemeClr val="accent2"/>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Freeform: Shape 125">
              <a:extLst>
                <a:ext uri="{FF2B5EF4-FFF2-40B4-BE49-F238E27FC236}">
                  <a16:creationId xmlns:a16="http://schemas.microsoft.com/office/drawing/2014/main" id="{82E74296-CA0F-4F6A-9569-7EE1E974BDAF}"/>
                </a:ext>
              </a:extLst>
            </p:cNvPr>
            <p:cNvSpPr/>
            <p:nvPr/>
          </p:nvSpPr>
          <p:spPr bwMode="auto">
            <a:xfrm>
              <a:off x="5004687" y="5354091"/>
              <a:ext cx="537866" cy="658031"/>
            </a:xfrm>
            <a:custGeom>
              <a:avLst/>
              <a:gdLst>
                <a:gd name="connsiteX0" fmla="*/ 300938 w 537866"/>
                <a:gd name="connsiteY0" fmla="*/ 0 h 658031"/>
                <a:gd name="connsiteX1" fmla="*/ 537866 w 537866"/>
                <a:gd name="connsiteY1" fmla="*/ 136791 h 658031"/>
                <a:gd name="connsiteX2" fmla="*/ 236928 w 537866"/>
                <a:gd name="connsiteY2" fmla="*/ 658031 h 658031"/>
                <a:gd name="connsiteX3" fmla="*/ 0 w 537866"/>
                <a:gd name="connsiteY3" fmla="*/ 521240 h 658031"/>
                <a:gd name="connsiteX4" fmla="*/ 300938 w 537866"/>
                <a:gd name="connsiteY4" fmla="*/ 0 h 658031"/>
                <a:gd name="connsiteX5" fmla="*/ 333728 w 537866"/>
                <a:gd name="connsiteY5" fmla="*/ 66317 h 658031"/>
                <a:gd name="connsiteX6" fmla="*/ 305699 w 537866"/>
                <a:gd name="connsiteY6" fmla="*/ 73828 h 658031"/>
                <a:gd name="connsiteX7" fmla="*/ 69736 w 537866"/>
                <a:gd name="connsiteY7" fmla="*/ 482527 h 658031"/>
                <a:gd name="connsiteX8" fmla="*/ 79750 w 537866"/>
                <a:gd name="connsiteY8" fmla="*/ 519899 h 658031"/>
                <a:gd name="connsiteX9" fmla="*/ 198214 w 537866"/>
                <a:gd name="connsiteY9" fmla="*/ 588294 h 658031"/>
                <a:gd name="connsiteX10" fmla="*/ 235586 w 537866"/>
                <a:gd name="connsiteY10" fmla="*/ 578280 h 658031"/>
                <a:gd name="connsiteX11" fmla="*/ 471548 w 537866"/>
                <a:gd name="connsiteY11" fmla="*/ 169581 h 658031"/>
                <a:gd name="connsiteX12" fmla="*/ 464038 w 537866"/>
                <a:gd name="connsiteY12" fmla="*/ 141552 h 658031"/>
                <a:gd name="connsiteX13" fmla="*/ 333728 w 537866"/>
                <a:gd name="connsiteY13" fmla="*/ 66317 h 65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7866" h="658031">
                  <a:moveTo>
                    <a:pt x="300938" y="0"/>
                  </a:moveTo>
                  <a:lnTo>
                    <a:pt x="537866" y="136791"/>
                  </a:lnTo>
                  <a:lnTo>
                    <a:pt x="236928" y="658031"/>
                  </a:lnTo>
                  <a:lnTo>
                    <a:pt x="0" y="521240"/>
                  </a:lnTo>
                  <a:lnTo>
                    <a:pt x="300938" y="0"/>
                  </a:lnTo>
                  <a:close/>
                  <a:moveTo>
                    <a:pt x="333728" y="66317"/>
                  </a:moveTo>
                  <a:lnTo>
                    <a:pt x="305699" y="73828"/>
                  </a:lnTo>
                  <a:lnTo>
                    <a:pt x="69736" y="482527"/>
                  </a:lnTo>
                  <a:lnTo>
                    <a:pt x="79750" y="519899"/>
                  </a:lnTo>
                  <a:lnTo>
                    <a:pt x="198214" y="588294"/>
                  </a:lnTo>
                  <a:lnTo>
                    <a:pt x="235586" y="578280"/>
                  </a:lnTo>
                  <a:lnTo>
                    <a:pt x="471548" y="169581"/>
                  </a:lnTo>
                  <a:lnTo>
                    <a:pt x="464038" y="141552"/>
                  </a:lnTo>
                  <a:lnTo>
                    <a:pt x="333728" y="66317"/>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6" name="Freeform: Shape 124">
              <a:extLst>
                <a:ext uri="{FF2B5EF4-FFF2-40B4-BE49-F238E27FC236}">
                  <a16:creationId xmlns:a16="http://schemas.microsoft.com/office/drawing/2014/main" id="{75B8B45B-62FB-4D96-94BC-AE2D9E365E40}"/>
                </a:ext>
              </a:extLst>
            </p:cNvPr>
            <p:cNvSpPr/>
            <p:nvPr/>
          </p:nvSpPr>
          <p:spPr bwMode="auto">
            <a:xfrm>
              <a:off x="5069908" y="5368909"/>
              <a:ext cx="182273" cy="338741"/>
            </a:xfrm>
            <a:custGeom>
              <a:avLst/>
              <a:gdLst>
                <a:gd name="connsiteX0" fmla="*/ 115017 w 182273"/>
                <a:gd name="connsiteY0" fmla="*/ 0 h 338741"/>
                <a:gd name="connsiteX1" fmla="*/ 182273 w 182273"/>
                <a:gd name="connsiteY1" fmla="*/ 23035 h 338741"/>
                <a:gd name="connsiteX2" fmla="*/ 161413 w 182273"/>
                <a:gd name="connsiteY2" fmla="*/ 59166 h 338741"/>
                <a:gd name="connsiteX3" fmla="*/ 140657 w 182273"/>
                <a:gd name="connsiteY3" fmla="*/ 52712 h 338741"/>
                <a:gd name="connsiteX4" fmla="*/ 104987 w 182273"/>
                <a:gd name="connsiteY4" fmla="*/ 156899 h 338741"/>
                <a:gd name="connsiteX5" fmla="*/ 0 w 182273"/>
                <a:gd name="connsiteY5" fmla="*/ 338741 h 338741"/>
                <a:gd name="connsiteX6" fmla="*/ 115017 w 182273"/>
                <a:gd name="connsiteY6" fmla="*/ 0 h 33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273" h="338741">
                  <a:moveTo>
                    <a:pt x="115017" y="0"/>
                  </a:moveTo>
                  <a:lnTo>
                    <a:pt x="182273" y="23035"/>
                  </a:lnTo>
                  <a:lnTo>
                    <a:pt x="161413" y="59166"/>
                  </a:lnTo>
                  <a:lnTo>
                    <a:pt x="140657" y="52712"/>
                  </a:lnTo>
                  <a:lnTo>
                    <a:pt x="104987" y="156899"/>
                  </a:lnTo>
                  <a:lnTo>
                    <a:pt x="0" y="338741"/>
                  </a:lnTo>
                  <a:lnTo>
                    <a:pt x="115017"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7" name="Freeform: Shape 123">
              <a:extLst>
                <a:ext uri="{FF2B5EF4-FFF2-40B4-BE49-F238E27FC236}">
                  <a16:creationId xmlns:a16="http://schemas.microsoft.com/office/drawing/2014/main" id="{715BF2E7-FE3D-4E21-908B-C4D8FF0F2E28}"/>
                </a:ext>
              </a:extLst>
            </p:cNvPr>
            <p:cNvSpPr/>
            <p:nvPr/>
          </p:nvSpPr>
          <p:spPr bwMode="auto">
            <a:xfrm>
              <a:off x="5012873" y="5396123"/>
              <a:ext cx="130229" cy="393901"/>
            </a:xfrm>
            <a:custGeom>
              <a:avLst/>
              <a:gdLst>
                <a:gd name="connsiteX0" fmla="*/ 53672 w 130229"/>
                <a:gd name="connsiteY0" fmla="*/ 0 h 393901"/>
                <a:gd name="connsiteX1" fmla="*/ 130229 w 130229"/>
                <a:gd name="connsiteY1" fmla="*/ 11031 h 393901"/>
                <a:gd name="connsiteX2" fmla="*/ 116817 w 130229"/>
                <a:gd name="connsiteY2" fmla="*/ 50673 h 393901"/>
                <a:gd name="connsiteX3" fmla="*/ 89180 w 130229"/>
                <a:gd name="connsiteY3" fmla="*/ 46563 h 393901"/>
                <a:gd name="connsiteX4" fmla="*/ 69196 w 130229"/>
                <a:gd name="connsiteY4" fmla="*/ 190607 h 393901"/>
                <a:gd name="connsiteX5" fmla="*/ 0 w 130229"/>
                <a:gd name="connsiteY5" fmla="*/ 393901 h 393901"/>
                <a:gd name="connsiteX6" fmla="*/ 53672 w 130229"/>
                <a:gd name="connsiteY6" fmla="*/ 0 h 3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229" h="393901">
                  <a:moveTo>
                    <a:pt x="53672" y="0"/>
                  </a:moveTo>
                  <a:lnTo>
                    <a:pt x="130229" y="11031"/>
                  </a:lnTo>
                  <a:lnTo>
                    <a:pt x="116817" y="50673"/>
                  </a:lnTo>
                  <a:lnTo>
                    <a:pt x="89180" y="46563"/>
                  </a:lnTo>
                  <a:lnTo>
                    <a:pt x="69196" y="190607"/>
                  </a:lnTo>
                  <a:lnTo>
                    <a:pt x="0" y="393901"/>
                  </a:lnTo>
                  <a:lnTo>
                    <a:pt x="53672"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8" name="Freeform: Shape 122">
              <a:extLst>
                <a:ext uri="{FF2B5EF4-FFF2-40B4-BE49-F238E27FC236}">
                  <a16:creationId xmlns:a16="http://schemas.microsoft.com/office/drawing/2014/main" id="{80AA9B09-1470-43FD-A275-2D8DE046772E}"/>
                </a:ext>
              </a:extLst>
            </p:cNvPr>
            <p:cNvSpPr/>
            <p:nvPr/>
          </p:nvSpPr>
          <p:spPr bwMode="auto">
            <a:xfrm>
              <a:off x="5338590" y="5514504"/>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9" name="Freeform: Shape 121">
              <a:extLst>
                <a:ext uri="{FF2B5EF4-FFF2-40B4-BE49-F238E27FC236}">
                  <a16:creationId xmlns:a16="http://schemas.microsoft.com/office/drawing/2014/main" id="{63727D6D-D293-4DCD-A214-8377B4B4DEAF}"/>
                </a:ext>
              </a:extLst>
            </p:cNvPr>
            <p:cNvSpPr/>
            <p:nvPr/>
          </p:nvSpPr>
          <p:spPr bwMode="auto">
            <a:xfrm>
              <a:off x="5208358" y="5624665"/>
              <a:ext cx="130520" cy="116881"/>
            </a:xfrm>
            <a:custGeom>
              <a:avLst/>
              <a:gdLst>
                <a:gd name="connsiteX0" fmla="*/ 42722 w 130520"/>
                <a:gd name="connsiteY0" fmla="*/ 753 h 116881"/>
                <a:gd name="connsiteX1" fmla="*/ 92618 w 130520"/>
                <a:gd name="connsiteY1" fmla="*/ 11055 h 116881"/>
                <a:gd name="connsiteX2" fmla="*/ 124492 w 130520"/>
                <a:gd name="connsiteY2" fmla="*/ 92638 h 116881"/>
                <a:gd name="connsiteX3" fmla="*/ 37902 w 130520"/>
                <a:gd name="connsiteY3" fmla="*/ 105826 h 116881"/>
                <a:gd name="connsiteX4" fmla="*/ 6029 w 130520"/>
                <a:gd name="connsiteY4" fmla="*/ 24243 h 116881"/>
                <a:gd name="connsiteX5" fmla="*/ 42722 w 130520"/>
                <a:gd name="connsiteY5" fmla="*/ 753 h 11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520" h="116881">
                  <a:moveTo>
                    <a:pt x="42722" y="753"/>
                  </a:moveTo>
                  <a:cubicBezTo>
                    <a:pt x="58392" y="-1633"/>
                    <a:pt x="76262" y="1612"/>
                    <a:pt x="92618" y="11055"/>
                  </a:cubicBezTo>
                  <a:cubicBezTo>
                    <a:pt x="125332" y="29942"/>
                    <a:pt x="139602" y="66468"/>
                    <a:pt x="124492" y="92638"/>
                  </a:cubicBezTo>
                  <a:cubicBezTo>
                    <a:pt x="109383" y="118808"/>
                    <a:pt x="70616" y="124713"/>
                    <a:pt x="37902" y="105826"/>
                  </a:cubicBezTo>
                  <a:cubicBezTo>
                    <a:pt x="5190" y="86940"/>
                    <a:pt x="-9080" y="50413"/>
                    <a:pt x="6029" y="24243"/>
                  </a:cubicBezTo>
                  <a:cubicBezTo>
                    <a:pt x="13584" y="11158"/>
                    <a:pt x="27053" y="3140"/>
                    <a:pt x="42722" y="753"/>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0" name="Freeform: Shape 120">
              <a:extLst>
                <a:ext uri="{FF2B5EF4-FFF2-40B4-BE49-F238E27FC236}">
                  <a16:creationId xmlns:a16="http://schemas.microsoft.com/office/drawing/2014/main" id="{EB0B83FC-4E68-40F4-8388-55D2624C4B95}"/>
                </a:ext>
              </a:extLst>
            </p:cNvPr>
            <p:cNvSpPr/>
            <p:nvPr/>
          </p:nvSpPr>
          <p:spPr bwMode="auto">
            <a:xfrm>
              <a:off x="5167603" y="5810662"/>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2" name="Text Placeholder 11">
            <a:extLst>
              <a:ext uri="{FF2B5EF4-FFF2-40B4-BE49-F238E27FC236}">
                <a16:creationId xmlns:a16="http://schemas.microsoft.com/office/drawing/2014/main" id="{4B488048-6B9D-4D82-80E6-C4EB2EB527B6}"/>
              </a:ext>
            </a:extLst>
          </p:cNvPr>
          <p:cNvSpPr txBox="1">
            <a:spLocks/>
          </p:cNvSpPr>
          <p:nvPr/>
        </p:nvSpPr>
        <p:spPr>
          <a:xfrm>
            <a:off x="588263" y="2742503"/>
            <a:ext cx="219456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Flexible pricing </a:t>
            </a:r>
            <a:b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options</a:t>
            </a:r>
          </a:p>
        </p:txBody>
      </p:sp>
      <p:sp>
        <p:nvSpPr>
          <p:cNvPr id="91" name="Text Placeholder 47">
            <a:extLst>
              <a:ext uri="{FF2B5EF4-FFF2-40B4-BE49-F238E27FC236}">
                <a16:creationId xmlns:a16="http://schemas.microsoft.com/office/drawing/2014/main" id="{F41402CA-0716-48C3-88F2-F4E30D15C889}"/>
              </a:ext>
            </a:extLst>
          </p:cNvPr>
          <p:cNvSpPr txBox="1">
            <a:spLocks/>
          </p:cNvSpPr>
          <p:nvPr/>
        </p:nvSpPr>
        <p:spPr>
          <a:xfrm>
            <a:off x="588263" y="3524819"/>
            <a:ext cx="2451820" cy="140333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Scale compute, memory, and storage independently and pay only for what you use. Includes automatic database patching, query optimization, and security all at no extra cost.</a:t>
            </a:r>
          </a:p>
        </p:txBody>
      </p:sp>
      <p:sp>
        <p:nvSpPr>
          <p:cNvPr id="105" name="Text Placeholder 12">
            <a:extLst>
              <a:ext uri="{FF2B5EF4-FFF2-40B4-BE49-F238E27FC236}">
                <a16:creationId xmlns:a16="http://schemas.microsoft.com/office/drawing/2014/main" id="{D99012F6-82B2-4136-9A49-9F35C13BE2A4}"/>
              </a:ext>
            </a:extLst>
          </p:cNvPr>
          <p:cNvSpPr txBox="1">
            <a:spLocks/>
          </p:cNvSpPr>
          <p:nvPr/>
        </p:nvSpPr>
        <p:spPr>
          <a:xfrm>
            <a:off x="3347907" y="2742503"/>
            <a:ext cx="219456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Reserved</a:t>
            </a:r>
            <a:b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Capacity</a:t>
            </a:r>
          </a:p>
        </p:txBody>
      </p:sp>
      <p:sp>
        <p:nvSpPr>
          <p:cNvPr id="106" name="Text Placeholder 44">
            <a:extLst>
              <a:ext uri="{FF2B5EF4-FFF2-40B4-BE49-F238E27FC236}">
                <a16:creationId xmlns:a16="http://schemas.microsoft.com/office/drawing/2014/main" id="{802097BE-C48C-4DCD-8091-4E114E6FCC75}"/>
              </a:ext>
            </a:extLst>
          </p:cNvPr>
          <p:cNvSpPr txBox="1">
            <a:spLocks/>
          </p:cNvSpPr>
          <p:nvPr/>
        </p:nvSpPr>
        <p:spPr>
          <a:xfrm>
            <a:off x="3347907" y="3524819"/>
            <a:ext cx="2411494" cy="11663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Choice of 1-year or 3-year Reserved Capacity pricing and save up to 60 percent compared to the regular pay-as-you-go payment options.</a:t>
            </a:r>
          </a:p>
        </p:txBody>
      </p:sp>
      <p:sp>
        <p:nvSpPr>
          <p:cNvPr id="90" name="Text Placeholder 16">
            <a:extLst>
              <a:ext uri="{FF2B5EF4-FFF2-40B4-BE49-F238E27FC236}">
                <a16:creationId xmlns:a16="http://schemas.microsoft.com/office/drawing/2014/main" id="{15DFBCF6-1E54-4BA5-A7D0-B70C05C9960C}"/>
              </a:ext>
            </a:extLst>
          </p:cNvPr>
          <p:cNvSpPr txBox="1">
            <a:spLocks/>
          </p:cNvSpPr>
          <p:nvPr/>
        </p:nvSpPr>
        <p:spPr>
          <a:xfrm>
            <a:off x="6107551" y="2742503"/>
            <a:ext cx="1824771"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Stop/Start functionality</a:t>
            </a:r>
          </a:p>
        </p:txBody>
      </p:sp>
      <p:sp>
        <p:nvSpPr>
          <p:cNvPr id="83" name="Text Placeholder 45">
            <a:extLst>
              <a:ext uri="{FF2B5EF4-FFF2-40B4-BE49-F238E27FC236}">
                <a16:creationId xmlns:a16="http://schemas.microsoft.com/office/drawing/2014/main" id="{C6053555-4F03-4475-9168-3E0C0A6671B4}"/>
              </a:ext>
            </a:extLst>
          </p:cNvPr>
          <p:cNvSpPr txBox="1">
            <a:spLocks/>
          </p:cNvSpPr>
          <p:nvPr/>
        </p:nvSpPr>
        <p:spPr>
          <a:xfrm>
            <a:off x="6107551" y="3524819"/>
            <a:ext cx="2411494" cy="92935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Stop the PostgreSQL server when it's not needed for up to 7 days. When the database is stopped, only pay for storage</a:t>
            </a:r>
          </a:p>
        </p:txBody>
      </p:sp>
      <p:sp>
        <p:nvSpPr>
          <p:cNvPr id="104" name="Text Placeholder 10">
            <a:extLst>
              <a:ext uri="{FF2B5EF4-FFF2-40B4-BE49-F238E27FC236}">
                <a16:creationId xmlns:a16="http://schemas.microsoft.com/office/drawing/2014/main" id="{88AE2176-B825-4441-9D81-3CDA11CCA844}"/>
              </a:ext>
            </a:extLst>
          </p:cNvPr>
          <p:cNvSpPr txBox="1">
            <a:spLocks/>
          </p:cNvSpPr>
          <p:nvPr/>
        </p:nvSpPr>
        <p:spPr>
          <a:xfrm>
            <a:off x="8867197" y="2742503"/>
            <a:ext cx="1947722"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Burstable compute SKUs</a:t>
            </a:r>
          </a:p>
        </p:txBody>
      </p:sp>
      <p:sp>
        <p:nvSpPr>
          <p:cNvPr id="82" name="Text Placeholder 47">
            <a:extLst>
              <a:ext uri="{FF2B5EF4-FFF2-40B4-BE49-F238E27FC236}">
                <a16:creationId xmlns:a16="http://schemas.microsoft.com/office/drawing/2014/main" id="{1CE3FAC8-B743-4F6C-BFD9-F2CC1AFC309D}"/>
              </a:ext>
            </a:extLst>
          </p:cNvPr>
          <p:cNvSpPr txBox="1">
            <a:spLocks/>
          </p:cNvSpPr>
          <p:nvPr/>
        </p:nvSpPr>
        <p:spPr>
          <a:xfrm>
            <a:off x="8867196" y="3524819"/>
            <a:ext cx="2411495" cy="9293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Utilize Burstable CPU credits for workloads that need extra performance during peak times</a:t>
            </a:r>
          </a:p>
        </p:txBody>
      </p:sp>
      <p:sp>
        <p:nvSpPr>
          <p:cNvPr id="3" name="Rectangle 2">
            <a:extLst>
              <a:ext uri="{FF2B5EF4-FFF2-40B4-BE49-F238E27FC236}">
                <a16:creationId xmlns:a16="http://schemas.microsoft.com/office/drawing/2014/main" id="{94D27DE8-C041-43CB-9D21-19B60D0DABED}"/>
              </a:ext>
            </a:extLst>
          </p:cNvPr>
          <p:cNvSpPr/>
          <p:nvPr/>
        </p:nvSpPr>
        <p:spPr bwMode="auto">
          <a:xfrm>
            <a:off x="586741" y="5284804"/>
            <a:ext cx="11018519" cy="615553"/>
          </a:xfrm>
          <a:prstGeom prst="rec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82880" rIns="182880" bIns="18288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No upfront cost. No termination fees. Pay only for what you use.</a:t>
            </a:r>
            <a:endParaRPr kumimoji="0" lang="en-US" sz="1600" b="0" i="0" u="none" strike="noStrike" kern="1200" cap="none" spc="0" normalizeH="0" baseline="30000" noProof="0">
              <a:ln>
                <a:noFill/>
              </a:ln>
              <a:solidFill>
                <a:srgbClr val="0078D4"/>
              </a:solidFill>
              <a:effectLst/>
              <a:uLnTx/>
              <a:uFillTx/>
              <a:latin typeface="Segoe UI Semibold"/>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385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899E04-203A-3845-87D7-A7B961EDE2D2}"/>
              </a:ext>
              <a:ext uri="{C183D7F6-B498-43B3-948B-1728B52AA6E4}">
                <adec:decorative xmlns:adec="http://schemas.microsoft.com/office/drawing/2017/decorative" val="1"/>
              </a:ext>
            </a:extLst>
          </p:cNvPr>
          <p:cNvSpPr/>
          <p:nvPr/>
        </p:nvSpPr>
        <p:spPr bwMode="auto">
          <a:xfrm>
            <a:off x="7051963" y="457200"/>
            <a:ext cx="4964446" cy="5956300"/>
          </a:xfrm>
          <a:prstGeom prst="rect">
            <a:avLst/>
          </a:prstGeom>
          <a:ln w="9525">
            <a:gradFill>
              <a:gsLst>
                <a:gs pos="0">
                  <a:schemeClr val="accent1"/>
                </a:gs>
                <a:gs pos="100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err="1">
              <a:ln>
                <a:noFill/>
              </a:ln>
              <a:solidFill>
                <a:srgbClr val="505050"/>
              </a:solidFill>
              <a:effectLst/>
              <a:uLnTx/>
              <a:uFillTx/>
              <a:latin typeface="Segoe UI"/>
              <a:ea typeface="+mn-ea"/>
              <a:cs typeface="+mn-cs"/>
            </a:endParaRPr>
          </a:p>
        </p:txBody>
      </p:sp>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a:xfrm>
            <a:off x="588263" y="457200"/>
            <a:ext cx="6180285" cy="1107996"/>
          </a:xfrm>
        </p:spPr>
        <p:txBody>
          <a:bodyPr/>
          <a:lstStyle/>
          <a:p>
            <a:r>
              <a:rPr lang="en-US">
                <a:solidFill>
                  <a:schemeClr val="bg1"/>
                </a:solidFill>
              </a:rPr>
              <a:t>Significantly reduce cost when migrating workloads to PaaS</a:t>
            </a:r>
          </a:p>
        </p:txBody>
      </p:sp>
      <p:sp>
        <p:nvSpPr>
          <p:cNvPr id="4" name="Text Placeholder 3">
            <a:extLst>
              <a:ext uri="{FF2B5EF4-FFF2-40B4-BE49-F238E27FC236}">
                <a16:creationId xmlns:a16="http://schemas.microsoft.com/office/drawing/2014/main" id="{5051992B-8EA2-47C7-AF44-6C8E3567B44D}"/>
              </a:ext>
            </a:extLst>
          </p:cNvPr>
          <p:cNvSpPr>
            <a:spLocks noGrp="1"/>
          </p:cNvSpPr>
          <p:nvPr>
            <p:ph type="body" sz="quarter" idx="4294967295"/>
          </p:nvPr>
        </p:nvSpPr>
        <p:spPr>
          <a:xfrm>
            <a:off x="584932" y="1989424"/>
            <a:ext cx="2534332" cy="1956412"/>
          </a:xfrm>
        </p:spPr>
        <p:txBody>
          <a:bodyPr/>
          <a:lstStyle/>
          <a:p>
            <a:pPr marL="0" indent="0">
              <a:buNone/>
            </a:pPr>
            <a:r>
              <a:rPr lang="en-US" sz="1400">
                <a:solidFill>
                  <a:schemeClr val="bg1"/>
                </a:solidFill>
              </a:rPr>
              <a:t>Microsoft commissioned Enterprise Strategy Group to conduct an </a:t>
            </a:r>
            <a:r>
              <a:rPr lang="en-US" sz="1400">
                <a:solidFill>
                  <a:schemeClr val="accent2"/>
                </a:solidFill>
                <a:hlinkClick r:id="rId3">
                  <a:extLst>
                    <a:ext uri="{A12FA001-AC4F-418D-AE19-62706E023703}">
                      <ahyp:hlinkClr xmlns:ahyp="http://schemas.microsoft.com/office/drawing/2018/hyperlinkcolor" val="tx"/>
                    </a:ext>
                  </a:extLst>
                </a:hlinkClick>
              </a:rPr>
              <a:t>Economic Value study</a:t>
            </a:r>
            <a:r>
              <a:rPr lang="en-US" sz="1400">
                <a:solidFill>
                  <a:schemeClr val="bg1"/>
                </a:solidFill>
              </a:rPr>
              <a:t> to examine potential cost savings and business benefits enterprises would achieve from migrating on-premises workloads to Azure Database for PostgreSQL.</a:t>
            </a:r>
          </a:p>
        </p:txBody>
      </p:sp>
      <p:pic>
        <p:nvPicPr>
          <p:cNvPr id="15" name="Graphic 14" descr="Azure Database for PostgreSQL logo">
            <a:extLst>
              <a:ext uri="{FF2B5EF4-FFF2-40B4-BE49-F238E27FC236}">
                <a16:creationId xmlns:a16="http://schemas.microsoft.com/office/drawing/2014/main" id="{AACFA04D-AF43-126C-AA7B-126E7EFDEF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5941" y="5258249"/>
            <a:ext cx="951929" cy="951926"/>
          </a:xfrm>
          <a:prstGeom prst="rect">
            <a:avLst/>
          </a:prstGeom>
        </p:spPr>
      </p:pic>
      <p:pic>
        <p:nvPicPr>
          <p:cNvPr id="24" name="Picture 23" descr="Front page of ESG PostgreSQL study">
            <a:extLst>
              <a:ext uri="{FF2B5EF4-FFF2-40B4-BE49-F238E27FC236}">
                <a16:creationId xmlns:a16="http://schemas.microsoft.com/office/drawing/2014/main" id="{8D879A20-CF09-0FA7-323B-FD205F85385E}"/>
              </a:ext>
            </a:extLst>
          </p:cNvPr>
          <p:cNvPicPr>
            <a:picLocks noChangeAspect="1"/>
          </p:cNvPicPr>
          <p:nvPr/>
        </p:nvPicPr>
        <p:blipFill>
          <a:blip r:embed="rId6"/>
          <a:stretch>
            <a:fillRect/>
          </a:stretch>
        </p:blipFill>
        <p:spPr>
          <a:xfrm>
            <a:off x="3329022" y="1989423"/>
            <a:ext cx="3402465" cy="4411376"/>
          </a:xfrm>
          <a:prstGeom prst="rect">
            <a:avLst/>
          </a:prstGeom>
          <a:ln w="19050">
            <a:gradFill>
              <a:gsLst>
                <a:gs pos="0">
                  <a:schemeClr val="accent1"/>
                </a:gs>
                <a:gs pos="100000">
                  <a:schemeClr val="accent2"/>
                </a:gs>
              </a:gsLst>
              <a:lin ang="5400000" scaled="1"/>
            </a:gradFill>
            <a:headEnd type="none" w="lg" len="med"/>
            <a:tailEnd type="none" w="lg" len="med"/>
          </a:ln>
        </p:spPr>
      </p:pic>
      <p:sp>
        <p:nvSpPr>
          <p:cNvPr id="6" name="Content Placeholder 5">
            <a:extLst>
              <a:ext uri="{FF2B5EF4-FFF2-40B4-BE49-F238E27FC236}">
                <a16:creationId xmlns:a16="http://schemas.microsoft.com/office/drawing/2014/main" id="{C963C917-1D0B-49EC-93CE-B2723FFA6352}"/>
              </a:ext>
            </a:extLst>
          </p:cNvPr>
          <p:cNvSpPr>
            <a:spLocks noGrp="1"/>
          </p:cNvSpPr>
          <p:nvPr>
            <p:ph sz="quarter" idx="4294967295"/>
          </p:nvPr>
        </p:nvSpPr>
        <p:spPr>
          <a:xfrm>
            <a:off x="7228342" y="710092"/>
            <a:ext cx="4611687" cy="276999"/>
          </a:xfrm>
        </p:spPr>
        <p:txBody>
          <a:bodyPr/>
          <a:lstStyle/>
          <a:p>
            <a:pPr marL="0" indent="0" algn="ctr" defTabSz="914049">
              <a:lnSpc>
                <a:spcPct val="90000"/>
              </a:lnSpc>
              <a:spcBef>
                <a:spcPts val="0"/>
              </a:spcBef>
              <a:spcAft>
                <a:spcPts val="600"/>
              </a:spcAft>
              <a:buSzTx/>
              <a:buNone/>
              <a:defRPr/>
            </a:pPr>
            <a:r>
              <a:rPr lang="en-US" sz="2000">
                <a:solidFill>
                  <a:schemeClr val="accent2"/>
                </a:solidFill>
                <a:latin typeface="Segoe UI Semibold"/>
                <a:cs typeface="+mn-cs"/>
              </a:rPr>
              <a:t>Key report benefits and findings</a:t>
            </a:r>
            <a:r>
              <a:rPr lang="en-US" sz="2000" baseline="30000">
                <a:solidFill>
                  <a:schemeClr val="accent2"/>
                </a:solidFill>
                <a:latin typeface="Segoe UI Semibold"/>
                <a:cs typeface="+mn-cs"/>
              </a:rPr>
              <a:t>1</a:t>
            </a:r>
          </a:p>
        </p:txBody>
      </p:sp>
      <p:sp>
        <p:nvSpPr>
          <p:cNvPr id="7" name="Content Placeholder 6">
            <a:extLst>
              <a:ext uri="{FF2B5EF4-FFF2-40B4-BE49-F238E27FC236}">
                <a16:creationId xmlns:a16="http://schemas.microsoft.com/office/drawing/2014/main" id="{5DAB5DA6-8FF5-41CF-B707-B58D34F39629}"/>
              </a:ext>
            </a:extLst>
          </p:cNvPr>
          <p:cNvSpPr>
            <a:spLocks noGrp="1"/>
          </p:cNvSpPr>
          <p:nvPr>
            <p:ph sz="quarter" idx="4294967295"/>
          </p:nvPr>
        </p:nvSpPr>
        <p:spPr>
          <a:xfrm>
            <a:off x="7645856" y="1339324"/>
            <a:ext cx="3776660" cy="830997"/>
          </a:xfrm>
        </p:spPr>
        <p:txBody>
          <a:bodyPr/>
          <a:lstStyle/>
          <a:p>
            <a:pPr marL="0" indent="0" algn="ctr" defTabSz="914049">
              <a:spcBef>
                <a:spcPts val="0"/>
              </a:spcBef>
              <a:buSzTx/>
              <a:buNone/>
              <a:defRPr/>
            </a:pPr>
            <a:r>
              <a:rPr lang="en-US" sz="3000">
                <a:solidFill>
                  <a:schemeClr val="accent2"/>
                </a:solidFill>
                <a:latin typeface="Segoe UI Semibold"/>
                <a:ea typeface="Times New Roman" panose="02020603050405020304" pitchFamily="18" charset="0"/>
                <a:cs typeface="+mn-cs"/>
              </a:rPr>
              <a:t>Up to 62%</a:t>
            </a:r>
            <a:endParaRPr lang="en-US" b="1">
              <a:solidFill>
                <a:schemeClr val="accent2"/>
              </a:solidFill>
              <a:latin typeface="Segoe UI Semibold"/>
              <a:ea typeface="Times New Roman" panose="02020603050405020304" pitchFamily="18" charset="0"/>
              <a:cs typeface="+mn-cs"/>
            </a:endParaRPr>
          </a:p>
          <a:p>
            <a:pPr marL="0" indent="0" algn="ctr" defTabSz="914049">
              <a:spcBef>
                <a:spcPts val="0"/>
              </a:spcBef>
              <a:buSzTx/>
              <a:buNone/>
              <a:defRPr/>
            </a:pPr>
            <a:r>
              <a:rPr lang="en-US" sz="1200">
                <a:solidFill>
                  <a:schemeClr val="bg1"/>
                </a:solidFill>
                <a:ea typeface="DengXian" panose="02010600030101010101" pitchFamily="2" charset="-122"/>
                <a:cs typeface="+mn-cs"/>
              </a:rPr>
              <a:t>Cost savings when migrating on-premises PostgreSQL instances to Azure Database for PostgreSQL</a:t>
            </a:r>
          </a:p>
        </p:txBody>
      </p:sp>
      <p:sp>
        <p:nvSpPr>
          <p:cNvPr id="8" name="Content Placeholder 7">
            <a:extLst>
              <a:ext uri="{FF2B5EF4-FFF2-40B4-BE49-F238E27FC236}">
                <a16:creationId xmlns:a16="http://schemas.microsoft.com/office/drawing/2014/main" id="{66B003B0-FC6A-4F52-BE1C-322511822DB1}"/>
              </a:ext>
            </a:extLst>
          </p:cNvPr>
          <p:cNvSpPr>
            <a:spLocks noGrp="1"/>
          </p:cNvSpPr>
          <p:nvPr>
            <p:ph sz="quarter" idx="4294967295"/>
          </p:nvPr>
        </p:nvSpPr>
        <p:spPr>
          <a:xfrm>
            <a:off x="7645854" y="2711450"/>
            <a:ext cx="3776662" cy="430213"/>
          </a:xfrm>
        </p:spPr>
        <p:txBody>
          <a:bodyPr/>
          <a:lstStyle/>
          <a:p>
            <a:pPr marL="0" indent="0" algn="ctr" defTabSz="914049">
              <a:spcBef>
                <a:spcPts val="0"/>
              </a:spcBef>
              <a:buSzTx/>
              <a:buNone/>
            </a:pPr>
            <a:r>
              <a:rPr lang="en-US" sz="1400">
                <a:solidFill>
                  <a:schemeClr val="bg1"/>
                </a:solidFill>
                <a:latin typeface="Segoe UI"/>
                <a:cs typeface="+mn-cs"/>
              </a:rPr>
              <a:t>Modernizing on Azure Database for </a:t>
            </a:r>
            <a:r>
              <a:rPr lang="en-US" sz="1400">
                <a:solidFill>
                  <a:schemeClr val="bg1"/>
                </a:solidFill>
                <a:cs typeface="+mn-cs"/>
              </a:rPr>
              <a:t>PostgreSQL </a:t>
            </a:r>
            <a:r>
              <a:rPr lang="en-US" sz="1400">
                <a:solidFill>
                  <a:schemeClr val="bg1"/>
                </a:solidFill>
                <a:latin typeface="Segoe UI"/>
                <a:cs typeface="+mn-cs"/>
              </a:rPr>
              <a:t>yields even </a:t>
            </a:r>
            <a:r>
              <a:rPr lang="en-US" sz="1400" b="1">
                <a:solidFill>
                  <a:schemeClr val="bg1"/>
                </a:solidFill>
                <a:latin typeface="Segoe UI"/>
                <a:cs typeface="+mn-cs"/>
              </a:rPr>
              <a:t>greater</a:t>
            </a:r>
            <a:r>
              <a:rPr lang="en-US" sz="1400">
                <a:solidFill>
                  <a:schemeClr val="bg1"/>
                </a:solidFill>
                <a:latin typeface="Segoe UI"/>
                <a:cs typeface="+mn-cs"/>
              </a:rPr>
              <a:t> benefits…</a:t>
            </a:r>
          </a:p>
        </p:txBody>
      </p:sp>
      <p:sp>
        <p:nvSpPr>
          <p:cNvPr id="12" name="Content Placeholder 11">
            <a:extLst>
              <a:ext uri="{FF2B5EF4-FFF2-40B4-BE49-F238E27FC236}">
                <a16:creationId xmlns:a16="http://schemas.microsoft.com/office/drawing/2014/main" id="{F8CFAD72-2F52-46B5-9164-AB0CBB39E9B0}"/>
              </a:ext>
            </a:extLst>
          </p:cNvPr>
          <p:cNvSpPr>
            <a:spLocks noGrp="1"/>
          </p:cNvSpPr>
          <p:nvPr>
            <p:ph sz="quarter" idx="4294967295"/>
          </p:nvPr>
        </p:nvSpPr>
        <p:spPr>
          <a:xfrm>
            <a:off x="7511098" y="3562350"/>
            <a:ext cx="1894160" cy="923330"/>
          </a:xfrm>
        </p:spPr>
        <p:txBody>
          <a:bodyPr/>
          <a:lstStyle/>
          <a:p>
            <a:pPr marL="0" indent="0" algn="ctr" defTabSz="914049">
              <a:spcBef>
                <a:spcPts val="0"/>
              </a:spcBef>
              <a:buSzTx/>
              <a:buNone/>
              <a:defRPr/>
            </a:pPr>
            <a:r>
              <a:rPr lang="en-US" sz="3600" dirty="0">
                <a:solidFill>
                  <a:schemeClr val="accent2"/>
                </a:solidFill>
                <a:latin typeface="Segoe UI Semibold"/>
                <a:cs typeface="+mn-cs"/>
              </a:rPr>
              <a:t>+$11.6M</a:t>
            </a:r>
          </a:p>
          <a:p>
            <a:pPr marL="0" indent="0" algn="ctr" defTabSz="914049">
              <a:spcBef>
                <a:spcPts val="0"/>
              </a:spcBef>
              <a:buSzTx/>
              <a:buNone/>
              <a:defRPr/>
            </a:pPr>
            <a:r>
              <a:rPr lang="en-US" sz="1200" dirty="0">
                <a:solidFill>
                  <a:schemeClr val="bg1"/>
                </a:solidFill>
                <a:latin typeface="Segoe UI"/>
                <a:ea typeface="DengXian" panose="02010600030101010101" pitchFamily="2" charset="-122"/>
                <a:cs typeface="+mn-cs"/>
              </a:rPr>
              <a:t>Additional revenue due </a:t>
            </a:r>
          </a:p>
          <a:p>
            <a:pPr marL="0" indent="0" algn="ctr" defTabSz="914049">
              <a:spcBef>
                <a:spcPts val="0"/>
              </a:spcBef>
              <a:buSzTx/>
              <a:buNone/>
              <a:defRPr/>
            </a:pPr>
            <a:r>
              <a:rPr lang="en-US" sz="1200" dirty="0">
                <a:solidFill>
                  <a:schemeClr val="bg1"/>
                </a:solidFill>
                <a:latin typeface="Segoe UI"/>
                <a:ea typeface="DengXian" panose="02010600030101010101" pitchFamily="2" charset="-122"/>
                <a:cs typeface="+mn-cs"/>
              </a:rPr>
              <a:t>to faster time to market</a:t>
            </a:r>
          </a:p>
        </p:txBody>
      </p:sp>
      <p:sp>
        <p:nvSpPr>
          <p:cNvPr id="17" name="Content Placeholder 10">
            <a:extLst>
              <a:ext uri="{FF2B5EF4-FFF2-40B4-BE49-F238E27FC236}">
                <a16:creationId xmlns:a16="http://schemas.microsoft.com/office/drawing/2014/main" id="{350B1BD7-103C-417A-BBB8-25FA987731ED}"/>
              </a:ext>
            </a:extLst>
          </p:cNvPr>
          <p:cNvSpPr txBox="1">
            <a:spLocks/>
          </p:cNvSpPr>
          <p:nvPr/>
        </p:nvSpPr>
        <p:spPr>
          <a:xfrm>
            <a:off x="7542300" y="4913129"/>
            <a:ext cx="1971814" cy="923346"/>
          </a:xfrm>
          <a:prstGeom prst="rect">
            <a:avLst/>
          </a:prstGeom>
        </p:spPr>
        <p:txBody>
          <a:bodyPr vert="horz" wrap="square" lIns="0" tIns="0" rIns="0" bIns="0" rtlCol="0">
            <a:spAutoFit/>
          </a:bodyPr>
          <a:lst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ctr" defTabSz="914049"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36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164%</a:t>
            </a:r>
          </a:p>
          <a:p>
            <a:pPr marL="0" marR="0" lvl="0" indent="0" algn="ctr" defTabSz="914049"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DengXian" panose="02010600030101010101" pitchFamily="2" charset="-122"/>
                <a:cs typeface="Segoe UI Semilight" panose="020B0402040204020203" pitchFamily="34" charset="0"/>
              </a:rPr>
              <a:t>based on the expected savings and benefits </a:t>
            </a:r>
          </a:p>
        </p:txBody>
      </p:sp>
      <p:sp>
        <p:nvSpPr>
          <p:cNvPr id="10" name="Content Placeholder 9">
            <a:extLst>
              <a:ext uri="{FF2B5EF4-FFF2-40B4-BE49-F238E27FC236}">
                <a16:creationId xmlns:a16="http://schemas.microsoft.com/office/drawing/2014/main" id="{F75574FD-3819-4049-8755-DFCDED38E674}"/>
              </a:ext>
            </a:extLst>
          </p:cNvPr>
          <p:cNvSpPr>
            <a:spLocks noGrp="1"/>
          </p:cNvSpPr>
          <p:nvPr>
            <p:ph sz="quarter" idx="4294967295"/>
          </p:nvPr>
        </p:nvSpPr>
        <p:spPr>
          <a:xfrm>
            <a:off x="9831314" y="3562350"/>
            <a:ext cx="1961470" cy="923330"/>
          </a:xfrm>
        </p:spPr>
        <p:txBody>
          <a:bodyPr/>
          <a:lstStyle/>
          <a:p>
            <a:pPr marL="0" indent="0" algn="ctr" defTabSz="914049">
              <a:spcBef>
                <a:spcPts val="0"/>
              </a:spcBef>
              <a:buSzTx/>
              <a:buNone/>
              <a:defRPr/>
            </a:pPr>
            <a:r>
              <a:rPr lang="en-US" sz="3600" dirty="0">
                <a:solidFill>
                  <a:schemeClr val="accent2"/>
                </a:solidFill>
                <a:latin typeface="Segoe UI Semibold"/>
                <a:cs typeface="+mn-cs"/>
              </a:rPr>
              <a:t>84%</a:t>
            </a:r>
          </a:p>
          <a:p>
            <a:pPr marL="0" indent="0" algn="ctr" defTabSz="914049">
              <a:spcBef>
                <a:spcPts val="0"/>
              </a:spcBef>
              <a:buSzTx/>
              <a:buNone/>
              <a:defRPr/>
            </a:pPr>
            <a:r>
              <a:rPr lang="en-US" sz="1200" dirty="0">
                <a:solidFill>
                  <a:schemeClr val="bg1"/>
                </a:solidFill>
                <a:ea typeface="Times New Roman" panose="02020603050405020304" pitchFamily="18" charset="0"/>
                <a:cs typeface="+mn-cs"/>
              </a:rPr>
              <a:t>Reduction in </a:t>
            </a:r>
          </a:p>
          <a:p>
            <a:pPr marL="0" indent="0" algn="ctr" defTabSz="914049">
              <a:spcBef>
                <a:spcPts val="0"/>
              </a:spcBef>
              <a:buSzTx/>
              <a:buNone/>
              <a:defRPr/>
            </a:pPr>
            <a:r>
              <a:rPr lang="en-US" sz="1200" dirty="0">
                <a:solidFill>
                  <a:schemeClr val="bg1"/>
                </a:solidFill>
                <a:ea typeface="Times New Roman" panose="02020603050405020304" pitchFamily="18" charset="0"/>
                <a:cs typeface="+mn-cs"/>
              </a:rPr>
              <a:t>operational cost</a:t>
            </a:r>
          </a:p>
        </p:txBody>
      </p:sp>
      <p:sp>
        <p:nvSpPr>
          <p:cNvPr id="11" name="Content Placeholder 10">
            <a:extLst>
              <a:ext uri="{FF2B5EF4-FFF2-40B4-BE49-F238E27FC236}">
                <a16:creationId xmlns:a16="http://schemas.microsoft.com/office/drawing/2014/main" id="{68942DD0-3BAD-4138-9D83-196A71DB23F2}"/>
              </a:ext>
            </a:extLst>
          </p:cNvPr>
          <p:cNvSpPr>
            <a:spLocks noGrp="1"/>
          </p:cNvSpPr>
          <p:nvPr>
            <p:ph sz="quarter" idx="4294967295"/>
          </p:nvPr>
        </p:nvSpPr>
        <p:spPr>
          <a:xfrm>
            <a:off x="9625393" y="4913313"/>
            <a:ext cx="2373312" cy="923925"/>
          </a:xfrm>
        </p:spPr>
        <p:txBody>
          <a:bodyPr/>
          <a:lstStyle/>
          <a:p>
            <a:pPr marL="0" indent="0" algn="ctr" defTabSz="914049">
              <a:spcBef>
                <a:spcPts val="0"/>
              </a:spcBef>
              <a:buSzTx/>
              <a:buNone/>
              <a:defRPr/>
            </a:pPr>
            <a:r>
              <a:rPr lang="en-US" sz="3600" dirty="0">
                <a:solidFill>
                  <a:schemeClr val="accent2"/>
                </a:solidFill>
                <a:latin typeface="Segoe UI Semibold"/>
                <a:cs typeface="+mn-cs"/>
              </a:rPr>
              <a:t>71%</a:t>
            </a:r>
          </a:p>
          <a:p>
            <a:pPr marL="0" indent="0" algn="ctr" defTabSz="914049">
              <a:spcBef>
                <a:spcPts val="0"/>
              </a:spcBef>
              <a:buSzTx/>
              <a:buNone/>
              <a:defRPr/>
            </a:pPr>
            <a:r>
              <a:rPr lang="en-US" sz="1200" dirty="0">
                <a:solidFill>
                  <a:schemeClr val="bg1"/>
                </a:solidFill>
                <a:latin typeface="Segoe UI"/>
                <a:ea typeface="DengXian" panose="02010600030101010101" pitchFamily="2" charset="-122"/>
                <a:cs typeface="+mn-cs"/>
              </a:rPr>
              <a:t>Lower cost of systems administration</a:t>
            </a:r>
          </a:p>
        </p:txBody>
      </p:sp>
      <p:sp>
        <p:nvSpPr>
          <p:cNvPr id="13" name="Content Placeholder 12">
            <a:extLst>
              <a:ext uri="{FF2B5EF4-FFF2-40B4-BE49-F238E27FC236}">
                <a16:creationId xmlns:a16="http://schemas.microsoft.com/office/drawing/2014/main" id="{5A062E5F-084E-4A45-8DE7-C2700063FF94}"/>
              </a:ext>
            </a:extLst>
          </p:cNvPr>
          <p:cNvSpPr>
            <a:spLocks noGrp="1"/>
          </p:cNvSpPr>
          <p:nvPr>
            <p:ph sz="quarter" idx="4294967295"/>
          </p:nvPr>
        </p:nvSpPr>
        <p:spPr>
          <a:xfrm>
            <a:off x="7443981" y="6096002"/>
            <a:ext cx="4308475" cy="164148"/>
          </a:xfrm>
        </p:spPr>
        <p:txBody>
          <a:bodyPr/>
          <a:lstStyle/>
          <a:p>
            <a:pPr marL="0" indent="0" defTabSz="914049">
              <a:spcBef>
                <a:spcPts val="0"/>
              </a:spcBef>
              <a:buSzTx/>
              <a:buNone/>
            </a:pPr>
            <a:r>
              <a:rPr lang="en-US" sz="800" baseline="30000" dirty="0">
                <a:solidFill>
                  <a:schemeClr val="tx1">
                    <a:lumMod val="75000"/>
                  </a:schemeClr>
                </a:solidFill>
                <a:ea typeface="Times New Roman" panose="02020603050405020304" pitchFamily="18" charset="0"/>
                <a:cs typeface="Arial" panose="020B0604020202020204" pitchFamily="34" charset="0"/>
              </a:rPr>
              <a:t>1 Results are based on interviewed customers. “Analyzing the Economic Benefit of Migrating from On-premises Instances to Azure Database for PostgreSQL,” a commissioned study conducted by The Enterprise Strategy Group on behalf of Microsoft, July 2022.</a:t>
            </a:r>
          </a:p>
        </p:txBody>
      </p:sp>
      <p:cxnSp>
        <p:nvCxnSpPr>
          <p:cNvPr id="9" name="Straight Connector 8">
            <a:extLst>
              <a:ext uri="{FF2B5EF4-FFF2-40B4-BE49-F238E27FC236}">
                <a16:creationId xmlns:a16="http://schemas.microsoft.com/office/drawing/2014/main" id="{DE5740C6-483A-1442-9285-BCE8CD1A15EF}"/>
              </a:ext>
              <a:ext uri="{C183D7F6-B498-43B3-948B-1728B52AA6E4}">
                <adec:decorative xmlns:adec="http://schemas.microsoft.com/office/drawing/2017/decorative" val="1"/>
              </a:ext>
            </a:extLst>
          </p:cNvPr>
          <p:cNvCxnSpPr>
            <a:cxnSpLocks/>
          </p:cNvCxnSpPr>
          <p:nvPr/>
        </p:nvCxnSpPr>
        <p:spPr>
          <a:xfrm>
            <a:off x="7443981" y="2361296"/>
            <a:ext cx="4059381" cy="0"/>
          </a:xfrm>
          <a:prstGeom prst="line">
            <a:avLst/>
          </a:prstGeom>
          <a:ln w="9525">
            <a:gradFill>
              <a:gsLst>
                <a:gs pos="0">
                  <a:schemeClr val="accent1"/>
                </a:gs>
                <a:gs pos="100000">
                  <a:schemeClr val="accent2"/>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1789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33BBC0-B231-4804-91B5-342EAE089C33}"/>
              </a:ext>
            </a:extLst>
          </p:cNvPr>
          <p:cNvSpPr>
            <a:spLocks noGrp="1"/>
          </p:cNvSpPr>
          <p:nvPr>
            <p:ph type="title"/>
          </p:nvPr>
        </p:nvSpPr>
        <p:spPr>
          <a:xfrm>
            <a:off x="1017772" y="1747967"/>
            <a:ext cx="6480194" cy="1231106"/>
          </a:xfrm>
        </p:spPr>
        <p:txBody>
          <a:bodyPr/>
          <a:lstStyle/>
          <a:p>
            <a:r>
              <a:rPr lang="en-US" sz="4000" dirty="0"/>
              <a:t>Technology changes</a:t>
            </a:r>
            <a:br>
              <a:rPr lang="en-US" sz="4000" dirty="0"/>
            </a:br>
            <a:r>
              <a:rPr lang="en-US" sz="4000" dirty="0">
                <a:solidFill>
                  <a:schemeClr val="accent1"/>
                </a:solidFill>
              </a:rPr>
              <a:t>faster than ever</a:t>
            </a:r>
          </a:p>
        </p:txBody>
      </p:sp>
      <p:sp>
        <p:nvSpPr>
          <p:cNvPr id="5" name="Rectangle 4">
            <a:extLst>
              <a:ext uri="{FF2B5EF4-FFF2-40B4-BE49-F238E27FC236}">
                <a16:creationId xmlns:a16="http://schemas.microsoft.com/office/drawing/2014/main" id="{A479F8B4-FDE8-49F8-8B97-E826F58295FE}"/>
              </a:ext>
              <a:ext uri="{C183D7F6-B498-43B3-948B-1728B52AA6E4}">
                <adec:decorative xmlns:adec="http://schemas.microsoft.com/office/drawing/2017/decorative" val="1"/>
              </a:ext>
            </a:extLst>
          </p:cNvPr>
          <p:cNvSpPr/>
          <p:nvPr/>
        </p:nvSpPr>
        <p:spPr bwMode="auto">
          <a:xfrm>
            <a:off x="10819388" y="708804"/>
            <a:ext cx="1372612" cy="494141"/>
          </a:xfrm>
          <a:prstGeom prst="rect">
            <a:avLst/>
          </a:prstGeom>
          <a:gradFill flip="none" rotWithShape="1">
            <a:gsLst>
              <a:gs pos="15000">
                <a:schemeClr val="accent2">
                  <a:alpha val="5000"/>
                </a:schemeClr>
              </a:gs>
              <a:gs pos="68000">
                <a:schemeClr val="accent2">
                  <a:alpha val="50000"/>
                </a:schemeClr>
              </a:gs>
            </a:gsLst>
            <a:lin ang="120000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p:nvSpPr>
          <p:cNvPr id="85" name="Rectangle 84">
            <a:extLst>
              <a:ext uri="{FF2B5EF4-FFF2-40B4-BE49-F238E27FC236}">
                <a16:creationId xmlns:a16="http://schemas.microsoft.com/office/drawing/2014/main" id="{3E58FAF3-1D12-4E32-A116-EC78C5954EAF}"/>
              </a:ext>
              <a:ext uri="{C183D7F6-B498-43B3-948B-1728B52AA6E4}">
                <adec:decorative xmlns:adec="http://schemas.microsoft.com/office/drawing/2017/decorative" val="1"/>
              </a:ext>
            </a:extLst>
          </p:cNvPr>
          <p:cNvSpPr/>
          <p:nvPr/>
        </p:nvSpPr>
        <p:spPr bwMode="auto">
          <a:xfrm>
            <a:off x="10596786" y="1289092"/>
            <a:ext cx="1595213" cy="494141"/>
          </a:xfrm>
          <a:prstGeom prst="rect">
            <a:avLst/>
          </a:prstGeom>
          <a:gradFill flip="none" rotWithShape="1">
            <a:gsLst>
              <a:gs pos="7000">
                <a:schemeClr val="accent2">
                  <a:alpha val="5000"/>
                </a:schemeClr>
              </a:gs>
              <a:gs pos="83000">
                <a:schemeClr val="accent2">
                  <a:alpha val="50000"/>
                </a:schemeClr>
              </a:gs>
            </a:gsLst>
            <a:lin ang="180000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p:nvSpPr>
          <p:cNvPr id="89" name="Rectangle 88">
            <a:extLst>
              <a:ext uri="{FF2B5EF4-FFF2-40B4-BE49-F238E27FC236}">
                <a16:creationId xmlns:a16="http://schemas.microsoft.com/office/drawing/2014/main" id="{FEF1648A-DEBD-4DCA-B176-E1FEB5220089}"/>
              </a:ext>
              <a:ext uri="{C183D7F6-B498-43B3-948B-1728B52AA6E4}">
                <adec:decorative xmlns:adec="http://schemas.microsoft.com/office/drawing/2017/decorative" val="1"/>
              </a:ext>
            </a:extLst>
          </p:cNvPr>
          <p:cNvSpPr/>
          <p:nvPr/>
        </p:nvSpPr>
        <p:spPr bwMode="auto">
          <a:xfrm>
            <a:off x="10287000" y="1869379"/>
            <a:ext cx="1904998" cy="494141"/>
          </a:xfrm>
          <a:prstGeom prst="rect">
            <a:avLst/>
          </a:prstGeom>
          <a:gradFill flip="none" rotWithShape="1">
            <a:gsLst>
              <a:gs pos="0">
                <a:schemeClr val="accent2">
                  <a:alpha val="4000"/>
                </a:schemeClr>
              </a:gs>
              <a:gs pos="100000">
                <a:schemeClr val="accent2">
                  <a:alpha val="50000"/>
                </a:schemeClr>
              </a:gs>
            </a:gsLst>
            <a:lin ang="180000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p:nvSpPr>
          <p:cNvPr id="90" name="Rectangle 89">
            <a:extLst>
              <a:ext uri="{FF2B5EF4-FFF2-40B4-BE49-F238E27FC236}">
                <a16:creationId xmlns:a16="http://schemas.microsoft.com/office/drawing/2014/main" id="{8E3F85AC-D032-4DC9-9CB0-2D27DD8C51AF}"/>
              </a:ext>
              <a:ext uri="{C183D7F6-B498-43B3-948B-1728B52AA6E4}">
                <adec:decorative xmlns:adec="http://schemas.microsoft.com/office/drawing/2017/decorative" val="1"/>
              </a:ext>
            </a:extLst>
          </p:cNvPr>
          <p:cNvSpPr/>
          <p:nvPr/>
        </p:nvSpPr>
        <p:spPr bwMode="auto">
          <a:xfrm>
            <a:off x="9898416" y="2445209"/>
            <a:ext cx="2293581" cy="494141"/>
          </a:xfrm>
          <a:prstGeom prst="rect">
            <a:avLst/>
          </a:prstGeom>
          <a:gradFill flip="none" rotWithShape="1">
            <a:gsLst>
              <a:gs pos="9000">
                <a:schemeClr val="accent2">
                  <a:alpha val="4000"/>
                </a:schemeClr>
              </a:gs>
              <a:gs pos="100000">
                <a:schemeClr val="accent2">
                  <a:alpha val="75000"/>
                </a:schemeClr>
              </a:gs>
            </a:gsLst>
            <a:lin ang="240000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p:nvSpPr>
          <p:cNvPr id="91" name="Rectangle 90">
            <a:extLst>
              <a:ext uri="{FF2B5EF4-FFF2-40B4-BE49-F238E27FC236}">
                <a16:creationId xmlns:a16="http://schemas.microsoft.com/office/drawing/2014/main" id="{0E5FDFED-5C1C-48F7-BD69-293E45F17C4A}"/>
              </a:ext>
              <a:ext uri="{C183D7F6-B498-43B3-948B-1728B52AA6E4}">
                <adec:decorative xmlns:adec="http://schemas.microsoft.com/office/drawing/2017/decorative" val="1"/>
              </a:ext>
            </a:extLst>
          </p:cNvPr>
          <p:cNvSpPr/>
          <p:nvPr/>
        </p:nvSpPr>
        <p:spPr bwMode="auto">
          <a:xfrm>
            <a:off x="9495193" y="3029953"/>
            <a:ext cx="2696799" cy="494141"/>
          </a:xfrm>
          <a:prstGeom prst="rect">
            <a:avLst/>
          </a:prstGeom>
          <a:gradFill flip="none" rotWithShape="1">
            <a:gsLst>
              <a:gs pos="9000">
                <a:schemeClr val="accent2">
                  <a:alpha val="3000"/>
                </a:schemeClr>
              </a:gs>
              <a:gs pos="100000">
                <a:schemeClr val="accent2">
                  <a:alpha val="75000"/>
                </a:schemeClr>
              </a:gs>
            </a:gsLst>
            <a:lin ang="240000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p:nvSpPr>
          <p:cNvPr id="94" name="Rectangle 93">
            <a:extLst>
              <a:ext uri="{FF2B5EF4-FFF2-40B4-BE49-F238E27FC236}">
                <a16:creationId xmlns:a16="http://schemas.microsoft.com/office/drawing/2014/main" id="{15E15F85-95DE-4893-A672-7184BA097ED0}"/>
              </a:ext>
              <a:ext uri="{C183D7F6-B498-43B3-948B-1728B52AA6E4}">
                <adec:decorative xmlns:adec="http://schemas.microsoft.com/office/drawing/2017/decorative" val="1"/>
              </a:ext>
            </a:extLst>
          </p:cNvPr>
          <p:cNvSpPr/>
          <p:nvPr/>
        </p:nvSpPr>
        <p:spPr bwMode="auto">
          <a:xfrm>
            <a:off x="8728374" y="3610241"/>
            <a:ext cx="3463621" cy="494141"/>
          </a:xfrm>
          <a:prstGeom prst="rect">
            <a:avLst/>
          </a:prstGeom>
          <a:gradFill flip="none" rotWithShape="1">
            <a:gsLst>
              <a:gs pos="14000">
                <a:schemeClr val="accent2">
                  <a:alpha val="3000"/>
                </a:schemeClr>
              </a:gs>
              <a:gs pos="100000">
                <a:schemeClr val="accent2">
                  <a:alpha val="75000"/>
                </a:schemeClr>
              </a:gs>
            </a:gsLst>
            <a:lin ang="300000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p:nvSpPr>
          <p:cNvPr id="95" name="Rectangle 94">
            <a:extLst>
              <a:ext uri="{FF2B5EF4-FFF2-40B4-BE49-F238E27FC236}">
                <a16:creationId xmlns:a16="http://schemas.microsoft.com/office/drawing/2014/main" id="{1106E02D-7E3A-4209-A9CC-31DD15E556B5}"/>
              </a:ext>
              <a:ext uri="{C183D7F6-B498-43B3-948B-1728B52AA6E4}">
                <adec:decorative xmlns:adec="http://schemas.microsoft.com/office/drawing/2017/decorative" val="1"/>
              </a:ext>
            </a:extLst>
          </p:cNvPr>
          <p:cNvSpPr/>
          <p:nvPr/>
        </p:nvSpPr>
        <p:spPr bwMode="auto">
          <a:xfrm>
            <a:off x="7737295" y="4190527"/>
            <a:ext cx="4454699" cy="494141"/>
          </a:xfrm>
          <a:prstGeom prst="rect">
            <a:avLst/>
          </a:prstGeom>
          <a:gradFill flip="none" rotWithShape="1">
            <a:gsLst>
              <a:gs pos="11000">
                <a:schemeClr val="accent2">
                  <a:alpha val="2000"/>
                </a:schemeClr>
              </a:gs>
              <a:gs pos="100000">
                <a:schemeClr val="accent2"/>
              </a:gs>
            </a:gsLst>
            <a:lin ang="300000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p:nvSpPr>
          <p:cNvPr id="96" name="Rectangle 95">
            <a:extLst>
              <a:ext uri="{FF2B5EF4-FFF2-40B4-BE49-F238E27FC236}">
                <a16:creationId xmlns:a16="http://schemas.microsoft.com/office/drawing/2014/main" id="{53E0819A-2D50-4589-A540-80630F821E5E}"/>
              </a:ext>
              <a:ext uri="{C183D7F6-B498-43B3-948B-1728B52AA6E4}">
                <adec:decorative xmlns:adec="http://schemas.microsoft.com/office/drawing/2017/decorative" val="1"/>
              </a:ext>
            </a:extLst>
          </p:cNvPr>
          <p:cNvSpPr/>
          <p:nvPr/>
        </p:nvSpPr>
        <p:spPr bwMode="auto">
          <a:xfrm>
            <a:off x="4746171" y="4770814"/>
            <a:ext cx="7445822" cy="494141"/>
          </a:xfrm>
          <a:prstGeom prst="rect">
            <a:avLst/>
          </a:prstGeom>
          <a:gradFill flip="none" rotWithShape="1">
            <a:gsLst>
              <a:gs pos="23000">
                <a:schemeClr val="accent2">
                  <a:alpha val="2000"/>
                </a:schemeClr>
              </a:gs>
              <a:gs pos="100000">
                <a:schemeClr val="accent2"/>
              </a:gs>
            </a:gsLst>
            <a:lin ang="360000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p:nvSpPr>
          <p:cNvPr id="97" name="Rectangle 96">
            <a:extLst>
              <a:ext uri="{FF2B5EF4-FFF2-40B4-BE49-F238E27FC236}">
                <a16:creationId xmlns:a16="http://schemas.microsoft.com/office/drawing/2014/main" id="{6C3C2EC4-50CE-43FC-AB05-04A97AA24FB3}"/>
              </a:ext>
              <a:ext uri="{C183D7F6-B498-43B3-948B-1728B52AA6E4}">
                <adec:decorative xmlns:adec="http://schemas.microsoft.com/office/drawing/2017/decorative" val="1"/>
              </a:ext>
            </a:extLst>
          </p:cNvPr>
          <p:cNvSpPr/>
          <p:nvPr/>
        </p:nvSpPr>
        <p:spPr bwMode="auto">
          <a:xfrm>
            <a:off x="0" y="5351102"/>
            <a:ext cx="12191992" cy="494141"/>
          </a:xfrm>
          <a:prstGeom prst="rect">
            <a:avLst/>
          </a:prstGeom>
          <a:gradFill flip="none" rotWithShape="1">
            <a:gsLst>
              <a:gs pos="21000">
                <a:schemeClr val="accent2">
                  <a:alpha val="0"/>
                </a:schemeClr>
              </a:gs>
              <a:gs pos="100000">
                <a:schemeClr val="accent2"/>
              </a:gs>
            </a:gsLst>
            <a:lin ang="360000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useBgFill="1">
        <p:nvSpPr>
          <p:cNvPr id="27" name="Freeform: Shape 26" descr="Arrow pointing up showing increase in speed of change over time from printing press to IoT devices">
            <a:extLst>
              <a:ext uri="{FF2B5EF4-FFF2-40B4-BE49-F238E27FC236}">
                <a16:creationId xmlns:a16="http://schemas.microsoft.com/office/drawing/2014/main" id="{CA6BB822-B040-435B-AFDF-9A40A9B9A9ED}"/>
              </a:ext>
            </a:extLst>
          </p:cNvPr>
          <p:cNvSpPr/>
          <p:nvPr/>
        </p:nvSpPr>
        <p:spPr bwMode="auto">
          <a:xfrm>
            <a:off x="1" y="486229"/>
            <a:ext cx="11115856" cy="5015724"/>
          </a:xfrm>
          <a:custGeom>
            <a:avLst/>
            <a:gdLst>
              <a:gd name="connsiteX0" fmla="*/ 0 w 10049692"/>
              <a:gd name="connsiteY0" fmla="*/ 4171406 h 4171406"/>
              <a:gd name="connsiteX1" fmla="*/ 4807132 w 10049692"/>
              <a:gd name="connsiteY1" fmla="*/ 3901440 h 4171406"/>
              <a:gd name="connsiteX2" fmla="*/ 7794172 w 10049692"/>
              <a:gd name="connsiteY2" fmla="*/ 2978331 h 4171406"/>
              <a:gd name="connsiteX3" fmla="*/ 9239795 w 10049692"/>
              <a:gd name="connsiteY3" fmla="*/ 1558834 h 4171406"/>
              <a:gd name="connsiteX4" fmla="*/ 10049692 w 10049692"/>
              <a:gd name="connsiteY4" fmla="*/ 0 h 4171406"/>
              <a:gd name="connsiteX0" fmla="*/ 0 w 11054647"/>
              <a:gd name="connsiteY0" fmla="*/ 4190035 h 4190035"/>
              <a:gd name="connsiteX1" fmla="*/ 5812087 w 11054647"/>
              <a:gd name="connsiteY1" fmla="*/ 3901440 h 4190035"/>
              <a:gd name="connsiteX2" fmla="*/ 8799127 w 11054647"/>
              <a:gd name="connsiteY2" fmla="*/ 2978331 h 4190035"/>
              <a:gd name="connsiteX3" fmla="*/ 10244750 w 11054647"/>
              <a:gd name="connsiteY3" fmla="*/ 1558834 h 4190035"/>
              <a:gd name="connsiteX4" fmla="*/ 11054647 w 11054647"/>
              <a:gd name="connsiteY4" fmla="*/ 0 h 4190035"/>
              <a:gd name="connsiteX0" fmla="*/ 0 w 11054647"/>
              <a:gd name="connsiteY0" fmla="*/ 4190035 h 4193286"/>
              <a:gd name="connsiteX1" fmla="*/ 5812087 w 11054647"/>
              <a:gd name="connsiteY1" fmla="*/ 3901440 h 4193286"/>
              <a:gd name="connsiteX2" fmla="*/ 8799127 w 11054647"/>
              <a:gd name="connsiteY2" fmla="*/ 2978331 h 4193286"/>
              <a:gd name="connsiteX3" fmla="*/ 10244750 w 11054647"/>
              <a:gd name="connsiteY3" fmla="*/ 1558834 h 4193286"/>
              <a:gd name="connsiteX4" fmla="*/ 11054647 w 11054647"/>
              <a:gd name="connsiteY4" fmla="*/ 0 h 4193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4647" h="4193286">
                <a:moveTo>
                  <a:pt x="0" y="4190035"/>
                </a:moveTo>
                <a:cubicBezTo>
                  <a:pt x="2046863" y="4214088"/>
                  <a:pt x="4345566" y="4103391"/>
                  <a:pt x="5812087" y="3901440"/>
                </a:cubicBezTo>
                <a:cubicBezTo>
                  <a:pt x="7278608" y="3699489"/>
                  <a:pt x="8060350" y="3368765"/>
                  <a:pt x="8799127" y="2978331"/>
                </a:cubicBezTo>
                <a:cubicBezTo>
                  <a:pt x="9537904" y="2587897"/>
                  <a:pt x="9868830" y="2055222"/>
                  <a:pt x="10244750" y="1558834"/>
                </a:cubicBezTo>
                <a:cubicBezTo>
                  <a:pt x="10620670" y="1062446"/>
                  <a:pt x="10837658" y="531223"/>
                  <a:pt x="11054647" y="0"/>
                </a:cubicBezTo>
              </a:path>
            </a:pathLst>
          </a:custGeom>
          <a:ln w="28575">
            <a:solidFill>
              <a:schemeClr val="accent1"/>
            </a:solidFill>
            <a:headEnd type="none" w="med" len="med"/>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6C29346-CC5F-41CA-AB66-C3B72872212E}"/>
              </a:ext>
              <a:ext uri="{C183D7F6-B498-43B3-948B-1728B52AA6E4}">
                <adec:decorative xmlns:adec="http://schemas.microsoft.com/office/drawing/2017/decorative" val="1"/>
              </a:ext>
            </a:extLst>
          </p:cNvPr>
          <p:cNvSpPr/>
          <p:nvPr/>
        </p:nvSpPr>
        <p:spPr bwMode="auto">
          <a:xfrm>
            <a:off x="1121086" y="5451196"/>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9" name="Oval 18">
            <a:extLst>
              <a:ext uri="{FF2B5EF4-FFF2-40B4-BE49-F238E27FC236}">
                <a16:creationId xmlns:a16="http://schemas.microsoft.com/office/drawing/2014/main" id="{F6413F20-62DF-4EFC-987C-157726F4EFD0}"/>
              </a:ext>
              <a:ext uri="{C183D7F6-B498-43B3-948B-1728B52AA6E4}">
                <adec:decorative xmlns:adec="http://schemas.microsoft.com/office/drawing/2017/decorative" val="1"/>
              </a:ext>
            </a:extLst>
          </p:cNvPr>
          <p:cNvSpPr/>
          <p:nvPr/>
        </p:nvSpPr>
        <p:spPr bwMode="auto">
          <a:xfrm>
            <a:off x="4482826" y="5281836"/>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Oval 19">
            <a:extLst>
              <a:ext uri="{FF2B5EF4-FFF2-40B4-BE49-F238E27FC236}">
                <a16:creationId xmlns:a16="http://schemas.microsoft.com/office/drawing/2014/main" id="{143E83D2-D58E-48F4-901C-AD85400B9A19}"/>
              </a:ext>
              <a:ext uri="{C183D7F6-B498-43B3-948B-1728B52AA6E4}">
                <adec:decorative xmlns:adec="http://schemas.microsoft.com/office/drawing/2017/decorative" val="1"/>
              </a:ext>
            </a:extLst>
          </p:cNvPr>
          <p:cNvSpPr/>
          <p:nvPr/>
        </p:nvSpPr>
        <p:spPr bwMode="auto">
          <a:xfrm>
            <a:off x="6588013" y="4944925"/>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Oval 20">
            <a:extLst>
              <a:ext uri="{FF2B5EF4-FFF2-40B4-BE49-F238E27FC236}">
                <a16:creationId xmlns:a16="http://schemas.microsoft.com/office/drawing/2014/main" id="{E53FE1D2-6B70-460F-8FDD-96D51D8E4DF7}"/>
              </a:ext>
              <a:ext uri="{C183D7F6-B498-43B3-948B-1728B52AA6E4}">
                <adec:decorative xmlns:adec="http://schemas.microsoft.com/office/drawing/2017/decorative" val="1"/>
              </a:ext>
            </a:extLst>
          </p:cNvPr>
          <p:cNvSpPr/>
          <p:nvPr/>
        </p:nvSpPr>
        <p:spPr bwMode="auto">
          <a:xfrm>
            <a:off x="7136584" y="4789834"/>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Oval 21">
            <a:extLst>
              <a:ext uri="{FF2B5EF4-FFF2-40B4-BE49-F238E27FC236}">
                <a16:creationId xmlns:a16="http://schemas.microsoft.com/office/drawing/2014/main" id="{3DDEFCB4-657A-42F2-B8C5-7A9A7F9BE528}"/>
              </a:ext>
              <a:ext uri="{C183D7F6-B498-43B3-948B-1728B52AA6E4}">
                <adec:decorative xmlns:adec="http://schemas.microsoft.com/office/drawing/2017/decorative" val="1"/>
              </a:ext>
            </a:extLst>
          </p:cNvPr>
          <p:cNvSpPr/>
          <p:nvPr/>
        </p:nvSpPr>
        <p:spPr bwMode="auto">
          <a:xfrm>
            <a:off x="7519490" y="4629397"/>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5" name="Oval 34">
            <a:extLst>
              <a:ext uri="{FF2B5EF4-FFF2-40B4-BE49-F238E27FC236}">
                <a16:creationId xmlns:a16="http://schemas.microsoft.com/office/drawing/2014/main" id="{9C462E88-7D9D-4AD6-97D9-A7BECB6A5839}"/>
              </a:ext>
              <a:ext uri="{C183D7F6-B498-43B3-948B-1728B52AA6E4}">
                <adec:decorative xmlns:adec="http://schemas.microsoft.com/office/drawing/2017/decorative" val="1"/>
              </a:ext>
            </a:extLst>
          </p:cNvPr>
          <p:cNvSpPr/>
          <p:nvPr/>
        </p:nvSpPr>
        <p:spPr bwMode="auto">
          <a:xfrm>
            <a:off x="8135261" y="4365882"/>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6" name="Oval 35">
            <a:extLst>
              <a:ext uri="{FF2B5EF4-FFF2-40B4-BE49-F238E27FC236}">
                <a16:creationId xmlns:a16="http://schemas.microsoft.com/office/drawing/2014/main" id="{36D10745-D6AD-45EB-99B1-E6E21F137987}"/>
              </a:ext>
              <a:ext uri="{C183D7F6-B498-43B3-948B-1728B52AA6E4}">
                <adec:decorative xmlns:adec="http://schemas.microsoft.com/office/drawing/2017/decorative" val="1"/>
              </a:ext>
            </a:extLst>
          </p:cNvPr>
          <p:cNvSpPr/>
          <p:nvPr/>
        </p:nvSpPr>
        <p:spPr bwMode="auto">
          <a:xfrm>
            <a:off x="8475970" y="4194741"/>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9" name="Oval 38">
            <a:extLst>
              <a:ext uri="{FF2B5EF4-FFF2-40B4-BE49-F238E27FC236}">
                <a16:creationId xmlns:a16="http://schemas.microsoft.com/office/drawing/2014/main" id="{8109BE11-3091-497C-A94F-7C335CDA44A2}"/>
              </a:ext>
              <a:ext uri="{C183D7F6-B498-43B3-948B-1728B52AA6E4}">
                <adec:decorative xmlns:adec="http://schemas.microsoft.com/office/drawing/2017/decorative" val="1"/>
              </a:ext>
            </a:extLst>
          </p:cNvPr>
          <p:cNvSpPr/>
          <p:nvPr/>
        </p:nvSpPr>
        <p:spPr bwMode="auto">
          <a:xfrm>
            <a:off x="9571543" y="3303619"/>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9" name="Oval 48">
            <a:extLst>
              <a:ext uri="{FF2B5EF4-FFF2-40B4-BE49-F238E27FC236}">
                <a16:creationId xmlns:a16="http://schemas.microsoft.com/office/drawing/2014/main" id="{104BF30D-4487-4965-80AF-A8BA24135889}"/>
              </a:ext>
              <a:ext uri="{C183D7F6-B498-43B3-948B-1728B52AA6E4}">
                <adec:decorative xmlns:adec="http://schemas.microsoft.com/office/drawing/2017/decorative" val="1"/>
              </a:ext>
            </a:extLst>
          </p:cNvPr>
          <p:cNvSpPr/>
          <p:nvPr/>
        </p:nvSpPr>
        <p:spPr bwMode="auto">
          <a:xfrm>
            <a:off x="9785656" y="3034814"/>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0" name="Oval 49">
            <a:extLst>
              <a:ext uri="{FF2B5EF4-FFF2-40B4-BE49-F238E27FC236}">
                <a16:creationId xmlns:a16="http://schemas.microsoft.com/office/drawing/2014/main" id="{457357A5-D955-4C30-8F73-949BC098296B}"/>
              </a:ext>
              <a:ext uri="{C183D7F6-B498-43B3-948B-1728B52AA6E4}">
                <adec:decorative xmlns:adec="http://schemas.microsoft.com/office/drawing/2017/decorative" val="1"/>
              </a:ext>
            </a:extLst>
          </p:cNvPr>
          <p:cNvSpPr/>
          <p:nvPr/>
        </p:nvSpPr>
        <p:spPr bwMode="auto">
          <a:xfrm>
            <a:off x="9959139" y="2751307"/>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1" name="Oval 50">
            <a:extLst>
              <a:ext uri="{FF2B5EF4-FFF2-40B4-BE49-F238E27FC236}">
                <a16:creationId xmlns:a16="http://schemas.microsoft.com/office/drawing/2014/main" id="{C6319C3F-088E-480C-BCEC-AC580A7BA463}"/>
              </a:ext>
              <a:ext uri="{C183D7F6-B498-43B3-948B-1728B52AA6E4}">
                <adec:decorative xmlns:adec="http://schemas.microsoft.com/office/drawing/2017/decorative" val="1"/>
              </a:ext>
            </a:extLst>
          </p:cNvPr>
          <p:cNvSpPr/>
          <p:nvPr/>
        </p:nvSpPr>
        <p:spPr bwMode="auto">
          <a:xfrm>
            <a:off x="10156057" y="2436160"/>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2" name="Oval 51">
            <a:extLst>
              <a:ext uri="{FF2B5EF4-FFF2-40B4-BE49-F238E27FC236}">
                <a16:creationId xmlns:a16="http://schemas.microsoft.com/office/drawing/2014/main" id="{C8558A92-2A7A-494B-BD75-6F703FCD2EAD}"/>
              </a:ext>
              <a:ext uri="{C183D7F6-B498-43B3-948B-1728B52AA6E4}">
                <adec:decorative xmlns:adec="http://schemas.microsoft.com/office/drawing/2017/decorative" val="1"/>
              </a:ext>
            </a:extLst>
          </p:cNvPr>
          <p:cNvSpPr/>
          <p:nvPr/>
        </p:nvSpPr>
        <p:spPr bwMode="auto">
          <a:xfrm>
            <a:off x="10334224" y="2152135"/>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3" name="Oval 52">
            <a:extLst>
              <a:ext uri="{FF2B5EF4-FFF2-40B4-BE49-F238E27FC236}">
                <a16:creationId xmlns:a16="http://schemas.microsoft.com/office/drawing/2014/main" id="{B9E4F790-1C95-4730-B347-8D0C7E9BDCBF}"/>
              </a:ext>
              <a:ext uri="{C183D7F6-B498-43B3-948B-1728B52AA6E4}">
                <adec:decorative xmlns:adec="http://schemas.microsoft.com/office/drawing/2017/decorative" val="1"/>
              </a:ext>
            </a:extLst>
          </p:cNvPr>
          <p:cNvSpPr/>
          <p:nvPr/>
        </p:nvSpPr>
        <p:spPr bwMode="auto">
          <a:xfrm>
            <a:off x="10503014" y="1835466"/>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4" name="Oval 53">
            <a:extLst>
              <a:ext uri="{FF2B5EF4-FFF2-40B4-BE49-F238E27FC236}">
                <a16:creationId xmlns:a16="http://schemas.microsoft.com/office/drawing/2014/main" id="{0B603CC4-D467-4F55-8F7E-C8E2D08C8378}"/>
              </a:ext>
              <a:ext uri="{C183D7F6-B498-43B3-948B-1728B52AA6E4}">
                <adec:decorative xmlns:adec="http://schemas.microsoft.com/office/drawing/2017/decorative" val="1"/>
              </a:ext>
            </a:extLst>
          </p:cNvPr>
          <p:cNvSpPr/>
          <p:nvPr/>
        </p:nvSpPr>
        <p:spPr bwMode="auto">
          <a:xfrm>
            <a:off x="10703066" y="1447160"/>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5" name="Oval 54">
            <a:extLst>
              <a:ext uri="{FF2B5EF4-FFF2-40B4-BE49-F238E27FC236}">
                <a16:creationId xmlns:a16="http://schemas.microsoft.com/office/drawing/2014/main" id="{CAAD8ED8-5143-4764-A433-B34283A051BE}"/>
              </a:ext>
              <a:ext uri="{C183D7F6-B498-43B3-948B-1728B52AA6E4}">
                <adec:decorative xmlns:adec="http://schemas.microsoft.com/office/drawing/2017/decorative" val="1"/>
              </a:ext>
            </a:extLst>
          </p:cNvPr>
          <p:cNvSpPr/>
          <p:nvPr/>
        </p:nvSpPr>
        <p:spPr bwMode="auto">
          <a:xfrm>
            <a:off x="10835908" y="1088382"/>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6" name="Oval 55">
            <a:extLst>
              <a:ext uri="{FF2B5EF4-FFF2-40B4-BE49-F238E27FC236}">
                <a16:creationId xmlns:a16="http://schemas.microsoft.com/office/drawing/2014/main" id="{F4B8C8B9-1DC9-4C69-9CB3-B7F425220D30}"/>
              </a:ext>
              <a:ext uri="{C183D7F6-B498-43B3-948B-1728B52AA6E4}">
                <adec:decorative xmlns:adec="http://schemas.microsoft.com/office/drawing/2017/decorative" val="1"/>
              </a:ext>
            </a:extLst>
          </p:cNvPr>
          <p:cNvSpPr/>
          <p:nvPr/>
        </p:nvSpPr>
        <p:spPr bwMode="auto">
          <a:xfrm>
            <a:off x="10943742" y="780952"/>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4241C6C8-DF59-4DA0-8922-4F9A399EA547}"/>
              </a:ext>
              <a:ext uri="{C183D7F6-B498-43B3-948B-1728B52AA6E4}">
                <adec:decorative xmlns:adec="http://schemas.microsoft.com/office/drawing/2017/decorative" val="1"/>
              </a:ext>
            </a:extLst>
          </p:cNvPr>
          <p:cNvCxnSpPr>
            <a:cxnSpLocks/>
          </p:cNvCxnSpPr>
          <p:nvPr/>
        </p:nvCxnSpPr>
        <p:spPr>
          <a:xfrm>
            <a:off x="0" y="5931386"/>
            <a:ext cx="12191992"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8E650596-EBB9-4CB7-9F5D-864477BCF4B8}"/>
              </a:ext>
              <a:ext uri="{C183D7F6-B498-43B3-948B-1728B52AA6E4}">
                <adec:decorative xmlns:adec="http://schemas.microsoft.com/office/drawing/2017/decorative" val="1"/>
              </a:ext>
            </a:extLst>
          </p:cNvPr>
          <p:cNvSpPr/>
          <p:nvPr/>
        </p:nvSpPr>
        <p:spPr bwMode="auto">
          <a:xfrm>
            <a:off x="9033917" y="3825532"/>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 name="TextBox 2">
            <a:extLst>
              <a:ext uri="{FF2B5EF4-FFF2-40B4-BE49-F238E27FC236}">
                <a16:creationId xmlns:a16="http://schemas.microsoft.com/office/drawing/2014/main" id="{BBCB37A7-32DB-437C-AA2E-D4D992F27545}"/>
              </a:ext>
            </a:extLst>
          </p:cNvPr>
          <p:cNvSpPr txBox="1"/>
          <p:nvPr/>
        </p:nvSpPr>
        <p:spPr>
          <a:xfrm>
            <a:off x="902701"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1400</a:t>
            </a:r>
          </a:p>
        </p:txBody>
      </p:sp>
      <p:sp>
        <p:nvSpPr>
          <p:cNvPr id="6" name="TextBox 5">
            <a:extLst>
              <a:ext uri="{FF2B5EF4-FFF2-40B4-BE49-F238E27FC236}">
                <a16:creationId xmlns:a16="http://schemas.microsoft.com/office/drawing/2014/main" id="{325DD9E4-74DC-4D92-BB1D-26CD2FDBEF5B}"/>
              </a:ext>
            </a:extLst>
          </p:cNvPr>
          <p:cNvSpPr txBox="1"/>
          <p:nvPr/>
        </p:nvSpPr>
        <p:spPr>
          <a:xfrm>
            <a:off x="2509335"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1500</a:t>
            </a:r>
          </a:p>
        </p:txBody>
      </p:sp>
      <p:sp>
        <p:nvSpPr>
          <p:cNvPr id="7" name="TextBox 6">
            <a:extLst>
              <a:ext uri="{FF2B5EF4-FFF2-40B4-BE49-F238E27FC236}">
                <a16:creationId xmlns:a16="http://schemas.microsoft.com/office/drawing/2014/main" id="{E0526101-3F00-40D8-9DF3-BE8A8B335001}"/>
              </a:ext>
            </a:extLst>
          </p:cNvPr>
          <p:cNvSpPr txBox="1"/>
          <p:nvPr/>
        </p:nvSpPr>
        <p:spPr>
          <a:xfrm>
            <a:off x="4115969"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1600</a:t>
            </a:r>
          </a:p>
        </p:txBody>
      </p:sp>
      <p:sp>
        <p:nvSpPr>
          <p:cNvPr id="8" name="TextBox 7">
            <a:extLst>
              <a:ext uri="{FF2B5EF4-FFF2-40B4-BE49-F238E27FC236}">
                <a16:creationId xmlns:a16="http://schemas.microsoft.com/office/drawing/2014/main" id="{7B764D2D-AC62-43F2-B289-DEA57133B29D}"/>
              </a:ext>
            </a:extLst>
          </p:cNvPr>
          <p:cNvSpPr txBox="1"/>
          <p:nvPr/>
        </p:nvSpPr>
        <p:spPr>
          <a:xfrm>
            <a:off x="5722603"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1700</a:t>
            </a:r>
          </a:p>
        </p:txBody>
      </p:sp>
      <p:sp>
        <p:nvSpPr>
          <p:cNvPr id="9" name="TextBox 8">
            <a:extLst>
              <a:ext uri="{FF2B5EF4-FFF2-40B4-BE49-F238E27FC236}">
                <a16:creationId xmlns:a16="http://schemas.microsoft.com/office/drawing/2014/main" id="{12C42134-21D0-449F-AA7B-71E7C8053708}"/>
              </a:ext>
            </a:extLst>
          </p:cNvPr>
          <p:cNvSpPr txBox="1"/>
          <p:nvPr/>
        </p:nvSpPr>
        <p:spPr>
          <a:xfrm>
            <a:off x="7329237"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1800</a:t>
            </a:r>
          </a:p>
        </p:txBody>
      </p:sp>
      <p:sp>
        <p:nvSpPr>
          <p:cNvPr id="10" name="TextBox 9">
            <a:extLst>
              <a:ext uri="{FF2B5EF4-FFF2-40B4-BE49-F238E27FC236}">
                <a16:creationId xmlns:a16="http://schemas.microsoft.com/office/drawing/2014/main" id="{D0343682-6A82-4EE4-B4E1-C06311D8D095}"/>
              </a:ext>
            </a:extLst>
          </p:cNvPr>
          <p:cNvSpPr txBox="1"/>
          <p:nvPr/>
        </p:nvSpPr>
        <p:spPr>
          <a:xfrm>
            <a:off x="8935871"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1900</a:t>
            </a:r>
          </a:p>
        </p:txBody>
      </p:sp>
      <p:sp>
        <p:nvSpPr>
          <p:cNvPr id="11" name="TextBox 10">
            <a:extLst>
              <a:ext uri="{FF2B5EF4-FFF2-40B4-BE49-F238E27FC236}">
                <a16:creationId xmlns:a16="http://schemas.microsoft.com/office/drawing/2014/main" id="{CDC89478-2E6E-4CF1-A19E-067DD3FC1908}"/>
              </a:ext>
            </a:extLst>
          </p:cNvPr>
          <p:cNvSpPr txBox="1"/>
          <p:nvPr/>
        </p:nvSpPr>
        <p:spPr>
          <a:xfrm>
            <a:off x="10542502"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2000</a:t>
            </a:r>
          </a:p>
        </p:txBody>
      </p:sp>
      <p:sp>
        <p:nvSpPr>
          <p:cNvPr id="30" name="TextBox 29">
            <a:extLst>
              <a:ext uri="{FF2B5EF4-FFF2-40B4-BE49-F238E27FC236}">
                <a16:creationId xmlns:a16="http://schemas.microsoft.com/office/drawing/2014/main" id="{B2198A5F-E7B6-47FC-BD3A-7BD0C1843B1B}"/>
              </a:ext>
            </a:extLst>
          </p:cNvPr>
          <p:cNvSpPr txBox="1"/>
          <p:nvPr/>
        </p:nvSpPr>
        <p:spPr>
          <a:xfrm>
            <a:off x="486755" y="5161003"/>
            <a:ext cx="1350322" cy="207903"/>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Printing press</a:t>
            </a:r>
          </a:p>
        </p:txBody>
      </p:sp>
      <p:sp>
        <p:nvSpPr>
          <p:cNvPr id="31" name="TextBox 30">
            <a:extLst>
              <a:ext uri="{FF2B5EF4-FFF2-40B4-BE49-F238E27FC236}">
                <a16:creationId xmlns:a16="http://schemas.microsoft.com/office/drawing/2014/main" id="{2CFEFC28-DF10-4972-A5F7-062CFB5E2D90}"/>
              </a:ext>
            </a:extLst>
          </p:cNvPr>
          <p:cNvSpPr txBox="1"/>
          <p:nvPr/>
        </p:nvSpPr>
        <p:spPr>
          <a:xfrm>
            <a:off x="3829742" y="5014922"/>
            <a:ext cx="1350322" cy="207903"/>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Telescope</a:t>
            </a:r>
          </a:p>
        </p:txBody>
      </p:sp>
      <p:sp>
        <p:nvSpPr>
          <p:cNvPr id="32" name="TextBox 31">
            <a:extLst>
              <a:ext uri="{FF2B5EF4-FFF2-40B4-BE49-F238E27FC236}">
                <a16:creationId xmlns:a16="http://schemas.microsoft.com/office/drawing/2014/main" id="{01D90EE3-BB58-4454-A4CD-F202E7C55E6F}"/>
              </a:ext>
            </a:extLst>
          </p:cNvPr>
          <p:cNvSpPr txBox="1"/>
          <p:nvPr/>
        </p:nvSpPr>
        <p:spPr>
          <a:xfrm>
            <a:off x="5573497" y="4798021"/>
            <a:ext cx="1014516" cy="207903"/>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Steam engine</a:t>
            </a:r>
          </a:p>
        </p:txBody>
      </p:sp>
      <p:sp>
        <p:nvSpPr>
          <p:cNvPr id="33" name="TextBox 32">
            <a:extLst>
              <a:ext uri="{FF2B5EF4-FFF2-40B4-BE49-F238E27FC236}">
                <a16:creationId xmlns:a16="http://schemas.microsoft.com/office/drawing/2014/main" id="{A83BC0B5-80A8-4820-A48E-78A07C5E4DCF}"/>
              </a:ext>
            </a:extLst>
          </p:cNvPr>
          <p:cNvSpPr txBox="1"/>
          <p:nvPr/>
        </p:nvSpPr>
        <p:spPr>
          <a:xfrm>
            <a:off x="6204857" y="4580495"/>
            <a:ext cx="1216366" cy="207903"/>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Telegraph</a:t>
            </a:r>
          </a:p>
        </p:txBody>
      </p:sp>
      <p:sp>
        <p:nvSpPr>
          <p:cNvPr id="34" name="TextBox 33">
            <a:extLst>
              <a:ext uri="{FF2B5EF4-FFF2-40B4-BE49-F238E27FC236}">
                <a16:creationId xmlns:a16="http://schemas.microsoft.com/office/drawing/2014/main" id="{FE9CF215-F796-4430-8CCF-B9E0C6622724}"/>
              </a:ext>
            </a:extLst>
          </p:cNvPr>
          <p:cNvSpPr txBox="1"/>
          <p:nvPr/>
        </p:nvSpPr>
        <p:spPr>
          <a:xfrm>
            <a:off x="7002001" y="4361949"/>
            <a:ext cx="838443" cy="207903"/>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Light bulb</a:t>
            </a:r>
          </a:p>
        </p:txBody>
      </p:sp>
      <p:sp>
        <p:nvSpPr>
          <p:cNvPr id="37" name="TextBox 36">
            <a:extLst>
              <a:ext uri="{FF2B5EF4-FFF2-40B4-BE49-F238E27FC236}">
                <a16:creationId xmlns:a16="http://schemas.microsoft.com/office/drawing/2014/main" id="{25616987-5896-43E5-9A88-52C691F12922}"/>
              </a:ext>
            </a:extLst>
          </p:cNvPr>
          <p:cNvSpPr txBox="1"/>
          <p:nvPr/>
        </p:nvSpPr>
        <p:spPr>
          <a:xfrm>
            <a:off x="7600088" y="4118903"/>
            <a:ext cx="763246" cy="207903"/>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Telephone</a:t>
            </a:r>
          </a:p>
        </p:txBody>
      </p:sp>
      <p:sp>
        <p:nvSpPr>
          <p:cNvPr id="38" name="TextBox 37">
            <a:extLst>
              <a:ext uri="{FF2B5EF4-FFF2-40B4-BE49-F238E27FC236}">
                <a16:creationId xmlns:a16="http://schemas.microsoft.com/office/drawing/2014/main" id="{D680AA61-57F2-4875-B687-82E0B46CBA6D}"/>
              </a:ext>
            </a:extLst>
          </p:cNvPr>
          <p:cNvSpPr txBox="1"/>
          <p:nvPr/>
        </p:nvSpPr>
        <p:spPr>
          <a:xfrm>
            <a:off x="8336202" y="3924465"/>
            <a:ext cx="279536" cy="207903"/>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Car</a:t>
            </a:r>
          </a:p>
        </p:txBody>
      </p:sp>
      <p:sp>
        <p:nvSpPr>
          <p:cNvPr id="61" name="TextBox 60">
            <a:extLst>
              <a:ext uri="{FF2B5EF4-FFF2-40B4-BE49-F238E27FC236}">
                <a16:creationId xmlns:a16="http://schemas.microsoft.com/office/drawing/2014/main" id="{70E528A9-05ED-4DED-8FA8-89CF307E0C8E}"/>
              </a:ext>
            </a:extLst>
          </p:cNvPr>
          <p:cNvSpPr txBox="1"/>
          <p:nvPr/>
        </p:nvSpPr>
        <p:spPr>
          <a:xfrm>
            <a:off x="8585977" y="3600870"/>
            <a:ext cx="447940" cy="207903"/>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Radio</a:t>
            </a:r>
          </a:p>
        </p:txBody>
      </p:sp>
      <p:sp>
        <p:nvSpPr>
          <p:cNvPr id="40" name="TextBox 39">
            <a:extLst>
              <a:ext uri="{FF2B5EF4-FFF2-40B4-BE49-F238E27FC236}">
                <a16:creationId xmlns:a16="http://schemas.microsoft.com/office/drawing/2014/main" id="{9B4A97CF-874B-4BFE-9B2B-4DB38173878B}"/>
              </a:ext>
            </a:extLst>
          </p:cNvPr>
          <p:cNvSpPr txBox="1"/>
          <p:nvPr/>
        </p:nvSpPr>
        <p:spPr>
          <a:xfrm>
            <a:off x="8379229" y="3243864"/>
            <a:ext cx="1115968" cy="207903"/>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Moon landing</a:t>
            </a:r>
          </a:p>
        </p:txBody>
      </p:sp>
      <p:sp>
        <p:nvSpPr>
          <p:cNvPr id="41" name="TextBox 40">
            <a:extLst>
              <a:ext uri="{FF2B5EF4-FFF2-40B4-BE49-F238E27FC236}">
                <a16:creationId xmlns:a16="http://schemas.microsoft.com/office/drawing/2014/main" id="{51F7E318-5A4A-4307-B160-A6BBC2206666}"/>
              </a:ext>
            </a:extLst>
          </p:cNvPr>
          <p:cNvSpPr txBox="1"/>
          <p:nvPr/>
        </p:nvSpPr>
        <p:spPr>
          <a:xfrm>
            <a:off x="8560523" y="2956535"/>
            <a:ext cx="1115968" cy="207903"/>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Microprocessor</a:t>
            </a:r>
          </a:p>
        </p:txBody>
      </p:sp>
      <p:sp>
        <p:nvSpPr>
          <p:cNvPr id="42" name="TextBox 41">
            <a:extLst>
              <a:ext uri="{FF2B5EF4-FFF2-40B4-BE49-F238E27FC236}">
                <a16:creationId xmlns:a16="http://schemas.microsoft.com/office/drawing/2014/main" id="{C0AEA5A1-E2F3-44F7-BE73-B3AEF5CEB17F}"/>
              </a:ext>
            </a:extLst>
          </p:cNvPr>
          <p:cNvSpPr txBox="1"/>
          <p:nvPr/>
        </p:nvSpPr>
        <p:spPr>
          <a:xfrm>
            <a:off x="8782448" y="2646578"/>
            <a:ext cx="1115968" cy="207903"/>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Word processor</a:t>
            </a:r>
          </a:p>
        </p:txBody>
      </p:sp>
      <p:sp>
        <p:nvSpPr>
          <p:cNvPr id="43" name="TextBox 42">
            <a:extLst>
              <a:ext uri="{FF2B5EF4-FFF2-40B4-BE49-F238E27FC236}">
                <a16:creationId xmlns:a16="http://schemas.microsoft.com/office/drawing/2014/main" id="{D2A25A56-AF45-498C-BBB7-8EAF73962A8A}"/>
              </a:ext>
            </a:extLst>
          </p:cNvPr>
          <p:cNvSpPr txBox="1"/>
          <p:nvPr/>
        </p:nvSpPr>
        <p:spPr>
          <a:xfrm>
            <a:off x="8728374" y="2338700"/>
            <a:ext cx="1338211" cy="207903"/>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Operating systems </a:t>
            </a:r>
          </a:p>
        </p:txBody>
      </p:sp>
      <p:sp>
        <p:nvSpPr>
          <p:cNvPr id="44" name="TextBox 43">
            <a:extLst>
              <a:ext uri="{FF2B5EF4-FFF2-40B4-BE49-F238E27FC236}">
                <a16:creationId xmlns:a16="http://schemas.microsoft.com/office/drawing/2014/main" id="{8CD29E6D-3DA9-4A8A-B09D-B7518FC02F52}"/>
              </a:ext>
            </a:extLst>
          </p:cNvPr>
          <p:cNvSpPr txBox="1"/>
          <p:nvPr/>
        </p:nvSpPr>
        <p:spPr>
          <a:xfrm>
            <a:off x="9336851" y="2022401"/>
            <a:ext cx="922287" cy="207903"/>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Internet </a:t>
            </a:r>
          </a:p>
        </p:txBody>
      </p:sp>
      <p:sp>
        <p:nvSpPr>
          <p:cNvPr id="45" name="TextBox 44">
            <a:extLst>
              <a:ext uri="{FF2B5EF4-FFF2-40B4-BE49-F238E27FC236}">
                <a16:creationId xmlns:a16="http://schemas.microsoft.com/office/drawing/2014/main" id="{19F3C334-EA84-4035-98D4-3E505D707382}"/>
              </a:ext>
            </a:extLst>
          </p:cNvPr>
          <p:cNvSpPr txBox="1"/>
          <p:nvPr/>
        </p:nvSpPr>
        <p:spPr>
          <a:xfrm>
            <a:off x="9527884" y="1684193"/>
            <a:ext cx="922287" cy="207903"/>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Cell phones</a:t>
            </a:r>
          </a:p>
        </p:txBody>
      </p:sp>
      <p:sp>
        <p:nvSpPr>
          <p:cNvPr id="46" name="TextBox 45">
            <a:extLst>
              <a:ext uri="{FF2B5EF4-FFF2-40B4-BE49-F238E27FC236}">
                <a16:creationId xmlns:a16="http://schemas.microsoft.com/office/drawing/2014/main" id="{A3ADAF86-D6A4-4DFD-8188-0FCEB473FE0C}"/>
              </a:ext>
            </a:extLst>
          </p:cNvPr>
          <p:cNvSpPr txBox="1"/>
          <p:nvPr/>
        </p:nvSpPr>
        <p:spPr>
          <a:xfrm>
            <a:off x="9571544" y="1337859"/>
            <a:ext cx="1041162" cy="207903"/>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Search engines</a:t>
            </a:r>
          </a:p>
        </p:txBody>
      </p:sp>
      <p:sp>
        <p:nvSpPr>
          <p:cNvPr id="47" name="TextBox 46">
            <a:extLst>
              <a:ext uri="{FF2B5EF4-FFF2-40B4-BE49-F238E27FC236}">
                <a16:creationId xmlns:a16="http://schemas.microsoft.com/office/drawing/2014/main" id="{1E8BC3E6-0211-43CD-8B88-30EDE68361BB}"/>
              </a:ext>
            </a:extLst>
          </p:cNvPr>
          <p:cNvSpPr txBox="1"/>
          <p:nvPr/>
        </p:nvSpPr>
        <p:spPr>
          <a:xfrm>
            <a:off x="9610771" y="991526"/>
            <a:ext cx="1115968" cy="207903"/>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Cloud computing</a:t>
            </a:r>
          </a:p>
        </p:txBody>
      </p:sp>
      <p:sp>
        <p:nvSpPr>
          <p:cNvPr id="48" name="TextBox 47">
            <a:extLst>
              <a:ext uri="{FF2B5EF4-FFF2-40B4-BE49-F238E27FC236}">
                <a16:creationId xmlns:a16="http://schemas.microsoft.com/office/drawing/2014/main" id="{8686E5DC-DA16-454B-AFA3-0C3D23E55D32}"/>
              </a:ext>
            </a:extLst>
          </p:cNvPr>
          <p:cNvSpPr txBox="1"/>
          <p:nvPr/>
        </p:nvSpPr>
        <p:spPr>
          <a:xfrm>
            <a:off x="9779560" y="673400"/>
            <a:ext cx="1115968" cy="207903"/>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IoT devices</a:t>
            </a:r>
          </a:p>
        </p:txBody>
      </p:sp>
    </p:spTree>
    <p:extLst>
      <p:ext uri="{BB962C8B-B14F-4D97-AF65-F5344CB8AC3E}">
        <p14:creationId xmlns:p14="http://schemas.microsoft.com/office/powerpoint/2010/main" val="354616191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1AF5D9-50A8-42EF-BA02-DE6E23A1525E}"/>
              </a:ext>
            </a:extLst>
          </p:cNvPr>
          <p:cNvSpPr>
            <a:spLocks noGrp="1"/>
          </p:cNvSpPr>
          <p:nvPr>
            <p:ph type="title"/>
          </p:nvPr>
        </p:nvSpPr>
        <p:spPr/>
        <p:txBody>
          <a:bodyPr/>
          <a:lstStyle/>
          <a:p>
            <a:r>
              <a:rPr lang="en-US"/>
              <a:t>Simplified Developer Experience</a:t>
            </a:r>
          </a:p>
        </p:txBody>
      </p:sp>
      <p:cxnSp>
        <p:nvCxnSpPr>
          <p:cNvPr id="4" name="Straight Connector 3">
            <a:extLst>
              <a:ext uri="{FF2B5EF4-FFF2-40B4-BE49-F238E27FC236}">
                <a16:creationId xmlns:a16="http://schemas.microsoft.com/office/drawing/2014/main" id="{66882582-7676-493D-B2C1-0D2FBE6DA757}"/>
              </a:ext>
              <a:ext uri="{C183D7F6-B498-43B3-948B-1728B52AA6E4}">
                <adec:decorative xmlns:adec="http://schemas.microsoft.com/office/drawing/2017/decorative" val="1"/>
              </a:ext>
            </a:extLst>
          </p:cNvPr>
          <p:cNvCxnSpPr>
            <a:cxnSpLocks/>
          </p:cNvCxnSpPr>
          <p:nvPr/>
        </p:nvCxnSpPr>
        <p:spPr>
          <a:xfrm>
            <a:off x="1009752" y="3430090"/>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BD5EF4E-24B7-45C8-862E-F0BB70FEFD12}"/>
              </a:ext>
              <a:ext uri="{C183D7F6-B498-43B3-948B-1728B52AA6E4}">
                <adec:decorative xmlns:adec="http://schemas.microsoft.com/office/drawing/2017/decorative" val="1"/>
              </a:ext>
            </a:extLst>
          </p:cNvPr>
          <p:cNvCxnSpPr>
            <a:cxnSpLocks/>
          </p:cNvCxnSpPr>
          <p:nvPr/>
        </p:nvCxnSpPr>
        <p:spPr>
          <a:xfrm>
            <a:off x="4700071" y="3430090"/>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042EF5E-C2A0-4F00-B8E6-B2F8E904387E}"/>
              </a:ext>
              <a:ext uri="{C183D7F6-B498-43B3-948B-1728B52AA6E4}">
                <adec:decorative xmlns:adec="http://schemas.microsoft.com/office/drawing/2017/decorative" val="1"/>
              </a:ext>
            </a:extLst>
          </p:cNvPr>
          <p:cNvCxnSpPr>
            <a:cxnSpLocks/>
          </p:cNvCxnSpPr>
          <p:nvPr/>
        </p:nvCxnSpPr>
        <p:spPr>
          <a:xfrm>
            <a:off x="8248983" y="3430090"/>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135">
            <a:extLst>
              <a:ext uri="{FF2B5EF4-FFF2-40B4-BE49-F238E27FC236}">
                <a16:creationId xmlns:a16="http://schemas.microsoft.com/office/drawing/2014/main" id="{178D2D3A-9BED-4F82-B6F2-7415AD1C71DB}"/>
              </a:ext>
              <a:ext uri="{C183D7F6-B498-43B3-948B-1728B52AA6E4}">
                <adec:decorative xmlns:adec="http://schemas.microsoft.com/office/drawing/2017/decorative" val="1"/>
              </a:ext>
            </a:extLst>
          </p:cNvPr>
          <p:cNvGrpSpPr>
            <a:grpSpLocks noChangeAspect="1"/>
          </p:cNvGrpSpPr>
          <p:nvPr/>
        </p:nvGrpSpPr>
        <p:grpSpPr bwMode="auto">
          <a:xfrm>
            <a:off x="1045713" y="1997059"/>
            <a:ext cx="768063" cy="637592"/>
            <a:chOff x="2204" y="1026"/>
            <a:chExt cx="312" cy="259"/>
          </a:xfrm>
        </p:grpSpPr>
        <p:sp>
          <p:nvSpPr>
            <p:cNvPr id="8" name="Freeform 136">
              <a:extLst>
                <a:ext uri="{FF2B5EF4-FFF2-40B4-BE49-F238E27FC236}">
                  <a16:creationId xmlns:a16="http://schemas.microsoft.com/office/drawing/2014/main" id="{984B1931-2CDF-49BE-98AD-E9014C5ABDBB}"/>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137">
              <a:extLst>
                <a:ext uri="{FF2B5EF4-FFF2-40B4-BE49-F238E27FC236}">
                  <a16:creationId xmlns:a16="http://schemas.microsoft.com/office/drawing/2014/main" id="{70E2DA0A-07D1-48C4-9112-9CDDBE2D1811}"/>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138">
              <a:extLst>
                <a:ext uri="{FF2B5EF4-FFF2-40B4-BE49-F238E27FC236}">
                  <a16:creationId xmlns:a16="http://schemas.microsoft.com/office/drawing/2014/main" id="{E19B2356-3656-4539-8BA0-ADB7B6F086A4}"/>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139">
              <a:extLst>
                <a:ext uri="{FF2B5EF4-FFF2-40B4-BE49-F238E27FC236}">
                  <a16:creationId xmlns:a16="http://schemas.microsoft.com/office/drawing/2014/main" id="{58B634CB-3C8B-4F28-8CE8-E2F8EF9EFBA2}"/>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Freeform 140">
              <a:extLst>
                <a:ext uri="{FF2B5EF4-FFF2-40B4-BE49-F238E27FC236}">
                  <a16:creationId xmlns:a16="http://schemas.microsoft.com/office/drawing/2014/main" id="{9C89B43E-5835-42F9-A039-F0FC42AF73F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Freeform 141">
              <a:extLst>
                <a:ext uri="{FF2B5EF4-FFF2-40B4-BE49-F238E27FC236}">
                  <a16:creationId xmlns:a16="http://schemas.microsoft.com/office/drawing/2014/main" id="{E35462DC-36C7-412E-9FD6-3EB854DE0D66}"/>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Oval 142">
              <a:extLst>
                <a:ext uri="{FF2B5EF4-FFF2-40B4-BE49-F238E27FC236}">
                  <a16:creationId xmlns:a16="http://schemas.microsoft.com/office/drawing/2014/main" id="{7E726A78-3438-4796-A04E-CA76C18F60C7}"/>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 name="Freeform 143">
              <a:extLst>
                <a:ext uri="{FF2B5EF4-FFF2-40B4-BE49-F238E27FC236}">
                  <a16:creationId xmlns:a16="http://schemas.microsoft.com/office/drawing/2014/main" id="{E12C8528-D043-4526-9053-7E093DB5CE63}"/>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6" name="Group 230">
            <a:extLst>
              <a:ext uri="{FF2B5EF4-FFF2-40B4-BE49-F238E27FC236}">
                <a16:creationId xmlns:a16="http://schemas.microsoft.com/office/drawing/2014/main" id="{57B272D2-BAFB-4F33-80CB-0C6E104FBD53}"/>
              </a:ext>
              <a:ext uri="{C183D7F6-B498-43B3-948B-1728B52AA6E4}">
                <adec:decorative xmlns:adec="http://schemas.microsoft.com/office/drawing/2017/decorative" val="1"/>
              </a:ext>
            </a:extLst>
          </p:cNvPr>
          <p:cNvGrpSpPr>
            <a:grpSpLocks noChangeAspect="1"/>
          </p:cNvGrpSpPr>
          <p:nvPr/>
        </p:nvGrpSpPr>
        <p:grpSpPr bwMode="auto">
          <a:xfrm>
            <a:off x="4697950" y="2068205"/>
            <a:ext cx="461962" cy="495300"/>
            <a:chOff x="5227" y="2781"/>
            <a:chExt cx="291" cy="312"/>
          </a:xfrm>
        </p:grpSpPr>
        <p:sp>
          <p:nvSpPr>
            <p:cNvPr id="17" name="AutoShape 229">
              <a:extLst>
                <a:ext uri="{FF2B5EF4-FFF2-40B4-BE49-F238E27FC236}">
                  <a16:creationId xmlns:a16="http://schemas.microsoft.com/office/drawing/2014/main" id="{C7219CCA-D37A-4386-B349-CB820B1928D1}"/>
                </a:ext>
              </a:extLst>
            </p:cNvPr>
            <p:cNvSpPr>
              <a:spLocks noChangeAspect="1" noChangeArrowheads="1" noTextEdit="1"/>
            </p:cNvSpPr>
            <p:nvPr/>
          </p:nvSpPr>
          <p:spPr bwMode="auto">
            <a:xfrm>
              <a:off x="5227" y="2781"/>
              <a:ext cx="291"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31">
              <a:extLst>
                <a:ext uri="{FF2B5EF4-FFF2-40B4-BE49-F238E27FC236}">
                  <a16:creationId xmlns:a16="http://schemas.microsoft.com/office/drawing/2014/main" id="{9ECB96DE-3491-4A07-8ED6-1E8E539F7797}"/>
                </a:ext>
              </a:extLst>
            </p:cNvPr>
            <p:cNvSpPr>
              <a:spLocks/>
            </p:cNvSpPr>
            <p:nvPr/>
          </p:nvSpPr>
          <p:spPr bwMode="auto">
            <a:xfrm>
              <a:off x="5227" y="2781"/>
              <a:ext cx="291" cy="312"/>
            </a:xfrm>
            <a:custGeom>
              <a:avLst/>
              <a:gdLst>
                <a:gd name="T0" fmla="*/ 233 w 291"/>
                <a:gd name="T1" fmla="*/ 161 h 312"/>
                <a:gd name="T2" fmla="*/ 214 w 291"/>
                <a:gd name="T3" fmla="*/ 180 h 312"/>
                <a:gd name="T4" fmla="*/ 239 w 291"/>
                <a:gd name="T5" fmla="*/ 207 h 312"/>
                <a:gd name="T6" fmla="*/ 159 w 291"/>
                <a:gd name="T7" fmla="*/ 207 h 312"/>
                <a:gd name="T8" fmla="*/ 159 w 291"/>
                <a:gd name="T9" fmla="*/ 52 h 312"/>
                <a:gd name="T10" fmla="*/ 184 w 291"/>
                <a:gd name="T11" fmla="*/ 77 h 312"/>
                <a:gd name="T12" fmla="*/ 204 w 291"/>
                <a:gd name="T13" fmla="*/ 58 h 312"/>
                <a:gd name="T14" fmla="*/ 146 w 291"/>
                <a:gd name="T15" fmla="*/ 0 h 312"/>
                <a:gd name="T16" fmla="*/ 88 w 291"/>
                <a:gd name="T17" fmla="*/ 58 h 312"/>
                <a:gd name="T18" fmla="*/ 107 w 291"/>
                <a:gd name="T19" fmla="*/ 77 h 312"/>
                <a:gd name="T20" fmla="*/ 132 w 291"/>
                <a:gd name="T21" fmla="*/ 52 h 312"/>
                <a:gd name="T22" fmla="*/ 132 w 291"/>
                <a:gd name="T23" fmla="*/ 132 h 312"/>
                <a:gd name="T24" fmla="*/ 52 w 291"/>
                <a:gd name="T25" fmla="*/ 132 h 312"/>
                <a:gd name="T26" fmla="*/ 77 w 291"/>
                <a:gd name="T27" fmla="*/ 107 h 312"/>
                <a:gd name="T28" fmla="*/ 58 w 291"/>
                <a:gd name="T29" fmla="*/ 88 h 312"/>
                <a:gd name="T30" fmla="*/ 0 w 291"/>
                <a:gd name="T31" fmla="*/ 146 h 312"/>
                <a:gd name="T32" fmla="*/ 58 w 291"/>
                <a:gd name="T33" fmla="*/ 204 h 312"/>
                <a:gd name="T34" fmla="*/ 77 w 291"/>
                <a:gd name="T35" fmla="*/ 184 h 312"/>
                <a:gd name="T36" fmla="*/ 52 w 291"/>
                <a:gd name="T37" fmla="*/ 159 h 312"/>
                <a:gd name="T38" fmla="*/ 132 w 291"/>
                <a:gd name="T39" fmla="*/ 159 h 312"/>
                <a:gd name="T40" fmla="*/ 132 w 291"/>
                <a:gd name="T41" fmla="*/ 312 h 312"/>
                <a:gd name="T42" fmla="*/ 159 w 291"/>
                <a:gd name="T43" fmla="*/ 312 h 312"/>
                <a:gd name="T44" fmla="*/ 159 w 291"/>
                <a:gd name="T45" fmla="*/ 235 h 312"/>
                <a:gd name="T46" fmla="*/ 239 w 291"/>
                <a:gd name="T47" fmla="*/ 235 h 312"/>
                <a:gd name="T48" fmla="*/ 214 w 291"/>
                <a:gd name="T49" fmla="*/ 257 h 312"/>
                <a:gd name="T50" fmla="*/ 233 w 291"/>
                <a:gd name="T51" fmla="*/ 277 h 312"/>
                <a:gd name="T52" fmla="*/ 291 w 291"/>
                <a:gd name="T53" fmla="*/ 219 h 312"/>
                <a:gd name="T54" fmla="*/ 233 w 291"/>
                <a:gd name="T55"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312">
                  <a:moveTo>
                    <a:pt x="233" y="161"/>
                  </a:moveTo>
                  <a:lnTo>
                    <a:pt x="214" y="180"/>
                  </a:lnTo>
                  <a:lnTo>
                    <a:pt x="239" y="207"/>
                  </a:lnTo>
                  <a:lnTo>
                    <a:pt x="159" y="207"/>
                  </a:lnTo>
                  <a:lnTo>
                    <a:pt x="159" y="52"/>
                  </a:lnTo>
                  <a:lnTo>
                    <a:pt x="184" y="77"/>
                  </a:lnTo>
                  <a:lnTo>
                    <a:pt x="204" y="58"/>
                  </a:lnTo>
                  <a:lnTo>
                    <a:pt x="146" y="0"/>
                  </a:lnTo>
                  <a:lnTo>
                    <a:pt x="88" y="58"/>
                  </a:lnTo>
                  <a:lnTo>
                    <a:pt x="107" y="77"/>
                  </a:lnTo>
                  <a:lnTo>
                    <a:pt x="132" y="52"/>
                  </a:lnTo>
                  <a:lnTo>
                    <a:pt x="132" y="132"/>
                  </a:lnTo>
                  <a:lnTo>
                    <a:pt x="52" y="132"/>
                  </a:lnTo>
                  <a:lnTo>
                    <a:pt x="77" y="107"/>
                  </a:lnTo>
                  <a:lnTo>
                    <a:pt x="58" y="88"/>
                  </a:lnTo>
                  <a:lnTo>
                    <a:pt x="0" y="146"/>
                  </a:lnTo>
                  <a:lnTo>
                    <a:pt x="58" y="204"/>
                  </a:lnTo>
                  <a:lnTo>
                    <a:pt x="77" y="184"/>
                  </a:lnTo>
                  <a:lnTo>
                    <a:pt x="52" y="159"/>
                  </a:lnTo>
                  <a:lnTo>
                    <a:pt x="132" y="159"/>
                  </a:lnTo>
                  <a:lnTo>
                    <a:pt x="132" y="312"/>
                  </a:lnTo>
                  <a:lnTo>
                    <a:pt x="159" y="312"/>
                  </a:lnTo>
                  <a:lnTo>
                    <a:pt x="159" y="235"/>
                  </a:lnTo>
                  <a:lnTo>
                    <a:pt x="239" y="235"/>
                  </a:lnTo>
                  <a:lnTo>
                    <a:pt x="214" y="257"/>
                  </a:lnTo>
                  <a:lnTo>
                    <a:pt x="233" y="277"/>
                  </a:lnTo>
                  <a:lnTo>
                    <a:pt x="291" y="219"/>
                  </a:lnTo>
                  <a:lnTo>
                    <a:pt x="233" y="1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32">
              <a:extLst>
                <a:ext uri="{FF2B5EF4-FFF2-40B4-BE49-F238E27FC236}">
                  <a16:creationId xmlns:a16="http://schemas.microsoft.com/office/drawing/2014/main" id="{F55B3BAA-D672-406B-99C8-1EE323BB9CE6}"/>
                </a:ext>
              </a:extLst>
            </p:cNvPr>
            <p:cNvSpPr>
              <a:spLocks/>
            </p:cNvSpPr>
            <p:nvPr/>
          </p:nvSpPr>
          <p:spPr bwMode="auto">
            <a:xfrm>
              <a:off x="5386" y="2942"/>
              <a:ext cx="132" cy="116"/>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aphic 1">
            <a:extLst>
              <a:ext uri="{FF2B5EF4-FFF2-40B4-BE49-F238E27FC236}">
                <a16:creationId xmlns:a16="http://schemas.microsoft.com/office/drawing/2014/main" id="{EC3D410D-0B6B-4767-B2DB-1AC1FEFD9E85}"/>
              </a:ext>
              <a:ext uri="{C183D7F6-B498-43B3-948B-1728B52AA6E4}">
                <adec:decorative xmlns:adec="http://schemas.microsoft.com/office/drawing/2017/decorative" val="1"/>
              </a:ext>
            </a:extLst>
          </p:cNvPr>
          <p:cNvGrpSpPr>
            <a:grpSpLocks noChangeAspect="1"/>
          </p:cNvGrpSpPr>
          <p:nvPr/>
        </p:nvGrpSpPr>
        <p:grpSpPr>
          <a:xfrm>
            <a:off x="8248983" y="2068967"/>
            <a:ext cx="494162" cy="493776"/>
            <a:chOff x="4715435" y="6890607"/>
            <a:chExt cx="395992" cy="395683"/>
          </a:xfrm>
          <a:solidFill>
            <a:schemeClr val="accent1"/>
          </a:solidFill>
        </p:grpSpPr>
        <p:sp>
          <p:nvSpPr>
            <p:cNvPr id="21" name="Freeform: Shape 20">
              <a:extLst>
                <a:ext uri="{FF2B5EF4-FFF2-40B4-BE49-F238E27FC236}">
                  <a16:creationId xmlns:a16="http://schemas.microsoft.com/office/drawing/2014/main" id="{37ED44D8-570E-4778-B43C-C94630322CB7}"/>
                </a:ext>
              </a:extLst>
            </p:cNvPr>
            <p:cNvSpPr/>
            <p:nvPr/>
          </p:nvSpPr>
          <p:spPr>
            <a:xfrm>
              <a:off x="4819611" y="6890607"/>
              <a:ext cx="187331" cy="395683"/>
            </a:xfrm>
            <a:custGeom>
              <a:avLst/>
              <a:gdLst>
                <a:gd name="connsiteX0" fmla="*/ 0 w 187331"/>
                <a:gd name="connsiteY0" fmla="*/ 0 h 395683"/>
                <a:gd name="connsiteX1" fmla="*/ 0 w 187331"/>
                <a:gd name="connsiteY1" fmla="*/ 395684 h 395683"/>
                <a:gd name="connsiteX2" fmla="*/ 187331 w 187331"/>
                <a:gd name="connsiteY2" fmla="*/ 395684 h 395683"/>
                <a:gd name="connsiteX3" fmla="*/ 187331 w 187331"/>
                <a:gd name="connsiteY3" fmla="*/ 0 h 395683"/>
                <a:gd name="connsiteX4" fmla="*/ 0 w 187331"/>
                <a:gd name="connsiteY4" fmla="*/ 0 h 395683"/>
                <a:gd name="connsiteX5" fmla="*/ 93666 w 187331"/>
                <a:gd name="connsiteY5" fmla="*/ 135398 h 395683"/>
                <a:gd name="connsiteX6" fmla="*/ 70481 w 187331"/>
                <a:gd name="connsiteY6" fmla="*/ 128288 h 395683"/>
                <a:gd name="connsiteX7" fmla="*/ 55025 w 187331"/>
                <a:gd name="connsiteY7" fmla="*/ 109740 h 395683"/>
                <a:gd name="connsiteX8" fmla="*/ 52552 w 187331"/>
                <a:gd name="connsiteY8" fmla="*/ 85628 h 395683"/>
                <a:gd name="connsiteX9" fmla="*/ 63990 w 187331"/>
                <a:gd name="connsiteY9" fmla="*/ 64299 h 395683"/>
                <a:gd name="connsiteX10" fmla="*/ 85319 w 187331"/>
                <a:gd name="connsiteY10" fmla="*/ 52861 h 395683"/>
                <a:gd name="connsiteX11" fmla="*/ 109431 w 187331"/>
                <a:gd name="connsiteY11" fmla="*/ 55334 h 395683"/>
                <a:gd name="connsiteX12" fmla="*/ 127979 w 187331"/>
                <a:gd name="connsiteY12" fmla="*/ 70790 h 395683"/>
                <a:gd name="connsiteX13" fmla="*/ 135089 w 187331"/>
                <a:gd name="connsiteY13" fmla="*/ 93975 h 395683"/>
                <a:gd name="connsiteX14" fmla="*/ 123033 w 187331"/>
                <a:gd name="connsiteY14" fmla="*/ 123342 h 395683"/>
                <a:gd name="connsiteX15" fmla="*/ 93666 w 187331"/>
                <a:gd name="connsiteY15" fmla="*/ 135398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7331" h="395683">
                  <a:moveTo>
                    <a:pt x="0" y="0"/>
                  </a:moveTo>
                  <a:lnTo>
                    <a:pt x="0" y="395684"/>
                  </a:lnTo>
                  <a:lnTo>
                    <a:pt x="187331" y="395684"/>
                  </a:lnTo>
                  <a:lnTo>
                    <a:pt x="187331" y="0"/>
                  </a:lnTo>
                  <a:lnTo>
                    <a:pt x="0" y="0"/>
                  </a:lnTo>
                  <a:close/>
                  <a:moveTo>
                    <a:pt x="93666" y="135398"/>
                  </a:moveTo>
                  <a:cubicBezTo>
                    <a:pt x="85319" y="135398"/>
                    <a:pt x="77282" y="132925"/>
                    <a:pt x="70481" y="128288"/>
                  </a:cubicBezTo>
                  <a:cubicBezTo>
                    <a:pt x="63680" y="123651"/>
                    <a:pt x="58425" y="117159"/>
                    <a:pt x="55025" y="109740"/>
                  </a:cubicBezTo>
                  <a:cubicBezTo>
                    <a:pt x="51934" y="102012"/>
                    <a:pt x="51006" y="93666"/>
                    <a:pt x="52552" y="85628"/>
                  </a:cubicBezTo>
                  <a:cubicBezTo>
                    <a:pt x="54097" y="77591"/>
                    <a:pt x="58116" y="70172"/>
                    <a:pt x="63990" y="64299"/>
                  </a:cubicBezTo>
                  <a:cubicBezTo>
                    <a:pt x="69863" y="58425"/>
                    <a:pt x="77282" y="54406"/>
                    <a:pt x="85319" y="52861"/>
                  </a:cubicBezTo>
                  <a:cubicBezTo>
                    <a:pt x="93357" y="51315"/>
                    <a:pt x="101703" y="51933"/>
                    <a:pt x="109431" y="55334"/>
                  </a:cubicBezTo>
                  <a:cubicBezTo>
                    <a:pt x="117160" y="58425"/>
                    <a:pt x="123651" y="63680"/>
                    <a:pt x="127979" y="70790"/>
                  </a:cubicBezTo>
                  <a:cubicBezTo>
                    <a:pt x="132616" y="77591"/>
                    <a:pt x="135089" y="85628"/>
                    <a:pt x="135089" y="93975"/>
                  </a:cubicBezTo>
                  <a:cubicBezTo>
                    <a:pt x="135089" y="105103"/>
                    <a:pt x="130761" y="115614"/>
                    <a:pt x="123033" y="123342"/>
                  </a:cubicBezTo>
                  <a:cubicBezTo>
                    <a:pt x="115305" y="131070"/>
                    <a:pt x="104794" y="135398"/>
                    <a:pt x="93666" y="135398"/>
                  </a:cubicBezTo>
                  <a:close/>
                </a:path>
              </a:pathLst>
            </a:custGeom>
            <a:solidFill>
              <a:srgbClr val="0078D4"/>
            </a:solidFill>
            <a:ln w="309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FBE22EB-2E7D-4645-AB17-1B8A57D2B79F}"/>
                </a:ext>
              </a:extLst>
            </p:cNvPr>
            <p:cNvSpPr/>
            <p:nvPr/>
          </p:nvSpPr>
          <p:spPr>
            <a:xfrm>
              <a:off x="4871544" y="7046716"/>
              <a:ext cx="83464" cy="83464"/>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857" y="0"/>
                    <a:pt x="0" y="18548"/>
                    <a:pt x="0" y="41732"/>
                  </a:cubicBezTo>
                  <a:cubicBezTo>
                    <a:pt x="309" y="64608"/>
                    <a:pt x="18857" y="83465"/>
                    <a:pt x="41732" y="83465"/>
                  </a:cubicBezTo>
                  <a:close/>
                </a:path>
              </a:pathLst>
            </a:custGeom>
            <a:solidFill>
              <a:srgbClr val="50E6FF"/>
            </a:solidFill>
            <a:ln w="309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8F95FB0-4E29-4F73-97AE-BBF61D75522A}"/>
                </a:ext>
              </a:extLst>
            </p:cNvPr>
            <p:cNvSpPr/>
            <p:nvPr/>
          </p:nvSpPr>
          <p:spPr>
            <a:xfrm>
              <a:off x="4871544" y="7150892"/>
              <a:ext cx="83464" cy="83464"/>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857" y="0"/>
                    <a:pt x="0" y="18548"/>
                    <a:pt x="0" y="41732"/>
                  </a:cubicBezTo>
                  <a:cubicBezTo>
                    <a:pt x="309" y="64608"/>
                    <a:pt x="18857" y="83465"/>
                    <a:pt x="41732" y="83465"/>
                  </a:cubicBezTo>
                  <a:close/>
                </a:path>
              </a:pathLst>
            </a:custGeom>
            <a:solidFill>
              <a:srgbClr val="50E6FF"/>
            </a:solidFill>
            <a:ln w="309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E51737A-9751-4323-9B3B-987BA047EC61}"/>
                </a:ext>
              </a:extLst>
            </p:cNvPr>
            <p:cNvSpPr/>
            <p:nvPr/>
          </p:nvSpPr>
          <p:spPr>
            <a:xfrm>
              <a:off x="4715435" y="6932339"/>
              <a:ext cx="83155" cy="312528"/>
            </a:xfrm>
            <a:custGeom>
              <a:avLst/>
              <a:gdLst>
                <a:gd name="connsiteX0" fmla="*/ 41732 w 83155"/>
                <a:gd name="connsiteY0" fmla="*/ 0 h 312528"/>
                <a:gd name="connsiteX1" fmla="*/ 0 w 83155"/>
                <a:gd name="connsiteY1" fmla="*/ 41732 h 312528"/>
                <a:gd name="connsiteX2" fmla="*/ 20711 w 83155"/>
                <a:gd name="connsiteY2" fmla="*/ 41732 h 312528"/>
                <a:gd name="connsiteX3" fmla="*/ 20711 w 83155"/>
                <a:gd name="connsiteY3" fmla="*/ 312528 h 312528"/>
                <a:gd name="connsiteX4" fmla="*/ 62444 w 83155"/>
                <a:gd name="connsiteY4" fmla="*/ 312528 h 312528"/>
                <a:gd name="connsiteX5" fmla="*/ 62444 w 83155"/>
                <a:gd name="connsiteY5" fmla="*/ 41423 h 312528"/>
                <a:gd name="connsiteX6" fmla="*/ 83155 w 83155"/>
                <a:gd name="connsiteY6" fmla="*/ 41423 h 312528"/>
                <a:gd name="connsiteX7" fmla="*/ 41732 w 83155"/>
                <a:gd name="connsiteY7" fmla="*/ 0 h 31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155" h="312528">
                  <a:moveTo>
                    <a:pt x="41732" y="0"/>
                  </a:moveTo>
                  <a:lnTo>
                    <a:pt x="0" y="41732"/>
                  </a:lnTo>
                  <a:lnTo>
                    <a:pt x="20711" y="41732"/>
                  </a:lnTo>
                  <a:lnTo>
                    <a:pt x="20711" y="312528"/>
                  </a:lnTo>
                  <a:lnTo>
                    <a:pt x="62444" y="312528"/>
                  </a:lnTo>
                  <a:lnTo>
                    <a:pt x="62444" y="41423"/>
                  </a:lnTo>
                  <a:lnTo>
                    <a:pt x="83155" y="41423"/>
                  </a:lnTo>
                  <a:lnTo>
                    <a:pt x="41732" y="0"/>
                  </a:lnTo>
                  <a:close/>
                </a:path>
              </a:pathLst>
            </a:custGeom>
            <a:solidFill>
              <a:srgbClr val="50E6FF"/>
            </a:solidFill>
            <a:ln w="309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E913DF4-52F0-4653-A5D3-1A255E3B7496}"/>
                </a:ext>
              </a:extLst>
            </p:cNvPr>
            <p:cNvSpPr/>
            <p:nvPr/>
          </p:nvSpPr>
          <p:spPr>
            <a:xfrm>
              <a:off x="5027963" y="6932339"/>
              <a:ext cx="83464" cy="312528"/>
            </a:xfrm>
            <a:custGeom>
              <a:avLst/>
              <a:gdLst>
                <a:gd name="connsiteX0" fmla="*/ 62444 w 83464"/>
                <a:gd name="connsiteY0" fmla="*/ 270796 h 312528"/>
                <a:gd name="connsiteX1" fmla="*/ 62444 w 83464"/>
                <a:gd name="connsiteY1" fmla="*/ 0 h 312528"/>
                <a:gd name="connsiteX2" fmla="*/ 20711 w 83464"/>
                <a:gd name="connsiteY2" fmla="*/ 0 h 312528"/>
                <a:gd name="connsiteX3" fmla="*/ 20711 w 83464"/>
                <a:gd name="connsiteY3" fmla="*/ 270796 h 312528"/>
                <a:gd name="connsiteX4" fmla="*/ 0 w 83464"/>
                <a:gd name="connsiteY4" fmla="*/ 270796 h 312528"/>
                <a:gd name="connsiteX5" fmla="*/ 41732 w 83464"/>
                <a:gd name="connsiteY5" fmla="*/ 312528 h 312528"/>
                <a:gd name="connsiteX6" fmla="*/ 83465 w 83464"/>
                <a:gd name="connsiteY6" fmla="*/ 270796 h 312528"/>
                <a:gd name="connsiteX7" fmla="*/ 62444 w 83464"/>
                <a:gd name="connsiteY7" fmla="*/ 270796 h 31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464" h="312528">
                  <a:moveTo>
                    <a:pt x="62444" y="270796"/>
                  </a:moveTo>
                  <a:lnTo>
                    <a:pt x="62444" y="0"/>
                  </a:lnTo>
                  <a:lnTo>
                    <a:pt x="20711" y="0"/>
                  </a:lnTo>
                  <a:lnTo>
                    <a:pt x="20711" y="270796"/>
                  </a:lnTo>
                  <a:lnTo>
                    <a:pt x="0" y="270796"/>
                  </a:lnTo>
                  <a:lnTo>
                    <a:pt x="41732" y="312528"/>
                  </a:lnTo>
                  <a:lnTo>
                    <a:pt x="83465" y="270796"/>
                  </a:lnTo>
                  <a:lnTo>
                    <a:pt x="62444" y="270796"/>
                  </a:lnTo>
                  <a:close/>
                </a:path>
              </a:pathLst>
            </a:custGeom>
            <a:solidFill>
              <a:srgbClr val="0078D4"/>
            </a:solidFill>
            <a:ln w="3091" cap="flat">
              <a:noFill/>
              <a:prstDash val="solid"/>
              <a:miter/>
            </a:ln>
          </p:spPr>
          <p:txBody>
            <a:bodyPr rtlCol="0" anchor="ctr"/>
            <a:lstStyle/>
            <a:p>
              <a:endParaRPr lang="en-US"/>
            </a:p>
          </p:txBody>
        </p:sp>
      </p:grpSp>
      <p:sp>
        <p:nvSpPr>
          <p:cNvPr id="26" name="Text Placeholder 10">
            <a:extLst>
              <a:ext uri="{FF2B5EF4-FFF2-40B4-BE49-F238E27FC236}">
                <a16:creationId xmlns:a16="http://schemas.microsoft.com/office/drawing/2014/main" id="{9B0D460D-119C-4935-8DE0-9A46BE697878}"/>
              </a:ext>
            </a:extLst>
          </p:cNvPr>
          <p:cNvSpPr txBox="1">
            <a:spLocks/>
          </p:cNvSpPr>
          <p:nvPr/>
        </p:nvSpPr>
        <p:spPr>
          <a:xfrm>
            <a:off x="1009752" y="2781857"/>
            <a:ext cx="2834690" cy="55399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Boost </a:t>
            </a:r>
            <a:b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productivity</a:t>
            </a:r>
          </a:p>
        </p:txBody>
      </p:sp>
      <p:sp>
        <p:nvSpPr>
          <p:cNvPr id="27" name="Text Placeholder 44">
            <a:extLst>
              <a:ext uri="{FF2B5EF4-FFF2-40B4-BE49-F238E27FC236}">
                <a16:creationId xmlns:a16="http://schemas.microsoft.com/office/drawing/2014/main" id="{C5618995-28B5-4BB7-A7BF-61C26D9BFDF4}"/>
              </a:ext>
            </a:extLst>
          </p:cNvPr>
          <p:cNvSpPr txBox="1">
            <a:spLocks/>
          </p:cNvSpPr>
          <p:nvPr/>
        </p:nvSpPr>
        <p:spPr>
          <a:xfrm>
            <a:off x="1009752" y="3596326"/>
            <a:ext cx="2788920" cy="69236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defRPr/>
            </a:pPr>
            <a:r>
              <a:rPr lang="en-US" dirty="0">
                <a:gradFill>
                  <a:gsLst>
                    <a:gs pos="1250">
                      <a:srgbClr val="000000"/>
                    </a:gs>
                    <a:gs pos="100000">
                      <a:srgbClr val="000000"/>
                    </a:gs>
                  </a:gsLst>
                  <a:lin ang="5400000" scaled="0"/>
                </a:gradFill>
              </a:rPr>
              <a:t>Guided developer experience increases productivity and simplifies end-to-end deployment</a:t>
            </a:r>
          </a:p>
        </p:txBody>
      </p:sp>
      <p:sp>
        <p:nvSpPr>
          <p:cNvPr id="28" name="Text Placeholder 11">
            <a:extLst>
              <a:ext uri="{FF2B5EF4-FFF2-40B4-BE49-F238E27FC236}">
                <a16:creationId xmlns:a16="http://schemas.microsoft.com/office/drawing/2014/main" id="{2DBAD95A-FB6E-4209-BAC7-6C0058C2E467}"/>
              </a:ext>
            </a:extLst>
          </p:cNvPr>
          <p:cNvSpPr txBox="1">
            <a:spLocks/>
          </p:cNvSpPr>
          <p:nvPr/>
        </p:nvSpPr>
        <p:spPr>
          <a:xfrm>
            <a:off x="4720838" y="2781857"/>
            <a:ext cx="2834690" cy="55399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Smart </a:t>
            </a:r>
          </a:p>
          <a:p>
            <a:pPr marL="0" marR="0" lvl="0" indent="0"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integrations</a:t>
            </a:r>
          </a:p>
        </p:txBody>
      </p:sp>
      <p:sp>
        <p:nvSpPr>
          <p:cNvPr id="29" name="Text Placeholder 45">
            <a:extLst>
              <a:ext uri="{FF2B5EF4-FFF2-40B4-BE49-F238E27FC236}">
                <a16:creationId xmlns:a16="http://schemas.microsoft.com/office/drawing/2014/main" id="{9A012A9E-7344-408B-B5C4-D27F1D256A6E}"/>
              </a:ext>
            </a:extLst>
          </p:cNvPr>
          <p:cNvSpPr txBox="1">
            <a:spLocks/>
          </p:cNvSpPr>
          <p:nvPr/>
        </p:nvSpPr>
        <p:spPr>
          <a:xfrm>
            <a:off x="4720838" y="3596326"/>
            <a:ext cx="2642677" cy="140333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10000"/>
              </a:lnSpc>
              <a:defRPr/>
            </a:pPr>
            <a:r>
              <a:rPr lang="en-US" dirty="0">
                <a:gradFill>
                  <a:gsLst>
                    <a:gs pos="1250">
                      <a:srgbClr val="000000"/>
                    </a:gs>
                    <a:gs pos="100000">
                      <a:srgbClr val="000000"/>
                    </a:gs>
                  </a:gsLst>
                  <a:lin ang="5400000" scaled="0"/>
                </a:gradFill>
              </a:rPr>
              <a:t>Full compatibility with community edition PostgreSQL. Reduce time to market with tight integration to Azure Kubernetes Service, Azure App Service and more</a:t>
            </a:r>
          </a:p>
        </p:txBody>
      </p:sp>
      <p:sp>
        <p:nvSpPr>
          <p:cNvPr id="30" name="Text Placeholder 11">
            <a:extLst>
              <a:ext uri="{FF2B5EF4-FFF2-40B4-BE49-F238E27FC236}">
                <a16:creationId xmlns:a16="http://schemas.microsoft.com/office/drawing/2014/main" id="{078CBF8B-6FF1-49E8-9D5D-88ECDEA49745}"/>
              </a:ext>
            </a:extLst>
          </p:cNvPr>
          <p:cNvSpPr txBox="1">
            <a:spLocks/>
          </p:cNvSpPr>
          <p:nvPr/>
        </p:nvSpPr>
        <p:spPr>
          <a:xfrm>
            <a:off x="8248983" y="2781857"/>
            <a:ext cx="2429903" cy="55399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Easy and cost effective to get started</a:t>
            </a:r>
          </a:p>
        </p:txBody>
      </p:sp>
      <p:sp>
        <p:nvSpPr>
          <p:cNvPr id="31" name="Text Placeholder 47">
            <a:extLst>
              <a:ext uri="{FF2B5EF4-FFF2-40B4-BE49-F238E27FC236}">
                <a16:creationId xmlns:a16="http://schemas.microsoft.com/office/drawing/2014/main" id="{866108FB-F478-4DC3-BC47-3364D6CAF372}"/>
              </a:ext>
            </a:extLst>
          </p:cNvPr>
          <p:cNvSpPr txBox="1">
            <a:spLocks/>
          </p:cNvSpPr>
          <p:nvPr/>
        </p:nvSpPr>
        <p:spPr>
          <a:xfrm>
            <a:off x="8248983" y="3596326"/>
            <a:ext cx="2789131" cy="11663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defRPr/>
            </a:pPr>
            <a:r>
              <a:rPr lang="en-US" dirty="0">
                <a:gradFill>
                  <a:gsLst>
                    <a:gs pos="1250">
                      <a:srgbClr val="000000"/>
                    </a:gs>
                    <a:gs pos="100000">
                      <a:srgbClr val="000000"/>
                    </a:gs>
                  </a:gsLst>
                  <a:lin ang="5400000" scaled="0"/>
                </a:gradFill>
              </a:rPr>
              <a:t>Option to get started for free with Azure free accounts. Leverage burstable or reserved instance pricing and start/stop capabilities to optimize cost</a:t>
            </a:r>
          </a:p>
        </p:txBody>
      </p:sp>
    </p:spTree>
    <p:extLst>
      <p:ext uri="{BB962C8B-B14F-4D97-AF65-F5344CB8AC3E}">
        <p14:creationId xmlns:p14="http://schemas.microsoft.com/office/powerpoint/2010/main" val="16612074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E55CAA-D152-46DB-A21B-1F0B213E6C51}"/>
              </a:ext>
            </a:extLst>
          </p:cNvPr>
          <p:cNvSpPr>
            <a:spLocks noGrp="1"/>
          </p:cNvSpPr>
          <p:nvPr>
            <p:ph type="title"/>
          </p:nvPr>
        </p:nvSpPr>
        <p:spPr>
          <a:xfrm>
            <a:off x="588263" y="457200"/>
            <a:ext cx="5094080" cy="553998"/>
          </a:xfrm>
        </p:spPr>
        <p:txBody>
          <a:bodyPr>
            <a:noAutofit/>
          </a:bodyPr>
          <a:lstStyle/>
          <a:p>
            <a:r>
              <a:rPr lang="en-US" sz="3200" dirty="0"/>
              <a:t>Zone-redundant High Availability</a:t>
            </a:r>
          </a:p>
        </p:txBody>
      </p:sp>
      <p:cxnSp>
        <p:nvCxnSpPr>
          <p:cNvPr id="11" name="Straight Connector 10">
            <a:extLst>
              <a:ext uri="{FF2B5EF4-FFF2-40B4-BE49-F238E27FC236}">
                <a16:creationId xmlns:a16="http://schemas.microsoft.com/office/drawing/2014/main" id="{7E934802-417E-8740-8D67-C10CEE4A9DEC}"/>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48C49C5-468D-42E6-970E-1F447014C655}"/>
              </a:ext>
            </a:extLst>
          </p:cNvPr>
          <p:cNvSpPr/>
          <p:nvPr/>
        </p:nvSpPr>
        <p:spPr>
          <a:xfrm>
            <a:off x="478972" y="1581150"/>
            <a:ext cx="4288971" cy="4600194"/>
          </a:xfrm>
          <a:prstGeom prst="rect">
            <a:avLst/>
          </a:prstGeom>
        </p:spPr>
        <p:txBody>
          <a:bodyPr/>
          <a:lstStyle/>
          <a:p>
            <a:pPr marL="342900" lvl="0" indent="-342900">
              <a:lnSpc>
                <a:spcPct val="100000"/>
              </a:lnSpc>
              <a:spcAft>
                <a:spcPts val="900"/>
              </a:spcAft>
              <a:buFont typeface="Arial" panose="020B0604020202020204" pitchFamily="34" charset="0"/>
              <a:buChar char="•"/>
            </a:pPr>
            <a:r>
              <a:rPr lang="en-US" sz="1600" dirty="0"/>
              <a:t>A synchronous standby replica automatically deployed in a different availability zone (AZ) than the primary DB deployed AZ.</a:t>
            </a:r>
          </a:p>
          <a:p>
            <a:pPr marL="342900" lvl="0" indent="-342900">
              <a:lnSpc>
                <a:spcPct val="100000"/>
              </a:lnSpc>
              <a:spcAft>
                <a:spcPts val="900"/>
              </a:spcAft>
              <a:buFont typeface="Arial" panose="020B0604020202020204" pitchFamily="34" charset="0"/>
              <a:buChar char="•"/>
            </a:pPr>
            <a:r>
              <a:rPr lang="en-US" sz="1600" dirty="0"/>
              <a:t>Zero data loss in the event of a planned or unplanned failover</a:t>
            </a:r>
          </a:p>
          <a:p>
            <a:pPr marL="342900" lvl="0" indent="-342900">
              <a:lnSpc>
                <a:spcPct val="100000"/>
              </a:lnSpc>
              <a:spcAft>
                <a:spcPts val="900"/>
              </a:spcAft>
              <a:buFont typeface="Arial" panose="020B0604020202020204" pitchFamily="34" charset="0"/>
              <a:buChar char="•"/>
            </a:pPr>
            <a:r>
              <a:rPr lang="en-US" sz="1600" dirty="0"/>
              <a:t>Physically separate synchronous copy of data maintained using Postgres streaming replication</a:t>
            </a:r>
          </a:p>
          <a:p>
            <a:pPr marL="342900" lvl="0" indent="-342900">
              <a:lnSpc>
                <a:spcPct val="100000"/>
              </a:lnSpc>
              <a:spcAft>
                <a:spcPts val="900"/>
              </a:spcAft>
              <a:buFont typeface="Arial" panose="020B0604020202020204" pitchFamily="34" charset="0"/>
              <a:buChar char="•"/>
            </a:pPr>
            <a:r>
              <a:rPr lang="en-US" sz="1600" dirty="0"/>
              <a:t>Automatic failure detection and failovers using internal monitoring mechanisms</a:t>
            </a:r>
          </a:p>
          <a:p>
            <a:pPr marL="342900" lvl="0" indent="-342900">
              <a:lnSpc>
                <a:spcPct val="100000"/>
              </a:lnSpc>
              <a:spcAft>
                <a:spcPts val="900"/>
              </a:spcAft>
              <a:buFont typeface="Arial" panose="020B0604020202020204" pitchFamily="34" charset="0"/>
              <a:buChar char="•"/>
            </a:pPr>
            <a:r>
              <a:rPr lang="en-US" sz="1600" dirty="0"/>
              <a:t>High uptime during planned and unplanned outages</a:t>
            </a:r>
          </a:p>
        </p:txBody>
      </p:sp>
      <p:sp>
        <p:nvSpPr>
          <p:cNvPr id="22" name="TextBox 21">
            <a:extLst>
              <a:ext uri="{FF2B5EF4-FFF2-40B4-BE49-F238E27FC236}">
                <a16:creationId xmlns:a16="http://schemas.microsoft.com/office/drawing/2014/main" id="{3892FFFD-BA5C-4787-8EBC-8E7A4CD2715D}"/>
              </a:ext>
            </a:extLst>
          </p:cNvPr>
          <p:cNvSpPr txBox="1"/>
          <p:nvPr/>
        </p:nvSpPr>
        <p:spPr>
          <a:xfrm>
            <a:off x="7383375" y="1341790"/>
            <a:ext cx="2704578" cy="31867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Zone-redundant HA pic</a:t>
            </a:r>
          </a:p>
        </p:txBody>
      </p:sp>
      <p:sp>
        <p:nvSpPr>
          <p:cNvPr id="4" name="TextBox 3">
            <a:extLst>
              <a:ext uri="{FF2B5EF4-FFF2-40B4-BE49-F238E27FC236}">
                <a16:creationId xmlns:a16="http://schemas.microsoft.com/office/drawing/2014/main" id="{925E935A-C1EF-4F52-82B3-C2BE9797FB91}"/>
              </a:ext>
            </a:extLst>
          </p:cNvPr>
          <p:cNvSpPr txBox="1"/>
          <p:nvPr/>
        </p:nvSpPr>
        <p:spPr>
          <a:xfrm>
            <a:off x="6574271" y="5585715"/>
            <a:ext cx="4322786" cy="184666"/>
          </a:xfrm>
          <a:prstGeom prst="rect">
            <a:avLst/>
          </a:prstGeom>
          <a:noFill/>
        </p:spPr>
        <p:txBody>
          <a:bodyPr wrap="square" lIns="0" tIns="0" rIns="0" bIns="0" rtlCol="0">
            <a:spAutoFit/>
          </a:bodyPr>
          <a:lstStyle/>
          <a:p>
            <a:r>
              <a:rPr lang="en-US" sz="1200">
                <a:gradFill>
                  <a:gsLst>
                    <a:gs pos="2917">
                      <a:schemeClr val="tx1"/>
                    </a:gs>
                    <a:gs pos="30000">
                      <a:schemeClr val="tx1"/>
                    </a:gs>
                  </a:gsLst>
                  <a:lin ang="5400000" scaled="0"/>
                </a:gradFill>
              </a:rPr>
              <a:t>Note: </a:t>
            </a:r>
            <a:r>
              <a:rPr lang="en-US" sz="1200"/>
              <a:t>Zone Redundant High Availability with up to 99.99% SLA. </a:t>
            </a:r>
          </a:p>
        </p:txBody>
      </p:sp>
      <p:sp>
        <p:nvSpPr>
          <p:cNvPr id="2" name="Rectangle 1">
            <a:extLst>
              <a:ext uri="{FF2B5EF4-FFF2-40B4-BE49-F238E27FC236}">
                <a16:creationId xmlns:a16="http://schemas.microsoft.com/office/drawing/2014/main" id="{3F337B21-2941-4B95-9792-98D1898C9011}"/>
              </a:ext>
            </a:extLst>
          </p:cNvPr>
          <p:cNvSpPr/>
          <p:nvPr/>
        </p:nvSpPr>
        <p:spPr>
          <a:xfrm>
            <a:off x="8096472" y="2299652"/>
            <a:ext cx="1278385" cy="76348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(AZ-1)</a:t>
            </a:r>
          </a:p>
        </p:txBody>
      </p:sp>
      <p:sp>
        <p:nvSpPr>
          <p:cNvPr id="6" name="Rectangle 5">
            <a:extLst>
              <a:ext uri="{FF2B5EF4-FFF2-40B4-BE49-F238E27FC236}">
                <a16:creationId xmlns:a16="http://schemas.microsoft.com/office/drawing/2014/main" id="{42E32085-9DBA-4FAF-9DA0-798117410009}"/>
              </a:ext>
            </a:extLst>
          </p:cNvPr>
          <p:cNvSpPr/>
          <p:nvPr/>
        </p:nvSpPr>
        <p:spPr>
          <a:xfrm>
            <a:off x="8096472" y="4102807"/>
            <a:ext cx="1278385" cy="763480"/>
          </a:xfrm>
          <a:prstGeom prst="rect">
            <a:avLst/>
          </a:prstGeom>
          <a:solidFill>
            <a:schemeClr val="accent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Standby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(AZ-2)</a:t>
            </a:r>
          </a:p>
        </p:txBody>
      </p:sp>
      <p:sp>
        <p:nvSpPr>
          <p:cNvPr id="10" name="TextBox 9">
            <a:extLst>
              <a:ext uri="{FF2B5EF4-FFF2-40B4-BE49-F238E27FC236}">
                <a16:creationId xmlns:a16="http://schemas.microsoft.com/office/drawing/2014/main" id="{6CC7C713-696D-44E8-A184-51D0B6D83454}"/>
              </a:ext>
            </a:extLst>
          </p:cNvPr>
          <p:cNvSpPr txBox="1"/>
          <p:nvPr/>
        </p:nvSpPr>
        <p:spPr>
          <a:xfrm>
            <a:off x="7090663" y="1866901"/>
            <a:ext cx="3290002" cy="338554"/>
          </a:xfrm>
          <a:prstGeom prst="rect">
            <a:avLst/>
          </a:prstGeom>
          <a:solidFill>
            <a:schemeClr val="accent1"/>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Region-1</a:t>
            </a:r>
          </a:p>
        </p:txBody>
      </p:sp>
      <p:cxnSp>
        <p:nvCxnSpPr>
          <p:cNvPr id="13" name="Straight Connector 12" descr="arrow pointing from primary to standby">
            <a:extLst>
              <a:ext uri="{FF2B5EF4-FFF2-40B4-BE49-F238E27FC236}">
                <a16:creationId xmlns:a16="http://schemas.microsoft.com/office/drawing/2014/main" id="{9EDF147F-E1DB-8747-9C9B-B4AA35181205}"/>
              </a:ext>
            </a:extLst>
          </p:cNvPr>
          <p:cNvCxnSpPr>
            <a:cxnSpLocks/>
          </p:cNvCxnSpPr>
          <p:nvPr/>
        </p:nvCxnSpPr>
        <p:spPr>
          <a:xfrm>
            <a:off x="8733652" y="3058827"/>
            <a:ext cx="0" cy="941673"/>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889827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96B09B-A32D-4D70-BE0E-8FA783A3664F}"/>
              </a:ext>
            </a:extLst>
          </p:cNvPr>
          <p:cNvSpPr>
            <a:spLocks noGrp="1"/>
          </p:cNvSpPr>
          <p:nvPr>
            <p:ph type="body" sz="quarter" idx="10"/>
          </p:nvPr>
        </p:nvSpPr>
        <p:spPr>
          <a:xfrm>
            <a:off x="586391" y="1646633"/>
            <a:ext cx="3936624" cy="3180038"/>
          </a:xfrm>
        </p:spPr>
        <p:txBody>
          <a:bodyPr/>
          <a:lstStyle/>
          <a:p>
            <a:pPr marL="285750" lvl="0" indent="-285750">
              <a:lnSpc>
                <a:spcPct val="110000"/>
              </a:lnSpc>
              <a:buFont typeface="Arial" panose="020B0604020202020204" pitchFamily="34" charset="0"/>
              <a:buChar char="•"/>
              <a:defRPr/>
            </a:pPr>
            <a:r>
              <a:rPr lang="en-US" dirty="0">
                <a:gradFill>
                  <a:gsLst>
                    <a:gs pos="1250">
                      <a:srgbClr val="000000"/>
                    </a:gs>
                    <a:gs pos="100000">
                      <a:srgbClr val="000000"/>
                    </a:gs>
                  </a:gsLst>
                  <a:lin ang="5400000" scaled="0"/>
                </a:gradFill>
              </a:rPr>
              <a:t>Control planned downtime with custom maintenance windows</a:t>
            </a:r>
          </a:p>
          <a:p>
            <a:pPr marL="285750" indent="-285750">
              <a:buFont typeface="Arial" panose="020B0604020202020204" pitchFamily="34" charset="0"/>
              <a:buChar char="•"/>
              <a:defRPr/>
            </a:pPr>
            <a:r>
              <a:rPr lang="en-US" sz="1800" dirty="0"/>
              <a:t>Server with high availability enabled is updated via failover to updated standby node</a:t>
            </a:r>
            <a:endParaRPr lang="en-US" dirty="0">
              <a:gradFill>
                <a:gsLst>
                  <a:gs pos="1250">
                    <a:srgbClr val="000000"/>
                  </a:gs>
                  <a:gs pos="100000">
                    <a:srgbClr val="000000"/>
                  </a:gs>
                </a:gsLst>
                <a:lin ang="5400000" scaled="0"/>
              </a:gradFill>
            </a:endParaRPr>
          </a:p>
          <a:p>
            <a:pPr marL="285750" indent="-285750">
              <a:buFont typeface="Arial" panose="020B0604020202020204" pitchFamily="34" charset="0"/>
              <a:buChar char="•"/>
              <a:defRPr/>
            </a:pPr>
            <a:r>
              <a:rPr lang="en-US" dirty="0">
                <a:gradFill>
                  <a:gsLst>
                    <a:gs pos="1250">
                      <a:srgbClr val="000000"/>
                    </a:gs>
                    <a:gs pos="100000">
                      <a:srgbClr val="000000"/>
                    </a:gs>
                  </a:gsLst>
                  <a:lin ang="5400000" scaled="0"/>
                </a:gradFill>
              </a:rPr>
              <a:t>Multiple configuration parameters for fine grained database optimization and tuning </a:t>
            </a:r>
          </a:p>
          <a:p>
            <a:pPr marL="285750"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1C1AF5D9-50A8-42EF-BA02-DE6E23A1525E}"/>
              </a:ext>
            </a:extLst>
          </p:cNvPr>
          <p:cNvSpPr>
            <a:spLocks noGrp="1"/>
          </p:cNvSpPr>
          <p:nvPr>
            <p:ph type="title"/>
          </p:nvPr>
        </p:nvSpPr>
        <p:spPr>
          <a:xfrm>
            <a:off x="588263" y="457200"/>
            <a:ext cx="4424608" cy="1959429"/>
          </a:xfrm>
        </p:spPr>
        <p:txBody>
          <a:bodyPr/>
          <a:lstStyle/>
          <a:p>
            <a:r>
              <a:rPr lang="en-US" sz="3200" dirty="0"/>
              <a:t>Custom Maintenance Windows</a:t>
            </a:r>
          </a:p>
        </p:txBody>
      </p:sp>
      <p:pic>
        <p:nvPicPr>
          <p:cNvPr id="5" name="Picture 4" descr="screenshot">
            <a:extLst>
              <a:ext uri="{FF2B5EF4-FFF2-40B4-BE49-F238E27FC236}">
                <a16:creationId xmlns:a16="http://schemas.microsoft.com/office/drawing/2014/main" id="{69F783A0-6FB4-4FBA-B2EE-AAEB32DECF59}"/>
              </a:ext>
            </a:extLst>
          </p:cNvPr>
          <p:cNvPicPr>
            <a:picLocks noChangeAspect="1"/>
          </p:cNvPicPr>
          <p:nvPr/>
        </p:nvPicPr>
        <p:blipFill>
          <a:blip r:embed="rId3"/>
          <a:stretch>
            <a:fillRect/>
          </a:stretch>
        </p:blipFill>
        <p:spPr>
          <a:xfrm>
            <a:off x="6238063" y="887691"/>
            <a:ext cx="4898022" cy="5138796"/>
          </a:xfrm>
          <a:prstGeom prst="rect">
            <a:avLst/>
          </a:prstGeom>
          <a:effectLst>
            <a:outerShdw blurRad="114300" dist="38100" dir="5400000" algn="tl" rotWithShape="0">
              <a:prstClr val="black">
                <a:alpha val="25000"/>
              </a:prstClr>
            </a:outerShdw>
          </a:effectLst>
        </p:spPr>
      </p:pic>
      <p:cxnSp>
        <p:nvCxnSpPr>
          <p:cNvPr id="6" name="Straight Connector 5">
            <a:extLst>
              <a:ext uri="{FF2B5EF4-FFF2-40B4-BE49-F238E27FC236}">
                <a16:creationId xmlns:a16="http://schemas.microsoft.com/office/drawing/2014/main" id="{5EB393DA-4997-1B48-9221-292FC4C509C9}"/>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18440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B052AE-A571-4595-BA70-F7EACDAF1C63}"/>
              </a:ext>
            </a:extLst>
          </p:cNvPr>
          <p:cNvSpPr>
            <a:spLocks noGrp="1"/>
          </p:cNvSpPr>
          <p:nvPr>
            <p:ph type="body" sz="quarter" idx="10"/>
          </p:nvPr>
        </p:nvSpPr>
        <p:spPr>
          <a:xfrm>
            <a:off x="586391" y="1320061"/>
            <a:ext cx="4442810" cy="2419830"/>
          </a:xfrm>
        </p:spPr>
        <p:txBody>
          <a:bodyPr/>
          <a:lstStyle/>
          <a:p>
            <a:pPr marL="285750" indent="-285750">
              <a:buFont typeface="Arial" panose="020B0604020202020204" pitchFamily="34" charset="0"/>
              <a:buChar char="•"/>
            </a:pPr>
            <a:r>
              <a:rPr lang="en-US" dirty="0"/>
              <a:t>Managed server-side connection pooler</a:t>
            </a:r>
          </a:p>
          <a:p>
            <a:pPr marL="285750" indent="-285750">
              <a:buFont typeface="Arial" panose="020B0604020202020204" pitchFamily="34" charset="0"/>
              <a:buChar char="•"/>
            </a:pPr>
            <a:r>
              <a:rPr lang="en-US" dirty="0"/>
              <a:t>No need to restart</a:t>
            </a:r>
          </a:p>
          <a:p>
            <a:pPr marL="285750" indent="-285750">
              <a:buFont typeface="Arial" panose="020B0604020202020204" pitchFamily="34" charset="0"/>
              <a:buChar char="•"/>
            </a:pPr>
            <a:r>
              <a:rPr lang="en-US" dirty="0"/>
              <a:t>Connection to the database server via port 6432 routes via </a:t>
            </a:r>
            <a:r>
              <a:rPr lang="en-US" dirty="0" err="1"/>
              <a:t>PgBouncer</a:t>
            </a:r>
            <a:endParaRPr lang="en-US" dirty="0"/>
          </a:p>
          <a:p>
            <a:pPr marL="285750" indent="-285750">
              <a:buFont typeface="Arial" panose="020B0604020202020204" pitchFamily="34" charset="0"/>
              <a:buChar char="•"/>
            </a:pPr>
            <a:r>
              <a:rPr lang="en-US" dirty="0"/>
              <a:t>Connect to 5432 outside of </a:t>
            </a:r>
            <a:r>
              <a:rPr lang="en-US" dirty="0" err="1"/>
              <a:t>PgBouncer</a:t>
            </a:r>
            <a:endParaRPr lang="en-US" dirty="0"/>
          </a:p>
          <a:p>
            <a:pPr marL="285750" indent="-285750">
              <a:buFont typeface="Arial" panose="020B0604020202020204" pitchFamily="34" charset="0"/>
              <a:buChar char="•"/>
            </a:pPr>
            <a:r>
              <a:rPr lang="en-US" dirty="0"/>
              <a:t>Optional feature</a:t>
            </a:r>
          </a:p>
        </p:txBody>
      </p:sp>
      <p:sp>
        <p:nvSpPr>
          <p:cNvPr id="3" name="Title 2">
            <a:extLst>
              <a:ext uri="{FF2B5EF4-FFF2-40B4-BE49-F238E27FC236}">
                <a16:creationId xmlns:a16="http://schemas.microsoft.com/office/drawing/2014/main" id="{1851CEBE-8EED-44CF-B36C-646D72F8A8A4}"/>
              </a:ext>
            </a:extLst>
          </p:cNvPr>
          <p:cNvSpPr>
            <a:spLocks noGrp="1"/>
          </p:cNvSpPr>
          <p:nvPr>
            <p:ph type="title"/>
          </p:nvPr>
        </p:nvSpPr>
        <p:spPr/>
        <p:txBody>
          <a:bodyPr>
            <a:noAutofit/>
          </a:bodyPr>
          <a:lstStyle/>
          <a:p>
            <a:r>
              <a:rPr lang="en-US" sz="3200" dirty="0" err="1"/>
              <a:t>PgBouncer</a:t>
            </a:r>
            <a:r>
              <a:rPr lang="en-US" sz="3200" dirty="0"/>
              <a:t> Integration</a:t>
            </a:r>
          </a:p>
        </p:txBody>
      </p:sp>
      <p:cxnSp>
        <p:nvCxnSpPr>
          <p:cNvPr id="7" name="Straight Connector 6">
            <a:extLst>
              <a:ext uri="{FF2B5EF4-FFF2-40B4-BE49-F238E27FC236}">
                <a16:creationId xmlns:a16="http://schemas.microsoft.com/office/drawing/2014/main" id="{3149C400-566B-4440-B60A-DC0D4C7F41D3}"/>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descr="architecture diagram">
            <a:extLst>
              <a:ext uri="{FF2B5EF4-FFF2-40B4-BE49-F238E27FC236}">
                <a16:creationId xmlns:a16="http://schemas.microsoft.com/office/drawing/2014/main" id="{F4336116-778E-5344-8579-05C18F557388}"/>
              </a:ext>
            </a:extLst>
          </p:cNvPr>
          <p:cNvGrpSpPr/>
          <p:nvPr/>
        </p:nvGrpSpPr>
        <p:grpSpPr>
          <a:xfrm>
            <a:off x="5564491" y="2157414"/>
            <a:ext cx="6528971" cy="2665968"/>
            <a:chOff x="5564491" y="2157414"/>
            <a:chExt cx="6528971" cy="2665968"/>
          </a:xfrm>
        </p:grpSpPr>
        <p:sp>
          <p:nvSpPr>
            <p:cNvPr id="21" name="TextBox 20">
              <a:extLst>
                <a:ext uri="{FF2B5EF4-FFF2-40B4-BE49-F238E27FC236}">
                  <a16:creationId xmlns:a16="http://schemas.microsoft.com/office/drawing/2014/main" id="{5A802D8B-AF7F-0C47-AB12-D66A5FEA09FD}"/>
                </a:ext>
              </a:extLst>
            </p:cNvPr>
            <p:cNvSpPr txBox="1"/>
            <p:nvPr/>
          </p:nvSpPr>
          <p:spPr>
            <a:xfrm>
              <a:off x="9077233" y="2710798"/>
              <a:ext cx="3016229" cy="132903"/>
            </a:xfrm>
            <a:prstGeom prst="rect">
              <a:avLst/>
            </a:prstGeom>
            <a:noFill/>
          </p:spPr>
          <p:txBody>
            <a:bodyPr wrap="square" lIns="0" tIns="0" rIns="0" bIns="0" rtlCol="0" anchor="ctr">
              <a:sp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Host: </a:t>
              </a:r>
              <a:r>
                <a:rPr kumimoji="0" lang="en-US" sz="800" b="0" i="0" u="none" strike="noStrike" kern="1200" cap="none" spc="0" normalizeH="0" baseline="0" noProof="0" dirty="0" err="1">
                  <a:ln>
                    <a:noFill/>
                  </a:ln>
                  <a:solidFill>
                    <a:prstClr val="black"/>
                  </a:solidFill>
                  <a:effectLst/>
                  <a:uLnTx/>
                  <a:uFillTx/>
                  <a:latin typeface="Segoe UI"/>
                  <a:ea typeface="+mn-ea"/>
                  <a:cs typeface="+mn-cs"/>
                </a:rPr>
                <a:t>mypgserver.postres.database.azure.com</a:t>
              </a:r>
              <a:endParaRPr kumimoji="0" lang="en-US" sz="8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8" name="Graphic 7">
              <a:extLst>
                <a:ext uri="{FF2B5EF4-FFF2-40B4-BE49-F238E27FC236}">
                  <a16:creationId xmlns:a16="http://schemas.microsoft.com/office/drawing/2014/main" id="{9B1E8BF4-3168-0346-816F-978486CED5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29025" y="2417927"/>
              <a:ext cx="464364" cy="464364"/>
            </a:xfrm>
            <a:prstGeom prst="rect">
              <a:avLst/>
            </a:prstGeom>
          </p:spPr>
        </p:pic>
        <p:sp>
          <p:nvSpPr>
            <p:cNvPr id="9" name="TextBox 8">
              <a:extLst>
                <a:ext uri="{FF2B5EF4-FFF2-40B4-BE49-F238E27FC236}">
                  <a16:creationId xmlns:a16="http://schemas.microsoft.com/office/drawing/2014/main" id="{FF6E0C4D-EAA3-1B47-BA0A-0C2C98772FF2}"/>
                </a:ext>
              </a:extLst>
            </p:cNvPr>
            <p:cNvSpPr txBox="1"/>
            <p:nvPr/>
          </p:nvSpPr>
          <p:spPr>
            <a:xfrm>
              <a:off x="5924822" y="2897948"/>
              <a:ext cx="884350" cy="13290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Azure VM</a:t>
              </a:r>
            </a:p>
          </p:txBody>
        </p:sp>
        <p:pic>
          <p:nvPicPr>
            <p:cNvPr id="10" name="Graphic 9">
              <a:extLst>
                <a:ext uri="{FF2B5EF4-FFF2-40B4-BE49-F238E27FC236}">
                  <a16:creationId xmlns:a16="http://schemas.microsoft.com/office/drawing/2014/main" id="{36402587-292B-DE41-8BBE-3F5EB04ED6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4491" y="2893599"/>
              <a:ext cx="340442" cy="340442"/>
            </a:xfrm>
            <a:prstGeom prst="rect">
              <a:avLst/>
            </a:prstGeom>
          </p:spPr>
        </p:pic>
        <p:sp>
          <p:nvSpPr>
            <p:cNvPr id="11" name="TextBox 10">
              <a:extLst>
                <a:ext uri="{FF2B5EF4-FFF2-40B4-BE49-F238E27FC236}">
                  <a16:creationId xmlns:a16="http://schemas.microsoft.com/office/drawing/2014/main" id="{5E9CB343-E97F-6242-8EDC-DC0178A84845}"/>
                </a:ext>
              </a:extLst>
            </p:cNvPr>
            <p:cNvSpPr txBox="1"/>
            <p:nvPr/>
          </p:nvSpPr>
          <p:spPr>
            <a:xfrm>
              <a:off x="5924822" y="3790647"/>
              <a:ext cx="884350" cy="13290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AKS</a:t>
              </a:r>
            </a:p>
          </p:txBody>
        </p:sp>
        <p:pic>
          <p:nvPicPr>
            <p:cNvPr id="12" name="Graphic 11">
              <a:extLst>
                <a:ext uri="{FF2B5EF4-FFF2-40B4-BE49-F238E27FC236}">
                  <a16:creationId xmlns:a16="http://schemas.microsoft.com/office/drawing/2014/main" id="{CA32268B-BE96-0841-B84C-3B476CA5F6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4491" y="3801368"/>
              <a:ext cx="340442" cy="340442"/>
            </a:xfrm>
            <a:prstGeom prst="rect">
              <a:avLst/>
            </a:prstGeom>
          </p:spPr>
        </p:pic>
        <p:sp>
          <p:nvSpPr>
            <p:cNvPr id="13" name="TextBox 12">
              <a:extLst>
                <a:ext uri="{FF2B5EF4-FFF2-40B4-BE49-F238E27FC236}">
                  <a16:creationId xmlns:a16="http://schemas.microsoft.com/office/drawing/2014/main" id="{7D80A003-F5BC-DA47-915B-8C3143228D82}"/>
                </a:ext>
              </a:extLst>
            </p:cNvPr>
            <p:cNvSpPr txBox="1"/>
            <p:nvPr/>
          </p:nvSpPr>
          <p:spPr>
            <a:xfrm>
              <a:off x="5574294" y="2157414"/>
              <a:ext cx="1528868" cy="13290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mn-cs"/>
                </a:rPr>
                <a:t>PostgreSQL Clients</a:t>
              </a:r>
            </a:p>
          </p:txBody>
        </p:sp>
        <p:pic>
          <p:nvPicPr>
            <p:cNvPr id="14" name="Graphic 13">
              <a:extLst>
                <a:ext uri="{FF2B5EF4-FFF2-40B4-BE49-F238E27FC236}">
                  <a16:creationId xmlns:a16="http://schemas.microsoft.com/office/drawing/2014/main" id="{FB72257B-E0BF-F84E-9D2C-DC15E6B035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78815" y="3293420"/>
              <a:ext cx="392903" cy="392903"/>
            </a:xfrm>
            <a:prstGeom prst="rect">
              <a:avLst/>
            </a:prstGeom>
          </p:spPr>
        </p:pic>
        <p:pic>
          <p:nvPicPr>
            <p:cNvPr id="15" name="Graphic 14">
              <a:extLst>
                <a:ext uri="{FF2B5EF4-FFF2-40B4-BE49-F238E27FC236}">
                  <a16:creationId xmlns:a16="http://schemas.microsoft.com/office/drawing/2014/main" id="{C4D00192-5EF5-F04C-9469-130E32E438F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82859" y="4230503"/>
              <a:ext cx="343630" cy="343630"/>
            </a:xfrm>
            <a:prstGeom prst="rect">
              <a:avLst/>
            </a:prstGeom>
          </p:spPr>
        </p:pic>
        <p:sp>
          <p:nvSpPr>
            <p:cNvPr id="16" name="TextBox 15">
              <a:extLst>
                <a:ext uri="{FF2B5EF4-FFF2-40B4-BE49-F238E27FC236}">
                  <a16:creationId xmlns:a16="http://schemas.microsoft.com/office/drawing/2014/main" id="{E7680CEC-8A90-DF47-82DA-0964431297C3}"/>
                </a:ext>
              </a:extLst>
            </p:cNvPr>
            <p:cNvSpPr txBox="1"/>
            <p:nvPr/>
          </p:nvSpPr>
          <p:spPr>
            <a:xfrm>
              <a:off x="5924822" y="4616081"/>
              <a:ext cx="884350" cy="13290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App Service</a:t>
              </a:r>
            </a:p>
          </p:txBody>
        </p:sp>
        <p:sp>
          <p:nvSpPr>
            <p:cNvPr id="5" name="Rectangle 4">
              <a:extLst>
                <a:ext uri="{FF2B5EF4-FFF2-40B4-BE49-F238E27FC236}">
                  <a16:creationId xmlns:a16="http://schemas.microsoft.com/office/drawing/2014/main" id="{C19E2476-D867-7D4B-A465-46A9A5430ADC}"/>
                </a:ext>
              </a:extLst>
            </p:cNvPr>
            <p:cNvSpPr/>
            <p:nvPr/>
          </p:nvSpPr>
          <p:spPr bwMode="auto">
            <a:xfrm>
              <a:off x="5972430" y="2407385"/>
              <a:ext cx="757591" cy="667132"/>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F4CBB4E7-4BF5-4B49-A097-D004D9BCEE22}"/>
                </a:ext>
              </a:extLst>
            </p:cNvPr>
            <p:cNvSpPr/>
            <p:nvPr/>
          </p:nvSpPr>
          <p:spPr bwMode="auto">
            <a:xfrm>
              <a:off x="5972430" y="3242242"/>
              <a:ext cx="757591" cy="667132"/>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92FCC4E8-5800-8041-BD4A-B0FE5FE2AC29}"/>
                </a:ext>
              </a:extLst>
            </p:cNvPr>
            <p:cNvSpPr/>
            <p:nvPr/>
          </p:nvSpPr>
          <p:spPr bwMode="auto">
            <a:xfrm>
              <a:off x="5972430" y="4156250"/>
              <a:ext cx="757591" cy="667132"/>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7699E0A6-BD3B-EE4D-BFB2-B36870B8C073}"/>
                </a:ext>
              </a:extLst>
            </p:cNvPr>
            <p:cNvSpPr txBox="1"/>
            <p:nvPr/>
          </p:nvSpPr>
          <p:spPr>
            <a:xfrm>
              <a:off x="7980423" y="2722105"/>
              <a:ext cx="884350" cy="13290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mn-cs"/>
                </a:rPr>
                <a:t>Linux VM</a:t>
              </a:r>
            </a:p>
          </p:txBody>
        </p:sp>
        <p:sp>
          <p:nvSpPr>
            <p:cNvPr id="22" name="TextBox 21">
              <a:extLst>
                <a:ext uri="{FF2B5EF4-FFF2-40B4-BE49-F238E27FC236}">
                  <a16:creationId xmlns:a16="http://schemas.microsoft.com/office/drawing/2014/main" id="{41D457CE-365D-A140-B547-0F7CC377CC8F}"/>
                </a:ext>
              </a:extLst>
            </p:cNvPr>
            <p:cNvSpPr txBox="1"/>
            <p:nvPr/>
          </p:nvSpPr>
          <p:spPr>
            <a:xfrm>
              <a:off x="8332834" y="4150597"/>
              <a:ext cx="884350" cy="13290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Port 6432</a:t>
              </a:r>
            </a:p>
          </p:txBody>
        </p:sp>
        <p:sp>
          <p:nvSpPr>
            <p:cNvPr id="23" name="TextBox 22">
              <a:extLst>
                <a:ext uri="{FF2B5EF4-FFF2-40B4-BE49-F238E27FC236}">
                  <a16:creationId xmlns:a16="http://schemas.microsoft.com/office/drawing/2014/main" id="{74245A96-A38C-674D-BFEC-EAB4F4159A22}"/>
                </a:ext>
              </a:extLst>
            </p:cNvPr>
            <p:cNvSpPr txBox="1"/>
            <p:nvPr/>
          </p:nvSpPr>
          <p:spPr>
            <a:xfrm>
              <a:off x="10435054" y="4150597"/>
              <a:ext cx="884350" cy="13290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Port 5432</a:t>
              </a:r>
            </a:p>
          </p:txBody>
        </p:sp>
        <p:grpSp>
          <p:nvGrpSpPr>
            <p:cNvPr id="24" name="Graphic 98">
              <a:extLst>
                <a:ext uri="{FF2B5EF4-FFF2-40B4-BE49-F238E27FC236}">
                  <a16:creationId xmlns:a16="http://schemas.microsoft.com/office/drawing/2014/main" id="{6EC081E6-6C7D-9A43-8351-B91779CA36C8}"/>
                </a:ext>
              </a:extLst>
            </p:cNvPr>
            <p:cNvGrpSpPr/>
            <p:nvPr/>
          </p:nvGrpSpPr>
          <p:grpSpPr>
            <a:xfrm>
              <a:off x="8364772" y="3122594"/>
              <a:ext cx="831365" cy="969580"/>
              <a:chOff x="6194501" y="5573925"/>
              <a:chExt cx="1233918" cy="1439057"/>
            </a:xfrm>
          </p:grpSpPr>
          <p:sp>
            <p:nvSpPr>
              <p:cNvPr id="25" name="Freeform 24">
                <a:extLst>
                  <a:ext uri="{FF2B5EF4-FFF2-40B4-BE49-F238E27FC236}">
                    <a16:creationId xmlns:a16="http://schemas.microsoft.com/office/drawing/2014/main" id="{59C88BE9-2B26-014F-A0AB-BDD5D579CDCC}"/>
                  </a:ext>
                </a:extLst>
              </p:cNvPr>
              <p:cNvSpPr/>
              <p:nvPr/>
            </p:nvSpPr>
            <p:spPr>
              <a:xfrm>
                <a:off x="6194501" y="5769810"/>
                <a:ext cx="1233918" cy="1243172"/>
              </a:xfrm>
              <a:custGeom>
                <a:avLst/>
                <a:gdLst>
                  <a:gd name="connsiteX0" fmla="*/ 616959 w 1233918"/>
                  <a:gd name="connsiteY0" fmla="*/ 197427 h 1243172"/>
                  <a:gd name="connsiteX1" fmla="*/ 0 w 1233918"/>
                  <a:gd name="connsiteY1" fmla="*/ 0 h 1243172"/>
                  <a:gd name="connsiteX2" fmla="*/ 0 w 1233918"/>
                  <a:gd name="connsiteY2" fmla="*/ 1047288 h 1243172"/>
                  <a:gd name="connsiteX3" fmla="*/ 609247 w 1233918"/>
                  <a:gd name="connsiteY3" fmla="*/ 1243173 h 1243172"/>
                  <a:gd name="connsiteX4" fmla="*/ 616959 w 1233918"/>
                  <a:gd name="connsiteY4" fmla="*/ 1243173 h 1243172"/>
                  <a:gd name="connsiteX5" fmla="*/ 1233918 w 1233918"/>
                  <a:gd name="connsiteY5" fmla="*/ 1047288 h 1243172"/>
                  <a:gd name="connsiteX6" fmla="*/ 1233918 w 1233918"/>
                  <a:gd name="connsiteY6" fmla="*/ 0 h 1243172"/>
                  <a:gd name="connsiteX7" fmla="*/ 616959 w 1233918"/>
                  <a:gd name="connsiteY7" fmla="*/ 197427 h 124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3918" h="1243172">
                    <a:moveTo>
                      <a:pt x="616959" y="197427"/>
                    </a:moveTo>
                    <a:cubicBezTo>
                      <a:pt x="276089" y="197427"/>
                      <a:pt x="0" y="109510"/>
                      <a:pt x="0" y="0"/>
                    </a:cubicBezTo>
                    <a:lnTo>
                      <a:pt x="0" y="1047288"/>
                    </a:lnTo>
                    <a:cubicBezTo>
                      <a:pt x="0" y="1155256"/>
                      <a:pt x="271462" y="1241630"/>
                      <a:pt x="609247" y="1243173"/>
                    </a:cubicBezTo>
                    <a:lnTo>
                      <a:pt x="616959" y="1243173"/>
                    </a:lnTo>
                    <a:cubicBezTo>
                      <a:pt x="957829" y="1243173"/>
                      <a:pt x="1233918" y="1155256"/>
                      <a:pt x="1233918" y="1047288"/>
                    </a:cubicBezTo>
                    <a:lnTo>
                      <a:pt x="1233918" y="0"/>
                    </a:lnTo>
                    <a:cubicBezTo>
                      <a:pt x="1233918" y="109510"/>
                      <a:pt x="957829" y="197427"/>
                      <a:pt x="616959" y="197427"/>
                    </a:cubicBezTo>
                    <a:close/>
                  </a:path>
                </a:pathLst>
              </a:custGeom>
              <a:gradFill>
                <a:gsLst>
                  <a:gs pos="0">
                    <a:srgbClr val="005BA2"/>
                  </a:gs>
                  <a:gs pos="50000">
                    <a:srgbClr val="0077D3"/>
                  </a:gs>
                  <a:gs pos="100000">
                    <a:srgbClr val="005BA2"/>
                  </a:gs>
                </a:gsLst>
                <a:lin ang="0" scaled="0"/>
              </a:gradFill>
              <a:ln w="153988" cap="flat">
                <a:noFill/>
                <a:prstDash val="solid"/>
                <a:miter/>
              </a:ln>
            </p:spPr>
            <p:txBody>
              <a:bodyPr rtlCol="0" anchor="ctr"/>
              <a:lstStyle/>
              <a:p>
                <a:pPr algn="ctr"/>
                <a:r>
                  <a:rPr lang="en-US" sz="600" b="1" dirty="0" err="1">
                    <a:solidFill>
                      <a:schemeClr val="bg1"/>
                    </a:solidFill>
                  </a:rPr>
                  <a:t>PgBouncer</a:t>
                </a:r>
                <a:endParaRPr lang="en-US" sz="600" b="1" dirty="0">
                  <a:solidFill>
                    <a:schemeClr val="bg1"/>
                  </a:solidFill>
                </a:endParaRPr>
              </a:p>
            </p:txBody>
          </p:sp>
          <p:sp>
            <p:nvSpPr>
              <p:cNvPr id="26" name="Freeform 25">
                <a:extLst>
                  <a:ext uri="{FF2B5EF4-FFF2-40B4-BE49-F238E27FC236}">
                    <a16:creationId xmlns:a16="http://schemas.microsoft.com/office/drawing/2014/main" id="{77437021-DFF1-BC42-A6F9-E778A02DB564}"/>
                  </a:ext>
                </a:extLst>
              </p:cNvPr>
              <p:cNvSpPr/>
              <p:nvPr/>
            </p:nvSpPr>
            <p:spPr>
              <a:xfrm>
                <a:off x="6194501" y="5573925"/>
                <a:ext cx="1233918" cy="393311"/>
              </a:xfrm>
              <a:custGeom>
                <a:avLst/>
                <a:gdLst>
                  <a:gd name="connsiteX0" fmla="*/ 1233918 w 1233918"/>
                  <a:gd name="connsiteY0" fmla="*/ 195885 h 393311"/>
                  <a:gd name="connsiteX1" fmla="*/ 616959 w 1233918"/>
                  <a:gd name="connsiteY1" fmla="*/ 393311 h 393311"/>
                  <a:gd name="connsiteX2" fmla="*/ 0 w 1233918"/>
                  <a:gd name="connsiteY2" fmla="*/ 195885 h 393311"/>
                  <a:gd name="connsiteX3" fmla="*/ 616959 w 1233918"/>
                  <a:gd name="connsiteY3" fmla="*/ 0 h 393311"/>
                  <a:gd name="connsiteX4" fmla="*/ 1233918 w 1233918"/>
                  <a:gd name="connsiteY4" fmla="*/ 195885 h 39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918" h="393311">
                    <a:moveTo>
                      <a:pt x="1233918" y="195885"/>
                    </a:moveTo>
                    <a:cubicBezTo>
                      <a:pt x="1233918" y="305395"/>
                      <a:pt x="957829" y="393311"/>
                      <a:pt x="616959" y="393311"/>
                    </a:cubicBezTo>
                    <a:cubicBezTo>
                      <a:pt x="276089" y="393311"/>
                      <a:pt x="0" y="305395"/>
                      <a:pt x="0" y="195885"/>
                    </a:cubicBezTo>
                    <a:cubicBezTo>
                      <a:pt x="0" y="86374"/>
                      <a:pt x="276089" y="0"/>
                      <a:pt x="616959" y="0"/>
                    </a:cubicBezTo>
                    <a:cubicBezTo>
                      <a:pt x="957829" y="0"/>
                      <a:pt x="1233918" y="87917"/>
                      <a:pt x="1233918" y="195885"/>
                    </a:cubicBezTo>
                  </a:path>
                </a:pathLst>
              </a:custGeom>
              <a:solidFill>
                <a:srgbClr val="E8E8E8"/>
              </a:solidFill>
              <a:ln w="153988" cap="flat">
                <a:noFill/>
                <a:prstDash val="solid"/>
                <a:miter/>
              </a:ln>
            </p:spPr>
            <p:txBody>
              <a:bodyPr rtlCol="0" anchor="ctr"/>
              <a:lstStyle/>
              <a:p>
                <a:endParaRPr lang="en-US" sz="1200"/>
              </a:p>
            </p:txBody>
          </p:sp>
          <p:sp>
            <p:nvSpPr>
              <p:cNvPr id="27" name="Freeform 26">
                <a:extLst>
                  <a:ext uri="{FF2B5EF4-FFF2-40B4-BE49-F238E27FC236}">
                    <a16:creationId xmlns:a16="http://schemas.microsoft.com/office/drawing/2014/main" id="{E73F3154-A687-2446-A823-31A025982533}"/>
                  </a:ext>
                </a:extLst>
              </p:cNvPr>
              <p:cNvSpPr/>
              <p:nvPr/>
            </p:nvSpPr>
            <p:spPr>
              <a:xfrm>
                <a:off x="6337944" y="5635621"/>
                <a:ext cx="947032" cy="243698"/>
              </a:xfrm>
              <a:custGeom>
                <a:avLst/>
                <a:gdLst>
                  <a:gd name="connsiteX0" fmla="*/ 947032 w 947032"/>
                  <a:gd name="connsiteY0" fmla="*/ 118765 h 243698"/>
                  <a:gd name="connsiteX1" fmla="*/ 473516 w 947032"/>
                  <a:gd name="connsiteY1" fmla="*/ 243699 h 243698"/>
                  <a:gd name="connsiteX2" fmla="*/ 0 w 947032"/>
                  <a:gd name="connsiteY2" fmla="*/ 118765 h 243698"/>
                  <a:gd name="connsiteX3" fmla="*/ 473516 w 947032"/>
                  <a:gd name="connsiteY3" fmla="*/ 0 h 243698"/>
                  <a:gd name="connsiteX4" fmla="*/ 947032 w 947032"/>
                  <a:gd name="connsiteY4" fmla="*/ 124934 h 24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032" h="243698">
                    <a:moveTo>
                      <a:pt x="947032" y="118765"/>
                    </a:moveTo>
                    <a:cubicBezTo>
                      <a:pt x="947032" y="188173"/>
                      <a:pt x="734181" y="243699"/>
                      <a:pt x="473516" y="243699"/>
                    </a:cubicBezTo>
                    <a:cubicBezTo>
                      <a:pt x="212851" y="243699"/>
                      <a:pt x="0" y="188173"/>
                      <a:pt x="0" y="118765"/>
                    </a:cubicBezTo>
                    <a:cubicBezTo>
                      <a:pt x="0" y="49357"/>
                      <a:pt x="212851" y="0"/>
                      <a:pt x="473516" y="0"/>
                    </a:cubicBezTo>
                    <a:cubicBezTo>
                      <a:pt x="734181" y="0"/>
                      <a:pt x="947032" y="55526"/>
                      <a:pt x="947032" y="124934"/>
                    </a:cubicBezTo>
                  </a:path>
                </a:pathLst>
              </a:custGeom>
              <a:solidFill>
                <a:srgbClr val="50E6FF"/>
              </a:solidFill>
              <a:ln w="153988" cap="flat">
                <a:noFill/>
                <a:prstDash val="solid"/>
                <a:miter/>
              </a:ln>
            </p:spPr>
            <p:txBody>
              <a:bodyPr rtlCol="0" anchor="ctr"/>
              <a:lstStyle/>
              <a:p>
                <a:endParaRPr lang="en-US" sz="1200"/>
              </a:p>
            </p:txBody>
          </p:sp>
          <p:sp>
            <p:nvSpPr>
              <p:cNvPr id="28" name="Freeform 27">
                <a:extLst>
                  <a:ext uri="{FF2B5EF4-FFF2-40B4-BE49-F238E27FC236}">
                    <a16:creationId xmlns:a16="http://schemas.microsoft.com/office/drawing/2014/main" id="{7563CCB8-1934-DE47-A1DC-5B36B251747B}"/>
                  </a:ext>
                </a:extLst>
              </p:cNvPr>
              <p:cNvSpPr/>
              <p:nvPr/>
            </p:nvSpPr>
            <p:spPr>
              <a:xfrm>
                <a:off x="6436658" y="5789037"/>
                <a:ext cx="749605" cy="91381"/>
              </a:xfrm>
              <a:custGeom>
                <a:avLst/>
                <a:gdLst>
                  <a:gd name="connsiteX0" fmla="*/ 374803 w 749605"/>
                  <a:gd name="connsiteY0" fmla="*/ 824 h 91381"/>
                  <a:gd name="connsiteX1" fmla="*/ 0 w 749605"/>
                  <a:gd name="connsiteY1" fmla="*/ 47096 h 91381"/>
                  <a:gd name="connsiteX2" fmla="*/ 374803 w 749605"/>
                  <a:gd name="connsiteY2" fmla="*/ 90283 h 91381"/>
                  <a:gd name="connsiteX3" fmla="*/ 749605 w 749605"/>
                  <a:gd name="connsiteY3" fmla="*/ 40926 h 91381"/>
                  <a:gd name="connsiteX4" fmla="*/ 374803 w 749605"/>
                  <a:gd name="connsiteY4" fmla="*/ 824 h 91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605" h="91381">
                    <a:moveTo>
                      <a:pt x="374803" y="824"/>
                    </a:moveTo>
                    <a:cubicBezTo>
                      <a:pt x="248306" y="-1601"/>
                      <a:pt x="122109" y="13979"/>
                      <a:pt x="0" y="47096"/>
                    </a:cubicBezTo>
                    <a:cubicBezTo>
                      <a:pt x="121885" y="81113"/>
                      <a:pt x="248375" y="95689"/>
                      <a:pt x="374803" y="90283"/>
                    </a:cubicBezTo>
                    <a:cubicBezTo>
                      <a:pt x="501557" y="93686"/>
                      <a:pt x="628049" y="77028"/>
                      <a:pt x="749605" y="40926"/>
                    </a:cubicBezTo>
                    <a:cubicBezTo>
                      <a:pt x="627201" y="9889"/>
                      <a:pt x="501005" y="-3613"/>
                      <a:pt x="374803" y="824"/>
                    </a:cubicBezTo>
                    <a:close/>
                  </a:path>
                </a:pathLst>
              </a:custGeom>
              <a:solidFill>
                <a:srgbClr val="32BEDD"/>
              </a:solidFill>
              <a:ln w="153988" cap="flat">
                <a:noFill/>
                <a:prstDash val="solid"/>
                <a:miter/>
              </a:ln>
            </p:spPr>
            <p:txBody>
              <a:bodyPr rtlCol="0" anchor="ctr"/>
              <a:lstStyle/>
              <a:p>
                <a:endParaRPr lang="en-US" sz="1200"/>
              </a:p>
            </p:txBody>
          </p:sp>
        </p:grpSp>
        <p:sp>
          <p:nvSpPr>
            <p:cNvPr id="29" name="Rectangle 28">
              <a:extLst>
                <a:ext uri="{FF2B5EF4-FFF2-40B4-BE49-F238E27FC236}">
                  <a16:creationId xmlns:a16="http://schemas.microsoft.com/office/drawing/2014/main" id="{8BFB81A1-E3C8-104F-A8EA-3636D6C14118}"/>
                </a:ext>
              </a:extLst>
            </p:cNvPr>
            <p:cNvSpPr/>
            <p:nvPr/>
          </p:nvSpPr>
          <p:spPr bwMode="auto">
            <a:xfrm>
              <a:off x="8058631" y="2602436"/>
              <a:ext cx="3635306" cy="182896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Azure Database for PostgreSQL logo">
              <a:extLst>
                <a:ext uri="{FF2B5EF4-FFF2-40B4-BE49-F238E27FC236}">
                  <a16:creationId xmlns:a16="http://schemas.microsoft.com/office/drawing/2014/main" id="{167154AF-9EEF-774F-8453-D5543CE8637D}"/>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327088" y="3088064"/>
              <a:ext cx="1038935" cy="1038934"/>
            </a:xfrm>
            <a:prstGeom prst="rect">
              <a:avLst/>
            </a:prstGeom>
          </p:spPr>
        </p:pic>
        <p:cxnSp>
          <p:nvCxnSpPr>
            <p:cNvPr id="32" name="Elbow Connector 31">
              <a:extLst>
                <a:ext uri="{FF2B5EF4-FFF2-40B4-BE49-F238E27FC236}">
                  <a16:creationId xmlns:a16="http://schemas.microsoft.com/office/drawing/2014/main" id="{C174F824-2FB0-DB47-8122-CB27AC6F6146}"/>
                </a:ext>
              </a:extLst>
            </p:cNvPr>
            <p:cNvCxnSpPr>
              <a:cxnSpLocks/>
            </p:cNvCxnSpPr>
            <p:nvPr/>
          </p:nvCxnSpPr>
          <p:spPr>
            <a:xfrm>
              <a:off x="6775250" y="2610916"/>
              <a:ext cx="1526488" cy="655825"/>
            </a:xfrm>
            <a:prstGeom prst="bentConnector3">
              <a:avLst/>
            </a:prstGeom>
            <a:ln w="12700">
              <a:solidFill>
                <a:schemeClr val="tx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3A4173ED-64CB-CC40-8056-7E2745BF5DE1}"/>
                </a:ext>
              </a:extLst>
            </p:cNvPr>
            <p:cNvCxnSpPr>
              <a:cxnSpLocks/>
            </p:cNvCxnSpPr>
            <p:nvPr/>
          </p:nvCxnSpPr>
          <p:spPr>
            <a:xfrm>
              <a:off x="6775211" y="2728112"/>
              <a:ext cx="1526528" cy="663010"/>
            </a:xfrm>
            <a:prstGeom prst="bentConnector3">
              <a:avLst>
                <a:gd name="adj1" fmla="val 43015"/>
              </a:avLst>
            </a:prstGeom>
            <a:ln w="12700">
              <a:solidFill>
                <a:schemeClr val="tx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1574A11-FEAE-B644-A016-387C3F5A2F60}"/>
                </a:ext>
              </a:extLst>
            </p:cNvPr>
            <p:cNvCxnSpPr>
              <a:cxnSpLocks/>
            </p:cNvCxnSpPr>
            <p:nvPr/>
          </p:nvCxnSpPr>
          <p:spPr>
            <a:xfrm>
              <a:off x="6771988" y="3519959"/>
              <a:ext cx="1529207" cy="0"/>
            </a:xfrm>
            <a:prstGeom prst="line">
              <a:avLst/>
            </a:prstGeom>
            <a:ln w="12700">
              <a:solidFill>
                <a:schemeClr val="tx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5E113C-C565-F245-87C1-7BF5758E7B83}"/>
                </a:ext>
              </a:extLst>
            </p:cNvPr>
            <p:cNvCxnSpPr>
              <a:cxnSpLocks/>
            </p:cNvCxnSpPr>
            <p:nvPr/>
          </p:nvCxnSpPr>
          <p:spPr>
            <a:xfrm>
              <a:off x="6771988" y="3607845"/>
              <a:ext cx="1529207" cy="0"/>
            </a:xfrm>
            <a:prstGeom prst="line">
              <a:avLst/>
            </a:prstGeom>
            <a:ln w="12700">
              <a:solidFill>
                <a:schemeClr val="tx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2B8D884-FD1C-A44A-8901-A9E09C11BF44}"/>
                </a:ext>
              </a:extLst>
            </p:cNvPr>
            <p:cNvCxnSpPr>
              <a:cxnSpLocks/>
            </p:cNvCxnSpPr>
            <p:nvPr/>
          </p:nvCxnSpPr>
          <p:spPr>
            <a:xfrm>
              <a:off x="6771988" y="3699246"/>
              <a:ext cx="1529207" cy="0"/>
            </a:xfrm>
            <a:prstGeom prst="line">
              <a:avLst/>
            </a:prstGeom>
            <a:ln w="12700">
              <a:solidFill>
                <a:schemeClr val="tx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8CCF4707-2D84-564B-985F-75F06D00BF11}"/>
                </a:ext>
              </a:extLst>
            </p:cNvPr>
            <p:cNvGrpSpPr/>
            <p:nvPr/>
          </p:nvGrpSpPr>
          <p:grpSpPr>
            <a:xfrm flipV="1">
              <a:off x="6775211" y="3842191"/>
              <a:ext cx="1526528" cy="780206"/>
              <a:chOff x="7616825" y="4779095"/>
              <a:chExt cx="1272651" cy="650450"/>
            </a:xfrm>
          </p:grpSpPr>
          <p:cxnSp>
            <p:nvCxnSpPr>
              <p:cNvPr id="60" name="Elbow Connector 59">
                <a:extLst>
                  <a:ext uri="{FF2B5EF4-FFF2-40B4-BE49-F238E27FC236}">
                    <a16:creationId xmlns:a16="http://schemas.microsoft.com/office/drawing/2014/main" id="{EC7E0FD2-3CAF-6D4C-A714-D8370CB2E724}"/>
                  </a:ext>
                </a:extLst>
              </p:cNvPr>
              <p:cNvCxnSpPr>
                <a:cxnSpLocks/>
              </p:cNvCxnSpPr>
              <p:nvPr/>
            </p:nvCxnSpPr>
            <p:spPr>
              <a:xfrm>
                <a:off x="7616858" y="4779095"/>
                <a:ext cx="1272618" cy="546755"/>
              </a:xfrm>
              <a:prstGeom prst="bentConnector3">
                <a:avLst/>
              </a:prstGeom>
              <a:ln w="12700">
                <a:solidFill>
                  <a:schemeClr val="tx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F8579D5E-88B8-4A48-8948-5670A7D96A14}"/>
                  </a:ext>
                </a:extLst>
              </p:cNvPr>
              <p:cNvCxnSpPr>
                <a:cxnSpLocks/>
              </p:cNvCxnSpPr>
              <p:nvPr/>
            </p:nvCxnSpPr>
            <p:spPr>
              <a:xfrm>
                <a:off x="7616825" y="4876800"/>
                <a:ext cx="1272651" cy="552745"/>
              </a:xfrm>
              <a:prstGeom prst="bentConnector3">
                <a:avLst>
                  <a:gd name="adj1" fmla="val 43015"/>
                </a:avLst>
              </a:prstGeom>
              <a:ln w="12700">
                <a:solidFill>
                  <a:schemeClr val="tx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F3E9160-3EF2-0243-88E1-8DCC5E42BD1E}"/>
                </a:ext>
              </a:extLst>
            </p:cNvPr>
            <p:cNvGrpSpPr/>
            <p:nvPr/>
          </p:nvGrpSpPr>
          <p:grpSpPr>
            <a:xfrm>
              <a:off x="9246844" y="3519959"/>
              <a:ext cx="1153057" cy="189833"/>
              <a:chOff x="9677400" y="3736730"/>
              <a:chExt cx="1274885" cy="149470"/>
            </a:xfrm>
          </p:grpSpPr>
          <p:cxnSp>
            <p:nvCxnSpPr>
              <p:cNvPr id="63" name="Straight Connector 62">
                <a:extLst>
                  <a:ext uri="{FF2B5EF4-FFF2-40B4-BE49-F238E27FC236}">
                    <a16:creationId xmlns:a16="http://schemas.microsoft.com/office/drawing/2014/main" id="{93AF1CC0-BF4E-014A-805C-96BE8079E0B4}"/>
                  </a:ext>
                </a:extLst>
              </p:cNvPr>
              <p:cNvCxnSpPr>
                <a:cxnSpLocks/>
              </p:cNvCxnSpPr>
              <p:nvPr/>
            </p:nvCxnSpPr>
            <p:spPr>
              <a:xfrm>
                <a:off x="9677400" y="3736730"/>
                <a:ext cx="1274885" cy="0"/>
              </a:xfrm>
              <a:prstGeom prst="line">
                <a:avLst/>
              </a:prstGeom>
              <a:ln w="12700">
                <a:solidFill>
                  <a:schemeClr val="tx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71CAF20-BC2B-6B4A-A2B4-B0D404446741}"/>
                  </a:ext>
                </a:extLst>
              </p:cNvPr>
              <p:cNvCxnSpPr>
                <a:cxnSpLocks/>
              </p:cNvCxnSpPr>
              <p:nvPr/>
            </p:nvCxnSpPr>
            <p:spPr>
              <a:xfrm>
                <a:off x="9677400" y="3810000"/>
                <a:ext cx="1274885" cy="0"/>
              </a:xfrm>
              <a:prstGeom prst="line">
                <a:avLst/>
              </a:prstGeom>
              <a:ln w="12700">
                <a:solidFill>
                  <a:schemeClr val="tx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2A3E668-CB8B-754D-8DB3-0D7183768AAB}"/>
                  </a:ext>
                </a:extLst>
              </p:cNvPr>
              <p:cNvCxnSpPr>
                <a:cxnSpLocks/>
              </p:cNvCxnSpPr>
              <p:nvPr/>
            </p:nvCxnSpPr>
            <p:spPr>
              <a:xfrm>
                <a:off x="9677400" y="3886200"/>
                <a:ext cx="1274885" cy="0"/>
              </a:xfrm>
              <a:prstGeom prst="line">
                <a:avLst/>
              </a:prstGeom>
              <a:ln w="12700">
                <a:solidFill>
                  <a:schemeClr val="tx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4" name="TextBox 3">
            <a:extLst>
              <a:ext uri="{FF2B5EF4-FFF2-40B4-BE49-F238E27FC236}">
                <a16:creationId xmlns:a16="http://schemas.microsoft.com/office/drawing/2014/main" id="{CF5DA9E0-CD60-4BD9-AEC5-E3D489B6987A}"/>
              </a:ext>
            </a:extLst>
          </p:cNvPr>
          <p:cNvSpPr txBox="1"/>
          <p:nvPr/>
        </p:nvSpPr>
        <p:spPr>
          <a:xfrm>
            <a:off x="6090557" y="5731572"/>
            <a:ext cx="5516226" cy="523220"/>
          </a:xfrm>
          <a:prstGeom prst="rect">
            <a:avLst/>
          </a:prstGeom>
          <a:noFill/>
        </p:spPr>
        <p:txBody>
          <a:bodyPr wrap="square" lIns="0" tIns="0" rIns="0" bIns="0" rtlCol="0">
            <a:spAutoFit/>
          </a:bodyPr>
          <a:lstStyle/>
          <a:p>
            <a:r>
              <a:rPr lang="en-US" sz="1400" dirty="0">
                <a:latin typeface="Segoe UI Semilight" panose="020B0402040204020203" pitchFamily="34" charset="0"/>
                <a:cs typeface="Segoe UI Semilight" panose="020B0402040204020203" pitchFamily="34" charset="0"/>
              </a:rPr>
              <a:t>* Feature available for General Purpose &amp; Memory optimized SKUs</a:t>
            </a:r>
            <a:endParaRPr lang="en-US" sz="1600" dirty="0"/>
          </a:p>
          <a:p>
            <a:pPr algn="l"/>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44642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2AECD-0303-4A0F-8E4E-47DC42E396B0}"/>
              </a:ext>
            </a:extLst>
          </p:cNvPr>
          <p:cNvSpPr>
            <a:spLocks noGrp="1"/>
          </p:cNvSpPr>
          <p:nvPr>
            <p:ph type="title"/>
          </p:nvPr>
        </p:nvSpPr>
        <p:spPr>
          <a:xfrm>
            <a:off x="588263" y="457200"/>
            <a:ext cx="11018520" cy="984885"/>
          </a:xfrm>
        </p:spPr>
        <p:txBody>
          <a:bodyPr/>
          <a:lstStyle/>
          <a:p>
            <a:r>
              <a:rPr lang="en-US" sz="3200" dirty="0"/>
              <a:t>Work smarter with intelligent performance </a:t>
            </a:r>
            <a:br>
              <a:rPr lang="en-US" sz="3200" dirty="0"/>
            </a:br>
            <a:r>
              <a:rPr lang="en-US" sz="3200" dirty="0"/>
              <a:t>optimization features</a:t>
            </a:r>
          </a:p>
        </p:txBody>
      </p:sp>
      <p:grpSp>
        <p:nvGrpSpPr>
          <p:cNvPr id="77" name="Group 76">
            <a:extLst>
              <a:ext uri="{FF2B5EF4-FFF2-40B4-BE49-F238E27FC236}">
                <a16:creationId xmlns:a16="http://schemas.microsoft.com/office/drawing/2014/main" id="{0611F587-B706-49BC-8B68-AD822F986AE7}"/>
              </a:ext>
              <a:ext uri="{C183D7F6-B498-43B3-948B-1728B52AA6E4}">
                <adec:decorative xmlns:adec="http://schemas.microsoft.com/office/drawing/2017/decorative" val="1"/>
              </a:ext>
            </a:extLst>
          </p:cNvPr>
          <p:cNvGrpSpPr>
            <a:grpSpLocks noChangeAspect="1"/>
          </p:cNvGrpSpPr>
          <p:nvPr/>
        </p:nvGrpSpPr>
        <p:grpSpPr>
          <a:xfrm>
            <a:off x="2899447" y="1962941"/>
            <a:ext cx="639273" cy="616172"/>
            <a:chOff x="289535" y="4525844"/>
            <a:chExt cx="474342" cy="457200"/>
          </a:xfrm>
        </p:grpSpPr>
        <p:sp>
          <p:nvSpPr>
            <p:cNvPr id="78" name="Freeform 188">
              <a:extLst>
                <a:ext uri="{FF2B5EF4-FFF2-40B4-BE49-F238E27FC236}">
                  <a16:creationId xmlns:a16="http://schemas.microsoft.com/office/drawing/2014/main" id="{70ADB8CE-BB10-4DC4-9A1E-AFE4378F4E8B}"/>
                </a:ext>
              </a:extLst>
            </p:cNvPr>
            <p:cNvSpPr/>
            <p:nvPr/>
          </p:nvSpPr>
          <p:spPr bwMode="auto">
            <a:xfrm>
              <a:off x="289535" y="4525844"/>
              <a:ext cx="353567" cy="453467"/>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9" name="TextBox 78">
              <a:extLst>
                <a:ext uri="{FF2B5EF4-FFF2-40B4-BE49-F238E27FC236}">
                  <a16:creationId xmlns:a16="http://schemas.microsoft.com/office/drawing/2014/main" id="{66ABDE39-6932-440E-B5E5-67517B0998E0}"/>
                </a:ext>
              </a:extLst>
            </p:cNvPr>
            <p:cNvSpPr txBox="1"/>
            <p:nvPr/>
          </p:nvSpPr>
          <p:spPr>
            <a:xfrm>
              <a:off x="329444" y="4662950"/>
              <a:ext cx="277328" cy="280036"/>
            </a:xfrm>
            <a:prstGeom prst="rect">
              <a:avLst/>
            </a:prstGeom>
            <a:solidFill>
              <a:schemeClr val="accent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grpSp>
          <p:nvGrpSpPr>
            <p:cNvPr id="80" name="Group 4">
              <a:extLst>
                <a:ext uri="{FF2B5EF4-FFF2-40B4-BE49-F238E27FC236}">
                  <a16:creationId xmlns:a16="http://schemas.microsoft.com/office/drawing/2014/main" id="{28AC1DB6-9A1A-435D-A75A-46A8A021CCA2}"/>
                </a:ext>
              </a:extLst>
            </p:cNvPr>
            <p:cNvGrpSpPr>
              <a:grpSpLocks noChangeAspect="1"/>
            </p:cNvGrpSpPr>
            <p:nvPr/>
          </p:nvGrpSpPr>
          <p:grpSpPr bwMode="auto">
            <a:xfrm>
              <a:off x="486546" y="4705716"/>
              <a:ext cx="277331" cy="277328"/>
              <a:chOff x="4616" y="999"/>
              <a:chExt cx="312" cy="312"/>
            </a:xfrm>
            <a:solidFill>
              <a:srgbClr val="0078D4"/>
            </a:solidFill>
          </p:grpSpPr>
          <p:sp>
            <p:nvSpPr>
              <p:cNvPr id="81" name="Freeform 5">
                <a:extLst>
                  <a:ext uri="{FF2B5EF4-FFF2-40B4-BE49-F238E27FC236}">
                    <a16:creationId xmlns:a16="http://schemas.microsoft.com/office/drawing/2014/main" id="{A18A7F06-23D0-4E6B-9866-F085C7F38313}"/>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Freeform 6">
                <a:extLst>
                  <a:ext uri="{FF2B5EF4-FFF2-40B4-BE49-F238E27FC236}">
                    <a16:creationId xmlns:a16="http://schemas.microsoft.com/office/drawing/2014/main" id="{24E4FD36-0363-42DD-9E4A-6A048FF94032}"/>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83" name="Group 133">
            <a:extLst>
              <a:ext uri="{FF2B5EF4-FFF2-40B4-BE49-F238E27FC236}">
                <a16:creationId xmlns:a16="http://schemas.microsoft.com/office/drawing/2014/main" id="{9547537F-ADA7-4659-9A0F-1D20598A8CC8}"/>
              </a:ext>
              <a:ext uri="{C183D7F6-B498-43B3-948B-1728B52AA6E4}">
                <adec:decorative xmlns:adec="http://schemas.microsoft.com/office/drawing/2017/decorative" val="1"/>
              </a:ext>
            </a:extLst>
          </p:cNvPr>
          <p:cNvGrpSpPr>
            <a:grpSpLocks noChangeAspect="1"/>
          </p:cNvGrpSpPr>
          <p:nvPr/>
        </p:nvGrpSpPr>
        <p:grpSpPr bwMode="auto">
          <a:xfrm>
            <a:off x="7459701" y="1957828"/>
            <a:ext cx="693857" cy="626399"/>
            <a:chOff x="3294" y="3393"/>
            <a:chExt cx="216" cy="195"/>
          </a:xfrm>
        </p:grpSpPr>
        <p:sp>
          <p:nvSpPr>
            <p:cNvPr id="84" name="Freeform 134">
              <a:extLst>
                <a:ext uri="{FF2B5EF4-FFF2-40B4-BE49-F238E27FC236}">
                  <a16:creationId xmlns:a16="http://schemas.microsoft.com/office/drawing/2014/main" id="{54A0E63E-C780-43D4-A22C-C4CFB17E3285}"/>
                </a:ext>
              </a:extLst>
            </p:cNvPr>
            <p:cNvSpPr>
              <a:spLocks/>
            </p:cNvSpPr>
            <p:nvPr/>
          </p:nvSpPr>
          <p:spPr bwMode="auto">
            <a:xfrm>
              <a:off x="3311" y="3393"/>
              <a:ext cx="17" cy="29"/>
            </a:xfrm>
            <a:custGeom>
              <a:avLst/>
              <a:gdLst>
                <a:gd name="T0" fmla="*/ 27 w 27"/>
                <a:gd name="T1" fmla="*/ 0 h 46"/>
                <a:gd name="T2" fmla="*/ 27 w 27"/>
                <a:gd name="T3" fmla="*/ 0 h 46"/>
                <a:gd name="T4" fmla="*/ 0 w 27"/>
                <a:gd name="T5" fmla="*/ 0 h 46"/>
                <a:gd name="T6" fmla="*/ 0 w 27"/>
                <a:gd name="T7" fmla="*/ 46 h 46"/>
                <a:gd name="T8" fmla="*/ 27 w 27"/>
                <a:gd name="T9" fmla="*/ 46 h 46"/>
                <a:gd name="T10" fmla="*/ 27 w 27"/>
                <a:gd name="T11" fmla="*/ 0 h 46"/>
              </a:gdLst>
              <a:ahLst/>
              <a:cxnLst>
                <a:cxn ang="0">
                  <a:pos x="T0" y="T1"/>
                </a:cxn>
                <a:cxn ang="0">
                  <a:pos x="T2" y="T3"/>
                </a:cxn>
                <a:cxn ang="0">
                  <a:pos x="T4" y="T5"/>
                </a:cxn>
                <a:cxn ang="0">
                  <a:pos x="T6" y="T7"/>
                </a:cxn>
                <a:cxn ang="0">
                  <a:pos x="T8" y="T9"/>
                </a:cxn>
                <a:cxn ang="0">
                  <a:pos x="T10" y="T11"/>
                </a:cxn>
              </a:cxnLst>
              <a:rect l="0" t="0" r="r" b="b"/>
              <a:pathLst>
                <a:path w="27" h="46">
                  <a:moveTo>
                    <a:pt x="27" y="0"/>
                  </a:moveTo>
                  <a:lnTo>
                    <a:pt x="27" y="0"/>
                  </a:lnTo>
                  <a:lnTo>
                    <a:pt x="0" y="0"/>
                  </a:lnTo>
                  <a:lnTo>
                    <a:pt x="0" y="46"/>
                  </a:lnTo>
                  <a:lnTo>
                    <a:pt x="27" y="46"/>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Freeform 135">
              <a:extLst>
                <a:ext uri="{FF2B5EF4-FFF2-40B4-BE49-F238E27FC236}">
                  <a16:creationId xmlns:a16="http://schemas.microsoft.com/office/drawing/2014/main" id="{0417F41A-400D-47A3-BBEC-DB83097E538E}"/>
                </a:ext>
              </a:extLst>
            </p:cNvPr>
            <p:cNvSpPr>
              <a:spLocks/>
            </p:cNvSpPr>
            <p:nvPr/>
          </p:nvSpPr>
          <p:spPr bwMode="auto">
            <a:xfrm>
              <a:off x="3311" y="3472"/>
              <a:ext cx="17" cy="116"/>
            </a:xfrm>
            <a:custGeom>
              <a:avLst/>
              <a:gdLst>
                <a:gd name="T0" fmla="*/ 0 w 27"/>
                <a:gd name="T1" fmla="*/ 187 h 187"/>
                <a:gd name="T2" fmla="*/ 0 w 27"/>
                <a:gd name="T3" fmla="*/ 187 h 187"/>
                <a:gd name="T4" fmla="*/ 27 w 27"/>
                <a:gd name="T5" fmla="*/ 187 h 187"/>
                <a:gd name="T6" fmla="*/ 27 w 27"/>
                <a:gd name="T7" fmla="*/ 0 h 187"/>
                <a:gd name="T8" fmla="*/ 0 w 27"/>
                <a:gd name="T9" fmla="*/ 0 h 187"/>
                <a:gd name="T10" fmla="*/ 0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0" y="187"/>
                  </a:moveTo>
                  <a:lnTo>
                    <a:pt x="0" y="187"/>
                  </a:lnTo>
                  <a:lnTo>
                    <a:pt x="27" y="187"/>
                  </a:lnTo>
                  <a:lnTo>
                    <a:pt x="27" y="0"/>
                  </a:lnTo>
                  <a:lnTo>
                    <a:pt x="0" y="0"/>
                  </a:lnTo>
                  <a:lnTo>
                    <a:pt x="0" y="18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Freeform 136">
              <a:extLst>
                <a:ext uri="{FF2B5EF4-FFF2-40B4-BE49-F238E27FC236}">
                  <a16:creationId xmlns:a16="http://schemas.microsoft.com/office/drawing/2014/main" id="{0AB32873-5A22-4ED2-8AD4-C768D485B204}"/>
                </a:ext>
              </a:extLst>
            </p:cNvPr>
            <p:cNvSpPr>
              <a:spLocks/>
            </p:cNvSpPr>
            <p:nvPr/>
          </p:nvSpPr>
          <p:spPr bwMode="auto">
            <a:xfrm>
              <a:off x="3394" y="3569"/>
              <a:ext cx="16" cy="19"/>
            </a:xfrm>
            <a:custGeom>
              <a:avLst/>
              <a:gdLst>
                <a:gd name="T0" fmla="*/ 0 w 27"/>
                <a:gd name="T1" fmla="*/ 30 h 30"/>
                <a:gd name="T2" fmla="*/ 0 w 27"/>
                <a:gd name="T3" fmla="*/ 30 h 30"/>
                <a:gd name="T4" fmla="*/ 27 w 27"/>
                <a:gd name="T5" fmla="*/ 30 h 30"/>
                <a:gd name="T6" fmla="*/ 27 w 27"/>
                <a:gd name="T7" fmla="*/ 0 h 30"/>
                <a:gd name="T8" fmla="*/ 0 w 27"/>
                <a:gd name="T9" fmla="*/ 0 h 30"/>
                <a:gd name="T10" fmla="*/ 0 w 27"/>
                <a:gd name="T11" fmla="*/ 30 h 30"/>
              </a:gdLst>
              <a:ahLst/>
              <a:cxnLst>
                <a:cxn ang="0">
                  <a:pos x="T0" y="T1"/>
                </a:cxn>
                <a:cxn ang="0">
                  <a:pos x="T2" y="T3"/>
                </a:cxn>
                <a:cxn ang="0">
                  <a:pos x="T4" y="T5"/>
                </a:cxn>
                <a:cxn ang="0">
                  <a:pos x="T6" y="T7"/>
                </a:cxn>
                <a:cxn ang="0">
                  <a:pos x="T8" y="T9"/>
                </a:cxn>
                <a:cxn ang="0">
                  <a:pos x="T10" y="T11"/>
                </a:cxn>
              </a:cxnLst>
              <a:rect l="0" t="0" r="r" b="b"/>
              <a:pathLst>
                <a:path w="27" h="30">
                  <a:moveTo>
                    <a:pt x="0" y="30"/>
                  </a:moveTo>
                  <a:lnTo>
                    <a:pt x="0" y="30"/>
                  </a:lnTo>
                  <a:lnTo>
                    <a:pt x="27" y="30"/>
                  </a:lnTo>
                  <a:lnTo>
                    <a:pt x="27" y="0"/>
                  </a:lnTo>
                  <a:lnTo>
                    <a:pt x="0" y="0"/>
                  </a:lnTo>
                  <a:lnTo>
                    <a:pt x="0" y="3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Freeform 137">
              <a:extLst>
                <a:ext uri="{FF2B5EF4-FFF2-40B4-BE49-F238E27FC236}">
                  <a16:creationId xmlns:a16="http://schemas.microsoft.com/office/drawing/2014/main" id="{5874A252-A01D-4240-B66D-69FB77281CFA}"/>
                </a:ext>
              </a:extLst>
            </p:cNvPr>
            <p:cNvSpPr>
              <a:spLocks/>
            </p:cNvSpPr>
            <p:nvPr/>
          </p:nvSpPr>
          <p:spPr bwMode="auto">
            <a:xfrm>
              <a:off x="3394" y="3393"/>
              <a:ext cx="16" cy="125"/>
            </a:xfrm>
            <a:custGeom>
              <a:avLst/>
              <a:gdLst>
                <a:gd name="T0" fmla="*/ 27 w 27"/>
                <a:gd name="T1" fmla="*/ 0 h 201"/>
                <a:gd name="T2" fmla="*/ 27 w 27"/>
                <a:gd name="T3" fmla="*/ 0 h 201"/>
                <a:gd name="T4" fmla="*/ 0 w 27"/>
                <a:gd name="T5" fmla="*/ 0 h 201"/>
                <a:gd name="T6" fmla="*/ 0 w 27"/>
                <a:gd name="T7" fmla="*/ 201 h 201"/>
                <a:gd name="T8" fmla="*/ 27 w 27"/>
                <a:gd name="T9" fmla="*/ 201 h 201"/>
                <a:gd name="T10" fmla="*/ 27 w 27"/>
                <a:gd name="T11" fmla="*/ 0 h 201"/>
              </a:gdLst>
              <a:ahLst/>
              <a:cxnLst>
                <a:cxn ang="0">
                  <a:pos x="T0" y="T1"/>
                </a:cxn>
                <a:cxn ang="0">
                  <a:pos x="T2" y="T3"/>
                </a:cxn>
                <a:cxn ang="0">
                  <a:pos x="T4" y="T5"/>
                </a:cxn>
                <a:cxn ang="0">
                  <a:pos x="T6" y="T7"/>
                </a:cxn>
                <a:cxn ang="0">
                  <a:pos x="T8" y="T9"/>
                </a:cxn>
                <a:cxn ang="0">
                  <a:pos x="T10" y="T11"/>
                </a:cxn>
              </a:cxnLst>
              <a:rect l="0" t="0" r="r" b="b"/>
              <a:pathLst>
                <a:path w="27" h="201">
                  <a:moveTo>
                    <a:pt x="27" y="0"/>
                  </a:moveTo>
                  <a:lnTo>
                    <a:pt x="27" y="0"/>
                  </a:lnTo>
                  <a:lnTo>
                    <a:pt x="0" y="0"/>
                  </a:lnTo>
                  <a:lnTo>
                    <a:pt x="0" y="201"/>
                  </a:lnTo>
                  <a:lnTo>
                    <a:pt x="27" y="201"/>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138">
              <a:extLst>
                <a:ext uri="{FF2B5EF4-FFF2-40B4-BE49-F238E27FC236}">
                  <a16:creationId xmlns:a16="http://schemas.microsoft.com/office/drawing/2014/main" id="{8AE08790-024B-481C-83AB-16B36388B03E}"/>
                </a:ext>
              </a:extLst>
            </p:cNvPr>
            <p:cNvSpPr>
              <a:spLocks/>
            </p:cNvSpPr>
            <p:nvPr/>
          </p:nvSpPr>
          <p:spPr bwMode="auto">
            <a:xfrm>
              <a:off x="3477" y="3519"/>
              <a:ext cx="16" cy="69"/>
            </a:xfrm>
            <a:custGeom>
              <a:avLst/>
              <a:gdLst>
                <a:gd name="T0" fmla="*/ 0 w 26"/>
                <a:gd name="T1" fmla="*/ 110 h 110"/>
                <a:gd name="T2" fmla="*/ 0 w 26"/>
                <a:gd name="T3" fmla="*/ 110 h 110"/>
                <a:gd name="T4" fmla="*/ 26 w 26"/>
                <a:gd name="T5" fmla="*/ 110 h 110"/>
                <a:gd name="T6" fmla="*/ 26 w 26"/>
                <a:gd name="T7" fmla="*/ 0 h 110"/>
                <a:gd name="T8" fmla="*/ 0 w 26"/>
                <a:gd name="T9" fmla="*/ 0 h 110"/>
                <a:gd name="T10" fmla="*/ 0 w 26"/>
                <a:gd name="T11" fmla="*/ 110 h 110"/>
              </a:gdLst>
              <a:ahLst/>
              <a:cxnLst>
                <a:cxn ang="0">
                  <a:pos x="T0" y="T1"/>
                </a:cxn>
                <a:cxn ang="0">
                  <a:pos x="T2" y="T3"/>
                </a:cxn>
                <a:cxn ang="0">
                  <a:pos x="T4" y="T5"/>
                </a:cxn>
                <a:cxn ang="0">
                  <a:pos x="T6" y="T7"/>
                </a:cxn>
                <a:cxn ang="0">
                  <a:pos x="T8" y="T9"/>
                </a:cxn>
                <a:cxn ang="0">
                  <a:pos x="T10" y="T11"/>
                </a:cxn>
              </a:cxnLst>
              <a:rect l="0" t="0" r="r" b="b"/>
              <a:pathLst>
                <a:path w="26" h="110">
                  <a:moveTo>
                    <a:pt x="0" y="110"/>
                  </a:moveTo>
                  <a:lnTo>
                    <a:pt x="0" y="110"/>
                  </a:lnTo>
                  <a:lnTo>
                    <a:pt x="26" y="110"/>
                  </a:lnTo>
                  <a:lnTo>
                    <a:pt x="26" y="0"/>
                  </a:lnTo>
                  <a:lnTo>
                    <a:pt x="0" y="0"/>
                  </a:lnTo>
                  <a:lnTo>
                    <a:pt x="0" y="1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Freeform 139">
              <a:extLst>
                <a:ext uri="{FF2B5EF4-FFF2-40B4-BE49-F238E27FC236}">
                  <a16:creationId xmlns:a16="http://schemas.microsoft.com/office/drawing/2014/main" id="{98DFB3E4-1D02-48B6-AF93-BE0953FB1050}"/>
                </a:ext>
              </a:extLst>
            </p:cNvPr>
            <p:cNvSpPr>
              <a:spLocks/>
            </p:cNvSpPr>
            <p:nvPr/>
          </p:nvSpPr>
          <p:spPr bwMode="auto">
            <a:xfrm>
              <a:off x="3477" y="3393"/>
              <a:ext cx="16" cy="75"/>
            </a:xfrm>
            <a:custGeom>
              <a:avLst/>
              <a:gdLst>
                <a:gd name="T0" fmla="*/ 26 w 26"/>
                <a:gd name="T1" fmla="*/ 0 h 121"/>
                <a:gd name="T2" fmla="*/ 26 w 26"/>
                <a:gd name="T3" fmla="*/ 0 h 121"/>
                <a:gd name="T4" fmla="*/ 0 w 26"/>
                <a:gd name="T5" fmla="*/ 0 h 121"/>
                <a:gd name="T6" fmla="*/ 0 w 26"/>
                <a:gd name="T7" fmla="*/ 121 h 121"/>
                <a:gd name="T8" fmla="*/ 26 w 26"/>
                <a:gd name="T9" fmla="*/ 121 h 121"/>
                <a:gd name="T10" fmla="*/ 26 w 26"/>
                <a:gd name="T11" fmla="*/ 0 h 121"/>
              </a:gdLst>
              <a:ahLst/>
              <a:cxnLst>
                <a:cxn ang="0">
                  <a:pos x="T0" y="T1"/>
                </a:cxn>
                <a:cxn ang="0">
                  <a:pos x="T2" y="T3"/>
                </a:cxn>
                <a:cxn ang="0">
                  <a:pos x="T4" y="T5"/>
                </a:cxn>
                <a:cxn ang="0">
                  <a:pos x="T6" y="T7"/>
                </a:cxn>
                <a:cxn ang="0">
                  <a:pos x="T8" y="T9"/>
                </a:cxn>
                <a:cxn ang="0">
                  <a:pos x="T10" y="T11"/>
                </a:cxn>
              </a:cxnLst>
              <a:rect l="0" t="0" r="r" b="b"/>
              <a:pathLst>
                <a:path w="26" h="121">
                  <a:moveTo>
                    <a:pt x="26" y="0"/>
                  </a:moveTo>
                  <a:lnTo>
                    <a:pt x="26" y="0"/>
                  </a:lnTo>
                  <a:lnTo>
                    <a:pt x="0" y="0"/>
                  </a:lnTo>
                  <a:lnTo>
                    <a:pt x="0" y="121"/>
                  </a:lnTo>
                  <a:lnTo>
                    <a:pt x="26" y="121"/>
                  </a:lnTo>
                  <a:lnTo>
                    <a:pt x="2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Freeform 140">
              <a:extLst>
                <a:ext uri="{FF2B5EF4-FFF2-40B4-BE49-F238E27FC236}">
                  <a16:creationId xmlns:a16="http://schemas.microsoft.com/office/drawing/2014/main" id="{CA08345B-57B9-4876-AE84-C5780972EE1D}"/>
                </a:ext>
              </a:extLst>
            </p:cNvPr>
            <p:cNvSpPr>
              <a:spLocks/>
            </p:cNvSpPr>
            <p:nvPr/>
          </p:nvSpPr>
          <p:spPr bwMode="auto">
            <a:xfrm>
              <a:off x="3294" y="3422"/>
              <a:ext cx="50" cy="33"/>
            </a:xfrm>
            <a:custGeom>
              <a:avLst/>
              <a:gdLst>
                <a:gd name="T0" fmla="*/ 27 w 80"/>
                <a:gd name="T1" fmla="*/ 0 h 53"/>
                <a:gd name="T2" fmla="*/ 27 w 80"/>
                <a:gd name="T3" fmla="*/ 0 h 53"/>
                <a:gd name="T4" fmla="*/ 0 w 80"/>
                <a:gd name="T5" fmla="*/ 0 h 53"/>
                <a:gd name="T6" fmla="*/ 0 w 80"/>
                <a:gd name="T7" fmla="*/ 53 h 53"/>
                <a:gd name="T8" fmla="*/ 27 w 80"/>
                <a:gd name="T9" fmla="*/ 53 h 53"/>
                <a:gd name="T10" fmla="*/ 54 w 80"/>
                <a:gd name="T11" fmla="*/ 53 h 53"/>
                <a:gd name="T12" fmla="*/ 80 w 80"/>
                <a:gd name="T13" fmla="*/ 53 h 53"/>
                <a:gd name="T14" fmla="*/ 80 w 80"/>
                <a:gd name="T15" fmla="*/ 0 h 53"/>
                <a:gd name="T16" fmla="*/ 54 w 80"/>
                <a:gd name="T17" fmla="*/ 0 h 53"/>
                <a:gd name="T18" fmla="*/ 27 w 80"/>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27" y="0"/>
                  </a:moveTo>
                  <a:lnTo>
                    <a:pt x="27" y="0"/>
                  </a:lnTo>
                  <a:lnTo>
                    <a:pt x="0" y="0"/>
                  </a:lnTo>
                  <a:lnTo>
                    <a:pt x="0" y="53"/>
                  </a:lnTo>
                  <a:lnTo>
                    <a:pt x="27" y="53"/>
                  </a:lnTo>
                  <a:lnTo>
                    <a:pt x="54" y="53"/>
                  </a:lnTo>
                  <a:lnTo>
                    <a:pt x="80" y="53"/>
                  </a:lnTo>
                  <a:lnTo>
                    <a:pt x="80" y="0"/>
                  </a:lnTo>
                  <a:lnTo>
                    <a:pt x="54" y="0"/>
                  </a:lnTo>
                  <a:lnTo>
                    <a:pt x="2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1" name="Freeform 141">
              <a:extLst>
                <a:ext uri="{FF2B5EF4-FFF2-40B4-BE49-F238E27FC236}">
                  <a16:creationId xmlns:a16="http://schemas.microsoft.com/office/drawing/2014/main" id="{2979C1A2-FDC9-4AB4-B436-97F4B4DF89B8}"/>
                </a:ext>
              </a:extLst>
            </p:cNvPr>
            <p:cNvSpPr>
              <a:spLocks/>
            </p:cNvSpPr>
            <p:nvPr/>
          </p:nvSpPr>
          <p:spPr bwMode="auto">
            <a:xfrm>
              <a:off x="3377" y="3518"/>
              <a:ext cx="50" cy="34"/>
            </a:xfrm>
            <a:custGeom>
              <a:avLst/>
              <a:gdLst>
                <a:gd name="T0" fmla="*/ 26 w 80"/>
                <a:gd name="T1" fmla="*/ 0 h 54"/>
                <a:gd name="T2" fmla="*/ 26 w 80"/>
                <a:gd name="T3" fmla="*/ 0 h 54"/>
                <a:gd name="T4" fmla="*/ 0 w 80"/>
                <a:gd name="T5" fmla="*/ 0 h 54"/>
                <a:gd name="T6" fmla="*/ 0 w 80"/>
                <a:gd name="T7" fmla="*/ 54 h 54"/>
                <a:gd name="T8" fmla="*/ 26 w 80"/>
                <a:gd name="T9" fmla="*/ 54 h 54"/>
                <a:gd name="T10" fmla="*/ 53 w 80"/>
                <a:gd name="T11" fmla="*/ 54 h 54"/>
                <a:gd name="T12" fmla="*/ 80 w 80"/>
                <a:gd name="T13" fmla="*/ 54 h 54"/>
                <a:gd name="T14" fmla="*/ 80 w 80"/>
                <a:gd name="T15" fmla="*/ 0 h 54"/>
                <a:gd name="T16" fmla="*/ 53 w 80"/>
                <a:gd name="T17" fmla="*/ 0 h 54"/>
                <a:gd name="T18" fmla="*/ 26 w 80"/>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4">
                  <a:moveTo>
                    <a:pt x="26" y="0"/>
                  </a:moveTo>
                  <a:lnTo>
                    <a:pt x="26" y="0"/>
                  </a:lnTo>
                  <a:lnTo>
                    <a:pt x="0" y="0"/>
                  </a:lnTo>
                  <a:lnTo>
                    <a:pt x="0" y="54"/>
                  </a:lnTo>
                  <a:lnTo>
                    <a:pt x="26" y="54"/>
                  </a:lnTo>
                  <a:lnTo>
                    <a:pt x="53" y="54"/>
                  </a:lnTo>
                  <a:lnTo>
                    <a:pt x="80" y="54"/>
                  </a:lnTo>
                  <a:lnTo>
                    <a:pt x="80" y="0"/>
                  </a:lnTo>
                  <a:lnTo>
                    <a:pt x="53" y="0"/>
                  </a:lnTo>
                  <a:lnTo>
                    <a:pt x="2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142">
              <a:extLst>
                <a:ext uri="{FF2B5EF4-FFF2-40B4-BE49-F238E27FC236}">
                  <a16:creationId xmlns:a16="http://schemas.microsoft.com/office/drawing/2014/main" id="{F3E1E375-FBC2-4169-A10E-BE56E075AD37}"/>
                </a:ext>
              </a:extLst>
            </p:cNvPr>
            <p:cNvSpPr>
              <a:spLocks/>
            </p:cNvSpPr>
            <p:nvPr/>
          </p:nvSpPr>
          <p:spPr bwMode="auto">
            <a:xfrm>
              <a:off x="3460" y="3468"/>
              <a:ext cx="50" cy="33"/>
            </a:xfrm>
            <a:custGeom>
              <a:avLst/>
              <a:gdLst>
                <a:gd name="T0" fmla="*/ 53 w 80"/>
                <a:gd name="T1" fmla="*/ 0 h 53"/>
                <a:gd name="T2" fmla="*/ 53 w 80"/>
                <a:gd name="T3" fmla="*/ 0 h 53"/>
                <a:gd name="T4" fmla="*/ 27 w 80"/>
                <a:gd name="T5" fmla="*/ 0 h 53"/>
                <a:gd name="T6" fmla="*/ 0 w 80"/>
                <a:gd name="T7" fmla="*/ 0 h 53"/>
                <a:gd name="T8" fmla="*/ 0 w 80"/>
                <a:gd name="T9" fmla="*/ 53 h 53"/>
                <a:gd name="T10" fmla="*/ 27 w 80"/>
                <a:gd name="T11" fmla="*/ 53 h 53"/>
                <a:gd name="T12" fmla="*/ 53 w 80"/>
                <a:gd name="T13" fmla="*/ 53 h 53"/>
                <a:gd name="T14" fmla="*/ 80 w 80"/>
                <a:gd name="T15" fmla="*/ 53 h 53"/>
                <a:gd name="T16" fmla="*/ 80 w 80"/>
                <a:gd name="T17" fmla="*/ 0 h 53"/>
                <a:gd name="T18" fmla="*/ 53 w 80"/>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53" y="0"/>
                  </a:moveTo>
                  <a:lnTo>
                    <a:pt x="53" y="0"/>
                  </a:lnTo>
                  <a:lnTo>
                    <a:pt x="27" y="0"/>
                  </a:lnTo>
                  <a:lnTo>
                    <a:pt x="0" y="0"/>
                  </a:lnTo>
                  <a:lnTo>
                    <a:pt x="0" y="53"/>
                  </a:lnTo>
                  <a:lnTo>
                    <a:pt x="27" y="53"/>
                  </a:lnTo>
                  <a:lnTo>
                    <a:pt x="53" y="53"/>
                  </a:lnTo>
                  <a:lnTo>
                    <a:pt x="80" y="53"/>
                  </a:lnTo>
                  <a:lnTo>
                    <a:pt x="80" y="0"/>
                  </a:lnTo>
                  <a:lnTo>
                    <a:pt x="5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cxnSp>
        <p:nvCxnSpPr>
          <p:cNvPr id="59" name="Straight Connector 58">
            <a:extLst>
              <a:ext uri="{FF2B5EF4-FFF2-40B4-BE49-F238E27FC236}">
                <a16:creationId xmlns:a16="http://schemas.microsoft.com/office/drawing/2014/main" id="{B5CD9952-6145-46D2-A101-56371A0C2095}"/>
              </a:ext>
              <a:ext uri="{C183D7F6-B498-43B3-948B-1728B52AA6E4}">
                <adec:decorative xmlns:adec="http://schemas.microsoft.com/office/drawing/2017/decorative" val="1"/>
              </a:ext>
            </a:extLst>
          </p:cNvPr>
          <p:cNvCxnSpPr>
            <a:cxnSpLocks/>
          </p:cNvCxnSpPr>
          <p:nvPr/>
        </p:nvCxnSpPr>
        <p:spPr>
          <a:xfrm>
            <a:off x="588263" y="3368833"/>
            <a:ext cx="1740267"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0134650-4B54-4050-803F-86677187113B}"/>
              </a:ext>
              <a:ext uri="{C183D7F6-B498-43B3-948B-1728B52AA6E4}">
                <adec:decorative xmlns:adec="http://schemas.microsoft.com/office/drawing/2017/decorative" val="1"/>
              </a:ext>
            </a:extLst>
          </p:cNvPr>
          <p:cNvCxnSpPr>
            <a:cxnSpLocks/>
          </p:cNvCxnSpPr>
          <p:nvPr/>
        </p:nvCxnSpPr>
        <p:spPr>
          <a:xfrm>
            <a:off x="2812907" y="3368833"/>
            <a:ext cx="1808884"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878971B-6C29-4E06-9702-3541C66C6AC5}"/>
              </a:ext>
              <a:ext uri="{C183D7F6-B498-43B3-948B-1728B52AA6E4}">
                <adec:decorative xmlns:adec="http://schemas.microsoft.com/office/drawing/2017/decorative" val="1"/>
              </a:ext>
            </a:extLst>
          </p:cNvPr>
          <p:cNvCxnSpPr>
            <a:cxnSpLocks/>
          </p:cNvCxnSpPr>
          <p:nvPr/>
        </p:nvCxnSpPr>
        <p:spPr>
          <a:xfrm>
            <a:off x="7451600" y="3368833"/>
            <a:ext cx="186105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9" name="Group 135">
            <a:extLst>
              <a:ext uri="{FF2B5EF4-FFF2-40B4-BE49-F238E27FC236}">
                <a16:creationId xmlns:a16="http://schemas.microsoft.com/office/drawing/2014/main" id="{D4F7027F-A8BF-4BA9-8293-D034EE94A9E4}"/>
              </a:ext>
              <a:ext uri="{C183D7F6-B498-43B3-948B-1728B52AA6E4}">
                <adec:decorative xmlns:adec="http://schemas.microsoft.com/office/drawing/2017/decorative" val="1"/>
              </a:ext>
            </a:extLst>
          </p:cNvPr>
          <p:cNvGrpSpPr>
            <a:grpSpLocks noChangeAspect="1"/>
          </p:cNvGrpSpPr>
          <p:nvPr/>
        </p:nvGrpSpPr>
        <p:grpSpPr bwMode="auto">
          <a:xfrm>
            <a:off x="605753" y="1992505"/>
            <a:ext cx="671033" cy="557044"/>
            <a:chOff x="2204" y="1026"/>
            <a:chExt cx="312" cy="259"/>
          </a:xfrm>
        </p:grpSpPr>
        <p:sp>
          <p:nvSpPr>
            <p:cNvPr id="100" name="Freeform 136">
              <a:extLst>
                <a:ext uri="{FF2B5EF4-FFF2-40B4-BE49-F238E27FC236}">
                  <a16:creationId xmlns:a16="http://schemas.microsoft.com/office/drawing/2014/main" id="{C2CF2EC3-F3BE-44BD-94A0-6067B17B79CF}"/>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1" name="Freeform 137">
              <a:extLst>
                <a:ext uri="{FF2B5EF4-FFF2-40B4-BE49-F238E27FC236}">
                  <a16:creationId xmlns:a16="http://schemas.microsoft.com/office/drawing/2014/main" id="{150D9ECD-7E70-481A-B494-051A4A541256}"/>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2" name="Freeform 138">
              <a:extLst>
                <a:ext uri="{FF2B5EF4-FFF2-40B4-BE49-F238E27FC236}">
                  <a16:creationId xmlns:a16="http://schemas.microsoft.com/office/drawing/2014/main" id="{CE702AC7-3760-43CF-B189-D34757D0EA23}"/>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3" name="Freeform 139">
              <a:extLst>
                <a:ext uri="{FF2B5EF4-FFF2-40B4-BE49-F238E27FC236}">
                  <a16:creationId xmlns:a16="http://schemas.microsoft.com/office/drawing/2014/main" id="{B65F16A3-4EE9-4858-9506-1C8701E936D8}"/>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4" name="Freeform 140">
              <a:extLst>
                <a:ext uri="{FF2B5EF4-FFF2-40B4-BE49-F238E27FC236}">
                  <a16:creationId xmlns:a16="http://schemas.microsoft.com/office/drawing/2014/main" id="{AFBC0F13-7BFC-4D7E-802E-C4DE46598E7B}"/>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2" name="Freeform 141">
              <a:extLst>
                <a:ext uri="{FF2B5EF4-FFF2-40B4-BE49-F238E27FC236}">
                  <a16:creationId xmlns:a16="http://schemas.microsoft.com/office/drawing/2014/main" id="{09CE3C1D-18EE-4B73-9B1A-F3190B0E0C70}"/>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3" name="Oval 142">
              <a:extLst>
                <a:ext uri="{FF2B5EF4-FFF2-40B4-BE49-F238E27FC236}">
                  <a16:creationId xmlns:a16="http://schemas.microsoft.com/office/drawing/2014/main" id="{5AB523EA-C48D-47B4-A988-E8C921E32568}"/>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4" name="Freeform 143">
              <a:extLst>
                <a:ext uri="{FF2B5EF4-FFF2-40B4-BE49-F238E27FC236}">
                  <a16:creationId xmlns:a16="http://schemas.microsoft.com/office/drawing/2014/main" id="{0898E510-05C9-4192-A214-CCD3B0EB92A7}"/>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53" name="Group 155">
            <a:extLst>
              <a:ext uri="{FF2B5EF4-FFF2-40B4-BE49-F238E27FC236}">
                <a16:creationId xmlns:a16="http://schemas.microsoft.com/office/drawing/2014/main" id="{9C52AEE8-1380-459B-90E4-7BFD45C8C7D6}"/>
              </a:ext>
              <a:ext uri="{C183D7F6-B498-43B3-948B-1728B52AA6E4}">
                <adec:decorative xmlns:adec="http://schemas.microsoft.com/office/drawing/2017/decorative" val="1"/>
              </a:ext>
            </a:extLst>
          </p:cNvPr>
          <p:cNvGrpSpPr>
            <a:grpSpLocks noChangeAspect="1"/>
          </p:cNvGrpSpPr>
          <p:nvPr/>
        </p:nvGrpSpPr>
        <p:grpSpPr bwMode="auto">
          <a:xfrm>
            <a:off x="5090884" y="1981713"/>
            <a:ext cx="771505" cy="578629"/>
            <a:chOff x="1013" y="2822"/>
            <a:chExt cx="312" cy="234"/>
          </a:xfrm>
        </p:grpSpPr>
        <p:sp>
          <p:nvSpPr>
            <p:cNvPr id="54" name="Freeform 156">
              <a:extLst>
                <a:ext uri="{FF2B5EF4-FFF2-40B4-BE49-F238E27FC236}">
                  <a16:creationId xmlns:a16="http://schemas.microsoft.com/office/drawing/2014/main" id="{585C6470-AE9F-4639-9F9D-32547152F70F}"/>
                </a:ext>
              </a:extLst>
            </p:cNvPr>
            <p:cNvSpPr>
              <a:spLocks/>
            </p:cNvSpPr>
            <p:nvPr/>
          </p:nvSpPr>
          <p:spPr bwMode="auto">
            <a:xfrm>
              <a:off x="1013" y="2822"/>
              <a:ext cx="312" cy="234"/>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Rectangle 157">
              <a:extLst>
                <a:ext uri="{FF2B5EF4-FFF2-40B4-BE49-F238E27FC236}">
                  <a16:creationId xmlns:a16="http://schemas.microsoft.com/office/drawing/2014/main" id="{232AD5C0-4C28-4FCA-AF8D-F5C2C95AF367}"/>
                </a:ext>
              </a:extLst>
            </p:cNvPr>
            <p:cNvSpPr>
              <a:spLocks noChangeArrowheads="1"/>
            </p:cNvSpPr>
            <p:nvPr/>
          </p:nvSpPr>
          <p:spPr bwMode="auto">
            <a:xfrm>
              <a:off x="1033" y="2843"/>
              <a:ext cx="273" cy="1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158">
              <a:extLst>
                <a:ext uri="{FF2B5EF4-FFF2-40B4-BE49-F238E27FC236}">
                  <a16:creationId xmlns:a16="http://schemas.microsoft.com/office/drawing/2014/main" id="{AC2581CF-2759-47C9-B8FF-3ABE18221D11}"/>
                </a:ext>
              </a:extLst>
            </p:cNvPr>
            <p:cNvSpPr>
              <a:spLocks/>
            </p:cNvSpPr>
            <p:nvPr/>
          </p:nvSpPr>
          <p:spPr bwMode="auto">
            <a:xfrm>
              <a:off x="1052" y="2881"/>
              <a:ext cx="234" cy="117"/>
            </a:xfrm>
            <a:custGeom>
              <a:avLst/>
              <a:gdLst>
                <a:gd name="T0" fmla="*/ 59 w 234"/>
                <a:gd name="T1" fmla="*/ 58 h 117"/>
                <a:gd name="T2" fmla="*/ 88 w 234"/>
                <a:gd name="T3" fmla="*/ 87 h 117"/>
                <a:gd name="T4" fmla="*/ 136 w 234"/>
                <a:gd name="T5" fmla="*/ 39 h 117"/>
                <a:gd name="T6" fmla="*/ 166 w 234"/>
                <a:gd name="T7" fmla="*/ 68 h 117"/>
                <a:gd name="T8" fmla="*/ 234 w 234"/>
                <a:gd name="T9" fmla="*/ 0 h 117"/>
                <a:gd name="T10" fmla="*/ 234 w 234"/>
                <a:gd name="T11" fmla="*/ 117 h 117"/>
                <a:gd name="T12" fmla="*/ 0 w 234"/>
                <a:gd name="T13" fmla="*/ 117 h 117"/>
                <a:gd name="T14" fmla="*/ 59 w 234"/>
                <a:gd name="T15" fmla="*/ 58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117">
                  <a:moveTo>
                    <a:pt x="59" y="58"/>
                  </a:moveTo>
                  <a:lnTo>
                    <a:pt x="88" y="87"/>
                  </a:lnTo>
                  <a:lnTo>
                    <a:pt x="136" y="39"/>
                  </a:lnTo>
                  <a:lnTo>
                    <a:pt x="166" y="68"/>
                  </a:lnTo>
                  <a:lnTo>
                    <a:pt x="234" y="0"/>
                  </a:lnTo>
                  <a:lnTo>
                    <a:pt x="234" y="117"/>
                  </a:lnTo>
                  <a:lnTo>
                    <a:pt x="0" y="117"/>
                  </a:lnTo>
                  <a:lnTo>
                    <a:pt x="59" y="5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159">
              <a:extLst>
                <a:ext uri="{FF2B5EF4-FFF2-40B4-BE49-F238E27FC236}">
                  <a16:creationId xmlns:a16="http://schemas.microsoft.com/office/drawing/2014/main" id="{26BD39B7-4AAE-4656-92BF-7C32A5BA5073}"/>
                </a:ext>
              </a:extLst>
            </p:cNvPr>
            <p:cNvSpPr>
              <a:spLocks/>
            </p:cNvSpPr>
            <p:nvPr/>
          </p:nvSpPr>
          <p:spPr bwMode="auto">
            <a:xfrm>
              <a:off x="1150" y="3032"/>
              <a:ext cx="39" cy="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1" name="Text Placeholder 11">
            <a:extLst>
              <a:ext uri="{FF2B5EF4-FFF2-40B4-BE49-F238E27FC236}">
                <a16:creationId xmlns:a16="http://schemas.microsoft.com/office/drawing/2014/main" id="{AD6D5A97-FDF9-445C-81D2-ED7C36EF78DA}"/>
              </a:ext>
            </a:extLst>
          </p:cNvPr>
          <p:cNvSpPr txBox="1">
            <a:spLocks/>
          </p:cNvSpPr>
          <p:nvPr/>
        </p:nvSpPr>
        <p:spPr>
          <a:xfrm>
            <a:off x="588263" y="2742503"/>
            <a:ext cx="219456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Intelligent </a:t>
            </a:r>
            <a:b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performance</a:t>
            </a:r>
          </a:p>
        </p:txBody>
      </p:sp>
      <p:sp>
        <p:nvSpPr>
          <p:cNvPr id="50" name="Text Placeholder 47">
            <a:extLst>
              <a:ext uri="{FF2B5EF4-FFF2-40B4-BE49-F238E27FC236}">
                <a16:creationId xmlns:a16="http://schemas.microsoft.com/office/drawing/2014/main" id="{C99F53D7-0D9E-49F0-BBBF-184BE478FAFB}"/>
              </a:ext>
            </a:extLst>
          </p:cNvPr>
          <p:cNvSpPr txBox="1">
            <a:spLocks/>
          </p:cNvSpPr>
          <p:nvPr/>
        </p:nvSpPr>
        <p:spPr>
          <a:xfrm>
            <a:off x="588263" y="3524819"/>
            <a:ext cx="1726312" cy="140333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Improve performance and decrease cost with comprehensive database monitoring and optimization tools</a:t>
            </a:r>
          </a:p>
        </p:txBody>
      </p:sp>
      <p:sp>
        <p:nvSpPr>
          <p:cNvPr id="57" name="Text Placeholder 12">
            <a:extLst>
              <a:ext uri="{FF2B5EF4-FFF2-40B4-BE49-F238E27FC236}">
                <a16:creationId xmlns:a16="http://schemas.microsoft.com/office/drawing/2014/main" id="{04F344CC-7838-4845-B2AC-4D05CE549EB0}"/>
              </a:ext>
            </a:extLst>
          </p:cNvPr>
          <p:cNvSpPr txBox="1">
            <a:spLocks/>
          </p:cNvSpPr>
          <p:nvPr/>
        </p:nvSpPr>
        <p:spPr>
          <a:xfrm>
            <a:off x="2830231" y="2742503"/>
            <a:ext cx="219456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Performance troubleshooting</a:t>
            </a:r>
          </a:p>
        </p:txBody>
      </p:sp>
      <p:sp>
        <p:nvSpPr>
          <p:cNvPr id="58" name="Text Placeholder 44">
            <a:extLst>
              <a:ext uri="{FF2B5EF4-FFF2-40B4-BE49-F238E27FC236}">
                <a16:creationId xmlns:a16="http://schemas.microsoft.com/office/drawing/2014/main" id="{880C057D-2207-45DA-9378-52B29711282E}"/>
              </a:ext>
            </a:extLst>
          </p:cNvPr>
          <p:cNvSpPr txBox="1">
            <a:spLocks/>
          </p:cNvSpPr>
          <p:nvPr/>
        </p:nvSpPr>
        <p:spPr>
          <a:xfrm>
            <a:off x="2844518" y="3524819"/>
            <a:ext cx="1784631" cy="9293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Automatically track and log query performance over time</a:t>
            </a:r>
          </a:p>
        </p:txBody>
      </p:sp>
      <p:sp>
        <p:nvSpPr>
          <p:cNvPr id="49" name="Text Placeholder 16">
            <a:extLst>
              <a:ext uri="{FF2B5EF4-FFF2-40B4-BE49-F238E27FC236}">
                <a16:creationId xmlns:a16="http://schemas.microsoft.com/office/drawing/2014/main" id="{F2181673-FD5F-4D93-A15D-086F70FC7A70}"/>
              </a:ext>
            </a:extLst>
          </p:cNvPr>
          <p:cNvSpPr txBox="1">
            <a:spLocks/>
          </p:cNvSpPr>
          <p:nvPr/>
        </p:nvSpPr>
        <p:spPr>
          <a:xfrm>
            <a:off x="5102435" y="2742503"/>
            <a:ext cx="1824771"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Data </a:t>
            </a:r>
            <a:b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visualization</a:t>
            </a:r>
          </a:p>
        </p:txBody>
      </p:sp>
      <p:sp>
        <p:nvSpPr>
          <p:cNvPr id="48" name="Text Placeholder 45">
            <a:extLst>
              <a:ext uri="{FF2B5EF4-FFF2-40B4-BE49-F238E27FC236}">
                <a16:creationId xmlns:a16="http://schemas.microsoft.com/office/drawing/2014/main" id="{59B9C501-AB33-4B31-91FD-29B453F09365}"/>
              </a:ext>
            </a:extLst>
          </p:cNvPr>
          <p:cNvSpPr txBox="1">
            <a:spLocks/>
          </p:cNvSpPr>
          <p:nvPr/>
        </p:nvSpPr>
        <p:spPr>
          <a:xfrm>
            <a:off x="5102434" y="3524819"/>
            <a:ext cx="1869866" cy="11663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Visualize query performance data to identify how your longest running queries change over time</a:t>
            </a:r>
          </a:p>
        </p:txBody>
      </p:sp>
      <p:sp>
        <p:nvSpPr>
          <p:cNvPr id="52" name="Text Placeholder 10">
            <a:extLst>
              <a:ext uri="{FF2B5EF4-FFF2-40B4-BE49-F238E27FC236}">
                <a16:creationId xmlns:a16="http://schemas.microsoft.com/office/drawing/2014/main" id="{5DFD05DE-71FE-49CF-BBC7-8ADA251DEC33}"/>
              </a:ext>
            </a:extLst>
          </p:cNvPr>
          <p:cNvSpPr txBox="1">
            <a:spLocks/>
          </p:cNvSpPr>
          <p:nvPr/>
        </p:nvSpPr>
        <p:spPr>
          <a:xfrm>
            <a:off x="7459701" y="2742503"/>
            <a:ext cx="1947722"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Customized recommendations</a:t>
            </a:r>
          </a:p>
        </p:txBody>
      </p:sp>
      <p:sp>
        <p:nvSpPr>
          <p:cNvPr id="47" name="Text Placeholder 47">
            <a:extLst>
              <a:ext uri="{FF2B5EF4-FFF2-40B4-BE49-F238E27FC236}">
                <a16:creationId xmlns:a16="http://schemas.microsoft.com/office/drawing/2014/main" id="{025B51EC-37EB-4001-AEC8-9EEBC930448A}"/>
              </a:ext>
            </a:extLst>
          </p:cNvPr>
          <p:cNvSpPr txBox="1">
            <a:spLocks/>
          </p:cNvSpPr>
          <p:nvPr/>
        </p:nvSpPr>
        <p:spPr>
          <a:xfrm>
            <a:off x="7459700" y="3524819"/>
            <a:ext cx="1855749" cy="140333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Azure analyzes the workloads across your server to generate customized performance recommendations</a:t>
            </a:r>
          </a:p>
        </p:txBody>
      </p:sp>
      <p:cxnSp>
        <p:nvCxnSpPr>
          <p:cNvPr id="109" name="Straight Connector 108">
            <a:extLst>
              <a:ext uri="{FF2B5EF4-FFF2-40B4-BE49-F238E27FC236}">
                <a16:creationId xmlns:a16="http://schemas.microsoft.com/office/drawing/2014/main" id="{D3B31111-AC88-445C-9EA4-DC5176DDBF24}"/>
              </a:ext>
              <a:ext uri="{C183D7F6-B498-43B3-948B-1728B52AA6E4}">
                <adec:decorative xmlns:adec="http://schemas.microsoft.com/office/drawing/2017/decorative" val="1"/>
              </a:ext>
            </a:extLst>
          </p:cNvPr>
          <p:cNvCxnSpPr>
            <a:cxnSpLocks/>
          </p:cNvCxnSpPr>
          <p:nvPr/>
        </p:nvCxnSpPr>
        <p:spPr>
          <a:xfrm>
            <a:off x="9797032" y="3376729"/>
            <a:ext cx="186105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0" name="Text Placeholder 10">
            <a:extLst>
              <a:ext uri="{FF2B5EF4-FFF2-40B4-BE49-F238E27FC236}">
                <a16:creationId xmlns:a16="http://schemas.microsoft.com/office/drawing/2014/main" id="{FBEDBEBE-37B8-4795-B576-8A95CCAAD380}"/>
              </a:ext>
            </a:extLst>
          </p:cNvPr>
          <p:cNvSpPr txBox="1">
            <a:spLocks/>
          </p:cNvSpPr>
          <p:nvPr/>
        </p:nvSpPr>
        <p:spPr>
          <a:xfrm>
            <a:off x="9811318" y="2750399"/>
            <a:ext cx="1947722"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High performance workloads</a:t>
            </a:r>
          </a:p>
        </p:txBody>
      </p:sp>
      <p:sp>
        <p:nvSpPr>
          <p:cNvPr id="111" name="Text Placeholder 47">
            <a:extLst>
              <a:ext uri="{FF2B5EF4-FFF2-40B4-BE49-F238E27FC236}">
                <a16:creationId xmlns:a16="http://schemas.microsoft.com/office/drawing/2014/main" id="{70E6AFBE-CC57-4E56-8B21-9096354ED4D9}"/>
              </a:ext>
            </a:extLst>
          </p:cNvPr>
          <p:cNvSpPr txBox="1">
            <a:spLocks/>
          </p:cNvSpPr>
          <p:nvPr/>
        </p:nvSpPr>
        <p:spPr>
          <a:xfrm>
            <a:off x="9811318" y="3532715"/>
            <a:ext cx="1722832" cy="9293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Support for zone co-location required by low-latency workloads</a:t>
            </a:r>
          </a:p>
        </p:txBody>
      </p:sp>
      <p:grpSp>
        <p:nvGrpSpPr>
          <p:cNvPr id="120" name="Group 146">
            <a:extLst>
              <a:ext uri="{FF2B5EF4-FFF2-40B4-BE49-F238E27FC236}">
                <a16:creationId xmlns:a16="http://schemas.microsoft.com/office/drawing/2014/main" id="{29845056-D9C8-4D5E-ABA6-ECB0D3168F27}"/>
              </a:ext>
              <a:ext uri="{C183D7F6-B498-43B3-948B-1728B52AA6E4}">
                <adec:decorative xmlns:adec="http://schemas.microsoft.com/office/drawing/2017/decorative" val="1"/>
              </a:ext>
            </a:extLst>
          </p:cNvPr>
          <p:cNvGrpSpPr>
            <a:grpSpLocks noChangeAspect="1"/>
          </p:cNvGrpSpPr>
          <p:nvPr/>
        </p:nvGrpSpPr>
        <p:grpSpPr bwMode="auto">
          <a:xfrm>
            <a:off x="9837980" y="1866308"/>
            <a:ext cx="634758" cy="728105"/>
            <a:chOff x="430" y="2783"/>
            <a:chExt cx="272" cy="312"/>
          </a:xfrm>
        </p:grpSpPr>
        <p:sp>
          <p:nvSpPr>
            <p:cNvPr id="121" name="Rectangle 147">
              <a:extLst>
                <a:ext uri="{FF2B5EF4-FFF2-40B4-BE49-F238E27FC236}">
                  <a16:creationId xmlns:a16="http://schemas.microsoft.com/office/drawing/2014/main" id="{289E2E1A-5793-4A86-91C1-F53F6C7A10A2}"/>
                </a:ext>
              </a:extLst>
            </p:cNvPr>
            <p:cNvSpPr>
              <a:spLocks noChangeArrowheads="1"/>
            </p:cNvSpPr>
            <p:nvPr/>
          </p:nvSpPr>
          <p:spPr bwMode="auto">
            <a:xfrm>
              <a:off x="430" y="3027"/>
              <a:ext cx="29" cy="6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48">
              <a:extLst>
                <a:ext uri="{FF2B5EF4-FFF2-40B4-BE49-F238E27FC236}">
                  <a16:creationId xmlns:a16="http://schemas.microsoft.com/office/drawing/2014/main" id="{7C466AFA-A903-4E49-8CF7-8179BE627578}"/>
                </a:ext>
              </a:extLst>
            </p:cNvPr>
            <p:cNvSpPr>
              <a:spLocks noChangeArrowheads="1"/>
            </p:cNvSpPr>
            <p:nvPr/>
          </p:nvSpPr>
          <p:spPr bwMode="auto">
            <a:xfrm>
              <a:off x="479" y="2978"/>
              <a:ext cx="29"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49">
              <a:extLst>
                <a:ext uri="{FF2B5EF4-FFF2-40B4-BE49-F238E27FC236}">
                  <a16:creationId xmlns:a16="http://schemas.microsoft.com/office/drawing/2014/main" id="{91EA02F8-9906-4D2C-9659-E44C1CE72319}"/>
                </a:ext>
              </a:extLst>
            </p:cNvPr>
            <p:cNvSpPr>
              <a:spLocks noChangeArrowheads="1"/>
            </p:cNvSpPr>
            <p:nvPr/>
          </p:nvSpPr>
          <p:spPr bwMode="auto">
            <a:xfrm>
              <a:off x="527" y="2929"/>
              <a:ext cx="29"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50">
              <a:extLst>
                <a:ext uri="{FF2B5EF4-FFF2-40B4-BE49-F238E27FC236}">
                  <a16:creationId xmlns:a16="http://schemas.microsoft.com/office/drawing/2014/main" id="{61E5FBC5-B220-4C50-A22C-D508D59AAB6B}"/>
                </a:ext>
              </a:extLst>
            </p:cNvPr>
            <p:cNvSpPr>
              <a:spLocks noChangeArrowheads="1"/>
            </p:cNvSpPr>
            <p:nvPr/>
          </p:nvSpPr>
          <p:spPr bwMode="auto">
            <a:xfrm>
              <a:off x="576" y="2880"/>
              <a:ext cx="29"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51">
              <a:extLst>
                <a:ext uri="{FF2B5EF4-FFF2-40B4-BE49-F238E27FC236}">
                  <a16:creationId xmlns:a16="http://schemas.microsoft.com/office/drawing/2014/main" id="{2049567B-D8A0-4A5B-8330-96786A9D4309}"/>
                </a:ext>
              </a:extLst>
            </p:cNvPr>
            <p:cNvSpPr>
              <a:spLocks noChangeArrowheads="1"/>
            </p:cNvSpPr>
            <p:nvPr/>
          </p:nvSpPr>
          <p:spPr bwMode="auto">
            <a:xfrm>
              <a:off x="624" y="2832"/>
              <a:ext cx="30"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52">
              <a:extLst>
                <a:ext uri="{FF2B5EF4-FFF2-40B4-BE49-F238E27FC236}">
                  <a16:creationId xmlns:a16="http://schemas.microsoft.com/office/drawing/2014/main" id="{4C805E18-C791-4C8B-A9B5-A107A220F7BB}"/>
                </a:ext>
              </a:extLst>
            </p:cNvPr>
            <p:cNvSpPr>
              <a:spLocks noChangeArrowheads="1"/>
            </p:cNvSpPr>
            <p:nvPr/>
          </p:nvSpPr>
          <p:spPr bwMode="auto">
            <a:xfrm>
              <a:off x="673" y="2783"/>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64" name="Straight Connector 63">
            <a:extLst>
              <a:ext uri="{FF2B5EF4-FFF2-40B4-BE49-F238E27FC236}">
                <a16:creationId xmlns:a16="http://schemas.microsoft.com/office/drawing/2014/main" id="{46BC30AC-3AAD-AA4F-80B0-A3712CD3981A}"/>
              </a:ext>
              <a:ext uri="{C183D7F6-B498-43B3-948B-1728B52AA6E4}">
                <adec:decorative xmlns:adec="http://schemas.microsoft.com/office/drawing/2017/decorative" val="1"/>
              </a:ext>
            </a:extLst>
          </p:cNvPr>
          <p:cNvCxnSpPr>
            <a:cxnSpLocks/>
          </p:cNvCxnSpPr>
          <p:nvPr/>
        </p:nvCxnSpPr>
        <p:spPr>
          <a:xfrm>
            <a:off x="5106168" y="3368833"/>
            <a:ext cx="186105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86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358A6F-F3ED-41BB-BFD4-EE247AF3842E}"/>
              </a:ext>
            </a:extLst>
          </p:cNvPr>
          <p:cNvSpPr>
            <a:spLocks noGrp="1"/>
          </p:cNvSpPr>
          <p:nvPr>
            <p:ph type="body" sz="quarter" idx="10"/>
          </p:nvPr>
        </p:nvSpPr>
        <p:spPr>
          <a:xfrm>
            <a:off x="586390" y="2091586"/>
            <a:ext cx="4342797" cy="1954381"/>
          </a:xfrm>
        </p:spPr>
        <p:txBody>
          <a:bodyPr/>
          <a:lstStyle/>
          <a:p>
            <a:pPr marL="285750" indent="-285750">
              <a:lnSpc>
                <a:spcPct val="100000"/>
              </a:lnSpc>
              <a:spcBef>
                <a:spcPts val="0"/>
              </a:spcBef>
              <a:spcAft>
                <a:spcPts val="900"/>
              </a:spcAft>
              <a:buFont typeface="Arial" panose="020B0604020202020204" pitchFamily="34" charset="0"/>
              <a:buChar char="•"/>
            </a:pPr>
            <a:r>
              <a:rPr lang="en-US" sz="1400" dirty="0">
                <a:solidFill>
                  <a:schemeClr val="tx1"/>
                </a:solidFill>
              </a:rPr>
              <a:t>Azure Database for PostgreSQL tracks performance metrics and logs telemetry data</a:t>
            </a:r>
          </a:p>
          <a:p>
            <a:pPr marL="285750" indent="-285750">
              <a:lnSpc>
                <a:spcPct val="100000"/>
              </a:lnSpc>
              <a:spcBef>
                <a:spcPts val="0"/>
              </a:spcBef>
              <a:spcAft>
                <a:spcPts val="900"/>
              </a:spcAft>
              <a:buFont typeface="Arial" panose="020B0604020202020204" pitchFamily="34" charset="0"/>
              <a:buChar char="•"/>
            </a:pPr>
            <a:r>
              <a:rPr lang="en-US" sz="1400" dirty="0">
                <a:solidFill>
                  <a:schemeClr val="tx1"/>
                </a:solidFill>
              </a:rPr>
              <a:t>Collect, analyze, and take action on telemetry data gathered from your database using Azure Monitor</a:t>
            </a:r>
          </a:p>
          <a:p>
            <a:pPr marL="285750" indent="-285750">
              <a:lnSpc>
                <a:spcPct val="100000"/>
              </a:lnSpc>
              <a:spcBef>
                <a:spcPts val="0"/>
              </a:spcBef>
              <a:spcAft>
                <a:spcPts val="900"/>
              </a:spcAft>
              <a:buFont typeface="Arial" panose="020B0604020202020204" pitchFamily="34" charset="0"/>
              <a:buChar char="•"/>
            </a:pPr>
            <a:r>
              <a:rPr lang="en-US" sz="1400" dirty="0">
                <a:solidFill>
                  <a:schemeClr val="tx1"/>
                </a:solidFill>
              </a:rPr>
              <a:t>Better understand your apps with deep insights into app and database behavior, view alerts, and build remediation plans</a:t>
            </a:r>
          </a:p>
        </p:txBody>
      </p:sp>
      <p:sp>
        <p:nvSpPr>
          <p:cNvPr id="3" name="Title 2">
            <a:extLst>
              <a:ext uri="{FF2B5EF4-FFF2-40B4-BE49-F238E27FC236}">
                <a16:creationId xmlns:a16="http://schemas.microsoft.com/office/drawing/2014/main" id="{B1F0F26E-9851-4AEF-BDE9-9494CE227A1C}"/>
              </a:ext>
            </a:extLst>
          </p:cNvPr>
          <p:cNvSpPr>
            <a:spLocks noGrp="1"/>
          </p:cNvSpPr>
          <p:nvPr>
            <p:ph type="title"/>
          </p:nvPr>
        </p:nvSpPr>
        <p:spPr>
          <a:xfrm>
            <a:off x="588263" y="457200"/>
            <a:ext cx="4369500" cy="1100138"/>
          </a:xfrm>
        </p:spPr>
        <p:txBody>
          <a:bodyPr>
            <a:noAutofit/>
          </a:bodyPr>
          <a:lstStyle/>
          <a:p>
            <a:r>
              <a:rPr lang="en-US" sz="3200" dirty="0">
                <a:solidFill>
                  <a:schemeClr val="tx1"/>
                </a:solidFill>
              </a:rPr>
              <a:t>Monitor Azure Database for PostgreSQL with Azure Monitor  </a:t>
            </a:r>
          </a:p>
        </p:txBody>
      </p:sp>
      <p:cxnSp>
        <p:nvCxnSpPr>
          <p:cNvPr id="186" name="Straight Connector 185">
            <a:extLst>
              <a:ext uri="{FF2B5EF4-FFF2-40B4-BE49-F238E27FC236}">
                <a16:creationId xmlns:a16="http://schemas.microsoft.com/office/drawing/2014/main" id="{8239CF1B-06B3-E343-95AA-8D1481D8E60E}"/>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descr="architecture diagram">
            <a:extLst>
              <a:ext uri="{FF2B5EF4-FFF2-40B4-BE49-F238E27FC236}">
                <a16:creationId xmlns:a16="http://schemas.microsoft.com/office/drawing/2014/main" id="{9CCAA2FD-D3AC-C441-8AC2-3710FA956BEE}"/>
              </a:ext>
            </a:extLst>
          </p:cNvPr>
          <p:cNvGrpSpPr/>
          <p:nvPr/>
        </p:nvGrpSpPr>
        <p:grpSpPr>
          <a:xfrm>
            <a:off x="5653278" y="1271698"/>
            <a:ext cx="5845886" cy="4475070"/>
            <a:chOff x="5653278" y="1271698"/>
            <a:chExt cx="5845886" cy="4475070"/>
          </a:xfrm>
        </p:grpSpPr>
        <p:sp>
          <p:nvSpPr>
            <p:cNvPr id="157" name="Rectangle 156">
              <a:extLst>
                <a:ext uri="{FF2B5EF4-FFF2-40B4-BE49-F238E27FC236}">
                  <a16:creationId xmlns:a16="http://schemas.microsoft.com/office/drawing/2014/main" id="{B7C1C27B-B811-6B4B-8070-0F3F3737E0FB}"/>
                </a:ext>
              </a:extLst>
            </p:cNvPr>
            <p:cNvSpPr/>
            <p:nvPr/>
          </p:nvSpPr>
          <p:spPr bwMode="auto">
            <a:xfrm>
              <a:off x="8767841" y="1271698"/>
              <a:ext cx="2731323" cy="837595"/>
            </a:xfrm>
            <a:prstGeom prst="rect">
              <a:avLst/>
            </a:prstGeom>
            <a:no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91388" tIns="89592" rIns="0" bIns="89592" numCol="1" spcCol="0" rtlCol="0" fromWordArt="0" anchor="ctr" anchorCtr="0" forceAA="0" compatLnSpc="1">
              <a:prstTxWarp prst="textNoShape">
                <a:avLst/>
              </a:prstTxWarp>
              <a:noAutofit/>
            </a:bodyPr>
            <a:lstStyle/>
            <a:p>
              <a:pPr marL="61913" marR="0" lvl="3" algn="l" defTabSz="912803" rtl="0" eaLnBrk="1" fontAlgn="auto" latinLnBrk="0" hangingPunct="1">
                <a:lnSpc>
                  <a:spcPct val="110000"/>
                </a:lnSpc>
                <a:spcBef>
                  <a:spcPts val="600"/>
                </a:spcBef>
                <a:spcAft>
                  <a:spcPts val="0"/>
                </a:spcAft>
                <a:buClr>
                  <a:srgbClr val="FFFFFF"/>
                </a:buClr>
                <a:buSzTx/>
                <a:tabLst/>
                <a:defRPr/>
              </a:pPr>
              <a:endParaRPr kumimoji="0" lang="en-US" sz="1400" b="0" i="0" u="none" strike="noStrike" kern="0" cap="none" spc="0" normalizeH="0" baseline="0" noProof="0">
                <a:ln>
                  <a:noFill/>
                </a:ln>
                <a:effectLst/>
                <a:uLnTx/>
                <a:uFillTx/>
                <a:latin typeface="Segoe UI"/>
                <a:ea typeface="+mn-ea"/>
                <a:cs typeface="+mn-cs"/>
              </a:endParaRPr>
            </a:p>
          </p:txBody>
        </p:sp>
        <p:sp>
          <p:nvSpPr>
            <p:cNvPr id="13" name="TextBox 12">
              <a:extLst>
                <a:ext uri="{FF2B5EF4-FFF2-40B4-BE49-F238E27FC236}">
                  <a16:creationId xmlns:a16="http://schemas.microsoft.com/office/drawing/2014/main" id="{E71D2EC8-5231-4BBC-A58D-694B3E6A98C3}"/>
                </a:ext>
              </a:extLst>
            </p:cNvPr>
            <p:cNvSpPr txBox="1"/>
            <p:nvPr/>
          </p:nvSpPr>
          <p:spPr>
            <a:xfrm>
              <a:off x="5653278" y="2806965"/>
              <a:ext cx="101609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Azure Monitor </a:t>
              </a:r>
            </a:p>
          </p:txBody>
        </p:sp>
        <p:sp>
          <p:nvSpPr>
            <p:cNvPr id="12" name="TextBox 11">
              <a:extLst>
                <a:ext uri="{FF2B5EF4-FFF2-40B4-BE49-F238E27FC236}">
                  <a16:creationId xmlns:a16="http://schemas.microsoft.com/office/drawing/2014/main" id="{D1D11B46-12E4-D84B-8020-D694CEC36363}"/>
                </a:ext>
              </a:extLst>
            </p:cNvPr>
            <p:cNvSpPr txBox="1"/>
            <p:nvPr/>
          </p:nvSpPr>
          <p:spPr>
            <a:xfrm>
              <a:off x="7168102" y="3298586"/>
              <a:ext cx="331822"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gradFill>
                    <a:gsLst>
                      <a:gs pos="2917">
                        <a:prstClr val="black"/>
                      </a:gs>
                      <a:gs pos="30000">
                        <a:prstClr val="black"/>
                      </a:gs>
                    </a:gsLst>
                    <a:lin ang="5400000" scaled="0"/>
                  </a:gradFill>
                  <a:latin typeface="Segoe UI"/>
                </a:rPr>
                <a:t>Metrics</a:t>
              </a:r>
            </a:p>
          </p:txBody>
        </p:sp>
        <p:sp>
          <p:nvSpPr>
            <p:cNvPr id="158" name="TextBox 157">
              <a:extLst>
                <a:ext uri="{FF2B5EF4-FFF2-40B4-BE49-F238E27FC236}">
                  <a16:creationId xmlns:a16="http://schemas.microsoft.com/office/drawing/2014/main" id="{B43EFC0D-165C-5E4A-BBB3-39A1F16F0A30}"/>
                </a:ext>
              </a:extLst>
            </p:cNvPr>
            <p:cNvSpPr txBox="1"/>
            <p:nvPr/>
          </p:nvSpPr>
          <p:spPr>
            <a:xfrm>
              <a:off x="7227413" y="3958716"/>
              <a:ext cx="213200" cy="123111"/>
            </a:xfrm>
            <a:prstGeom prst="rect">
              <a:avLst/>
            </a:prstGeom>
            <a:noFill/>
          </p:spPr>
          <p:txBody>
            <a:bodyPr wrap="none" lIns="0" tIns="0" rIns="0" bIns="0" rtlCol="0">
              <a:spAutoFit/>
            </a:bodyPr>
            <a:lstStyle/>
            <a:p>
              <a:pPr>
                <a:defRPr/>
              </a:pPr>
              <a:r>
                <a:rPr lang="en-US" sz="800" dirty="0">
                  <a:gradFill>
                    <a:gsLst>
                      <a:gs pos="2917">
                        <a:prstClr val="black"/>
                      </a:gs>
                      <a:gs pos="30000">
                        <a:prstClr val="black"/>
                      </a:gs>
                    </a:gsLst>
                    <a:lin ang="5400000" scaled="0"/>
                  </a:gradFill>
                  <a:latin typeface="Segoe UI"/>
                </a:rPr>
                <a:t>Logs</a:t>
              </a:r>
            </a:p>
          </p:txBody>
        </p:sp>
        <p:sp>
          <p:nvSpPr>
            <p:cNvPr id="221" name="TextBox 220">
              <a:extLst>
                <a:ext uri="{FF2B5EF4-FFF2-40B4-BE49-F238E27FC236}">
                  <a16:creationId xmlns:a16="http://schemas.microsoft.com/office/drawing/2014/main" id="{8961E8AA-ADFE-EE4C-859A-400770CC1928}"/>
                </a:ext>
              </a:extLst>
            </p:cNvPr>
            <p:cNvSpPr txBox="1"/>
            <p:nvPr/>
          </p:nvSpPr>
          <p:spPr>
            <a:xfrm>
              <a:off x="9040453" y="1811172"/>
              <a:ext cx="519373"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Application</a:t>
              </a:r>
            </a:p>
          </p:txBody>
        </p:sp>
        <p:sp>
          <p:nvSpPr>
            <p:cNvPr id="222" name="TextBox 221">
              <a:extLst>
                <a:ext uri="{FF2B5EF4-FFF2-40B4-BE49-F238E27FC236}">
                  <a16:creationId xmlns:a16="http://schemas.microsoft.com/office/drawing/2014/main" id="{FDDB80FC-4E20-0B44-953F-9AFB3A81AD31}"/>
                </a:ext>
              </a:extLst>
            </p:cNvPr>
            <p:cNvSpPr txBox="1"/>
            <p:nvPr/>
          </p:nvSpPr>
          <p:spPr>
            <a:xfrm>
              <a:off x="9666303" y="1811171"/>
              <a:ext cx="44242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Container</a:t>
              </a:r>
            </a:p>
          </p:txBody>
        </p:sp>
        <p:sp>
          <p:nvSpPr>
            <p:cNvPr id="223" name="TextBox 222">
              <a:extLst>
                <a:ext uri="{FF2B5EF4-FFF2-40B4-BE49-F238E27FC236}">
                  <a16:creationId xmlns:a16="http://schemas.microsoft.com/office/drawing/2014/main" id="{40D103E1-C367-CC49-B7A7-163FCE28C788}"/>
                </a:ext>
              </a:extLst>
            </p:cNvPr>
            <p:cNvSpPr txBox="1"/>
            <p:nvPr/>
          </p:nvSpPr>
          <p:spPr>
            <a:xfrm>
              <a:off x="10327895" y="1811172"/>
              <a:ext cx="155492"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VM</a:t>
              </a:r>
            </a:p>
          </p:txBody>
        </p:sp>
        <p:sp>
          <p:nvSpPr>
            <p:cNvPr id="224" name="TextBox 223">
              <a:extLst>
                <a:ext uri="{FF2B5EF4-FFF2-40B4-BE49-F238E27FC236}">
                  <a16:creationId xmlns:a16="http://schemas.microsoft.com/office/drawing/2014/main" id="{7D488A65-807A-3744-8D4B-E8697F6418DE}"/>
                </a:ext>
              </a:extLst>
            </p:cNvPr>
            <p:cNvSpPr txBox="1"/>
            <p:nvPr/>
          </p:nvSpPr>
          <p:spPr>
            <a:xfrm>
              <a:off x="10652081" y="1811171"/>
              <a:ext cx="511358"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Monitoring</a:t>
              </a:r>
              <a:b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Solutions</a:t>
              </a:r>
            </a:p>
          </p:txBody>
        </p:sp>
        <p:sp>
          <p:nvSpPr>
            <p:cNvPr id="225" name="TextBox 224">
              <a:extLst>
                <a:ext uri="{FF2B5EF4-FFF2-40B4-BE49-F238E27FC236}">
                  <a16:creationId xmlns:a16="http://schemas.microsoft.com/office/drawing/2014/main" id="{DE29DB57-46C1-BA41-A4A8-5363FFFA3D23}"/>
                </a:ext>
              </a:extLst>
            </p:cNvPr>
            <p:cNvSpPr txBox="1"/>
            <p:nvPr/>
          </p:nvSpPr>
          <p:spPr>
            <a:xfrm>
              <a:off x="9051633" y="2673047"/>
              <a:ext cx="540212"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Dashboards</a:t>
              </a:r>
            </a:p>
          </p:txBody>
        </p:sp>
        <p:sp>
          <p:nvSpPr>
            <p:cNvPr id="226" name="TextBox 225">
              <a:extLst>
                <a:ext uri="{FF2B5EF4-FFF2-40B4-BE49-F238E27FC236}">
                  <a16:creationId xmlns:a16="http://schemas.microsoft.com/office/drawing/2014/main" id="{013107F0-7AC9-B04B-BFA3-EF9DE6B69AC2}"/>
                </a:ext>
              </a:extLst>
            </p:cNvPr>
            <p:cNvSpPr txBox="1"/>
            <p:nvPr/>
          </p:nvSpPr>
          <p:spPr>
            <a:xfrm>
              <a:off x="9757674" y="2673046"/>
              <a:ext cx="259686"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Views</a:t>
              </a:r>
            </a:p>
          </p:txBody>
        </p:sp>
        <p:sp>
          <p:nvSpPr>
            <p:cNvPr id="227" name="TextBox 226">
              <a:extLst>
                <a:ext uri="{FF2B5EF4-FFF2-40B4-BE49-F238E27FC236}">
                  <a16:creationId xmlns:a16="http://schemas.microsoft.com/office/drawing/2014/main" id="{6A52094C-3521-7049-B4E1-FE930E5653F7}"/>
                </a:ext>
              </a:extLst>
            </p:cNvPr>
            <p:cNvSpPr txBox="1"/>
            <p:nvPr/>
          </p:nvSpPr>
          <p:spPr>
            <a:xfrm>
              <a:off x="10193270" y="2673047"/>
              <a:ext cx="395942"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Power BI</a:t>
              </a:r>
            </a:p>
          </p:txBody>
        </p:sp>
        <p:sp>
          <p:nvSpPr>
            <p:cNvPr id="228" name="TextBox 227">
              <a:extLst>
                <a:ext uri="{FF2B5EF4-FFF2-40B4-BE49-F238E27FC236}">
                  <a16:creationId xmlns:a16="http://schemas.microsoft.com/office/drawing/2014/main" id="{B9FACD5B-324D-9348-8863-55B513B36DF3}"/>
                </a:ext>
              </a:extLst>
            </p:cNvPr>
            <p:cNvSpPr txBox="1"/>
            <p:nvPr/>
          </p:nvSpPr>
          <p:spPr>
            <a:xfrm>
              <a:off x="10668872" y="2673046"/>
              <a:ext cx="520976"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Workbooks</a:t>
              </a:r>
            </a:p>
          </p:txBody>
        </p:sp>
        <p:sp>
          <p:nvSpPr>
            <p:cNvPr id="229" name="TextBox 228">
              <a:extLst>
                <a:ext uri="{FF2B5EF4-FFF2-40B4-BE49-F238E27FC236}">
                  <a16:creationId xmlns:a16="http://schemas.microsoft.com/office/drawing/2014/main" id="{267C8862-70F2-8043-922D-969C5BF1415F}"/>
                </a:ext>
              </a:extLst>
            </p:cNvPr>
            <p:cNvSpPr txBox="1"/>
            <p:nvPr/>
          </p:nvSpPr>
          <p:spPr>
            <a:xfrm>
              <a:off x="9257267" y="3623388"/>
              <a:ext cx="721351"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Metric Analytics</a:t>
              </a:r>
            </a:p>
          </p:txBody>
        </p:sp>
        <p:sp>
          <p:nvSpPr>
            <p:cNvPr id="230" name="TextBox 229">
              <a:extLst>
                <a:ext uri="{FF2B5EF4-FFF2-40B4-BE49-F238E27FC236}">
                  <a16:creationId xmlns:a16="http://schemas.microsoft.com/office/drawing/2014/main" id="{EF152681-E405-584A-972F-6C3589456D0A}"/>
                </a:ext>
              </a:extLst>
            </p:cNvPr>
            <p:cNvSpPr txBox="1"/>
            <p:nvPr/>
          </p:nvSpPr>
          <p:spPr>
            <a:xfrm>
              <a:off x="10233952" y="3623387"/>
              <a:ext cx="60272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Log Analytics</a:t>
              </a:r>
            </a:p>
          </p:txBody>
        </p:sp>
        <p:sp>
          <p:nvSpPr>
            <p:cNvPr id="231" name="TextBox 230">
              <a:extLst>
                <a:ext uri="{FF2B5EF4-FFF2-40B4-BE49-F238E27FC236}">
                  <a16:creationId xmlns:a16="http://schemas.microsoft.com/office/drawing/2014/main" id="{50E19445-105C-A646-B37F-A1FF763647D9}"/>
                </a:ext>
              </a:extLst>
            </p:cNvPr>
            <p:cNvSpPr txBox="1"/>
            <p:nvPr/>
          </p:nvSpPr>
          <p:spPr>
            <a:xfrm>
              <a:off x="9484862" y="4517802"/>
              <a:ext cx="258084"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Alerts</a:t>
              </a:r>
            </a:p>
          </p:txBody>
        </p:sp>
        <p:sp>
          <p:nvSpPr>
            <p:cNvPr id="232" name="TextBox 231">
              <a:extLst>
                <a:ext uri="{FF2B5EF4-FFF2-40B4-BE49-F238E27FC236}">
                  <a16:creationId xmlns:a16="http://schemas.microsoft.com/office/drawing/2014/main" id="{BCB48C3D-1E1F-C749-96CC-E5BF14E1E052}"/>
                </a:ext>
              </a:extLst>
            </p:cNvPr>
            <p:cNvSpPr txBox="1"/>
            <p:nvPr/>
          </p:nvSpPr>
          <p:spPr>
            <a:xfrm>
              <a:off x="10328501" y="4517801"/>
              <a:ext cx="44242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Autoscale</a:t>
              </a:r>
              <a:endPar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233" name="TextBox 232">
              <a:extLst>
                <a:ext uri="{FF2B5EF4-FFF2-40B4-BE49-F238E27FC236}">
                  <a16:creationId xmlns:a16="http://schemas.microsoft.com/office/drawing/2014/main" id="{C6B57F61-45A9-304E-9FD5-F5844400EDDB}"/>
                </a:ext>
              </a:extLst>
            </p:cNvPr>
            <p:cNvSpPr txBox="1"/>
            <p:nvPr/>
          </p:nvSpPr>
          <p:spPr>
            <a:xfrm>
              <a:off x="9362232" y="5453411"/>
              <a:ext cx="503343"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Logic Apps</a:t>
              </a:r>
            </a:p>
          </p:txBody>
        </p:sp>
        <p:sp>
          <p:nvSpPr>
            <p:cNvPr id="234" name="TextBox 233">
              <a:extLst>
                <a:ext uri="{FF2B5EF4-FFF2-40B4-BE49-F238E27FC236}">
                  <a16:creationId xmlns:a16="http://schemas.microsoft.com/office/drawing/2014/main" id="{A2335043-EC90-F045-BCE7-E2232D98D7D5}"/>
                </a:ext>
              </a:extLst>
            </p:cNvPr>
            <p:cNvSpPr txBox="1"/>
            <p:nvPr/>
          </p:nvSpPr>
          <p:spPr>
            <a:xfrm>
              <a:off x="10304223" y="5453410"/>
              <a:ext cx="512961"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Export APIs</a:t>
              </a:r>
            </a:p>
          </p:txBody>
        </p:sp>
        <p:sp>
          <p:nvSpPr>
            <p:cNvPr id="238" name="TextBox 237">
              <a:extLst>
                <a:ext uri="{FF2B5EF4-FFF2-40B4-BE49-F238E27FC236}">
                  <a16:creationId xmlns:a16="http://schemas.microsoft.com/office/drawing/2014/main" id="{CCB33E1C-D582-E04F-99EA-8A168C309496}"/>
                </a:ext>
              </a:extLst>
            </p:cNvPr>
            <p:cNvSpPr txBox="1"/>
            <p:nvPr/>
          </p:nvSpPr>
          <p:spPr>
            <a:xfrm rot="16200000">
              <a:off x="8314757" y="2462704"/>
              <a:ext cx="586699" cy="274320"/>
            </a:xfrm>
            <a:prstGeom prst="rect">
              <a:avLst/>
            </a:prstGeom>
            <a:noFill/>
            <a:ln w="25400">
              <a:noFill/>
            </a:ln>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a:ea typeface="+mn-ea"/>
                  <a:cs typeface="+mn-cs"/>
                </a:rPr>
                <a:t>Visualize</a:t>
              </a:r>
            </a:p>
          </p:txBody>
        </p:sp>
        <p:sp>
          <p:nvSpPr>
            <p:cNvPr id="240" name="TextBox 239">
              <a:extLst>
                <a:ext uri="{FF2B5EF4-FFF2-40B4-BE49-F238E27FC236}">
                  <a16:creationId xmlns:a16="http://schemas.microsoft.com/office/drawing/2014/main" id="{723AC11D-C64F-9648-9AFE-C918E1510B4F}"/>
                </a:ext>
              </a:extLst>
            </p:cNvPr>
            <p:cNvSpPr txBox="1"/>
            <p:nvPr/>
          </p:nvSpPr>
          <p:spPr>
            <a:xfrm rot="16200000">
              <a:off x="8346014" y="3372074"/>
              <a:ext cx="524182" cy="274320"/>
            </a:xfrm>
            <a:prstGeom prst="rect">
              <a:avLst/>
            </a:prstGeom>
            <a:noFill/>
            <a:ln w="25400">
              <a:noFill/>
            </a:ln>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a:ea typeface="+mn-ea"/>
                  <a:cs typeface="+mn-cs"/>
                </a:rPr>
                <a:t>Analyze</a:t>
              </a:r>
            </a:p>
          </p:txBody>
        </p:sp>
        <p:sp>
          <p:nvSpPr>
            <p:cNvPr id="242" name="TextBox 241">
              <a:extLst>
                <a:ext uri="{FF2B5EF4-FFF2-40B4-BE49-F238E27FC236}">
                  <a16:creationId xmlns:a16="http://schemas.microsoft.com/office/drawing/2014/main" id="{5D05FA87-CE27-6D47-80E6-501A38E6223A}"/>
                </a:ext>
              </a:extLst>
            </p:cNvPr>
            <p:cNvSpPr txBox="1"/>
            <p:nvPr/>
          </p:nvSpPr>
          <p:spPr>
            <a:xfrm rot="16200000">
              <a:off x="8312896" y="4281443"/>
              <a:ext cx="590418" cy="274320"/>
            </a:xfrm>
            <a:prstGeom prst="rect">
              <a:avLst/>
            </a:prstGeom>
            <a:noFill/>
            <a:ln w="25400">
              <a:noFill/>
            </a:ln>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a:ea typeface="+mn-ea"/>
                  <a:cs typeface="+mn-cs"/>
                </a:rPr>
                <a:t>Respond</a:t>
              </a:r>
            </a:p>
          </p:txBody>
        </p:sp>
        <p:sp>
          <p:nvSpPr>
            <p:cNvPr id="244" name="TextBox 243">
              <a:extLst>
                <a:ext uri="{FF2B5EF4-FFF2-40B4-BE49-F238E27FC236}">
                  <a16:creationId xmlns:a16="http://schemas.microsoft.com/office/drawing/2014/main" id="{397FF472-DFDF-3F4B-8FD4-06F9823825C9}"/>
                </a:ext>
              </a:extLst>
            </p:cNvPr>
            <p:cNvSpPr txBox="1"/>
            <p:nvPr/>
          </p:nvSpPr>
          <p:spPr>
            <a:xfrm rot="16200000">
              <a:off x="8300745" y="5190811"/>
              <a:ext cx="614720" cy="274320"/>
            </a:xfrm>
            <a:prstGeom prst="rect">
              <a:avLst/>
            </a:prstGeom>
            <a:noFill/>
            <a:ln w="25400">
              <a:noFill/>
            </a:ln>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a:ea typeface="+mn-ea"/>
                  <a:cs typeface="+mn-cs"/>
                </a:rPr>
                <a:t>Integrate</a:t>
              </a:r>
            </a:p>
          </p:txBody>
        </p:sp>
        <p:sp>
          <p:nvSpPr>
            <p:cNvPr id="246" name="Left Bracket 245">
              <a:extLst>
                <a:ext uri="{FF2B5EF4-FFF2-40B4-BE49-F238E27FC236}">
                  <a16:creationId xmlns:a16="http://schemas.microsoft.com/office/drawing/2014/main" id="{FE08DB45-8807-C844-9E31-3D2E1880E015}"/>
                </a:ext>
              </a:extLst>
            </p:cNvPr>
            <p:cNvSpPr/>
            <p:nvPr/>
          </p:nvSpPr>
          <p:spPr>
            <a:xfrm>
              <a:off x="8187599" y="1271698"/>
              <a:ext cx="268356" cy="4460261"/>
            </a:xfrm>
            <a:prstGeom prst="leftBracket">
              <a:avLst>
                <a:gd name="adj" fmla="val 214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248" name="Straight Arrow Connector 247">
              <a:extLst>
                <a:ext uri="{FF2B5EF4-FFF2-40B4-BE49-F238E27FC236}">
                  <a16:creationId xmlns:a16="http://schemas.microsoft.com/office/drawing/2014/main" id="{8971B44A-E843-504B-AD86-F0D9E430FEA1}"/>
                </a:ext>
              </a:extLst>
            </p:cNvPr>
            <p:cNvCxnSpPr>
              <a:cxnSpLocks/>
            </p:cNvCxnSpPr>
            <p:nvPr/>
          </p:nvCxnSpPr>
          <p:spPr>
            <a:xfrm>
              <a:off x="7823951" y="3503876"/>
              <a:ext cx="34865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82DBEBF5-FDC4-4148-B439-148ACB3C9F17}"/>
                </a:ext>
              </a:extLst>
            </p:cNvPr>
            <p:cNvCxnSpPr>
              <a:cxnSpLocks/>
            </p:cNvCxnSpPr>
            <p:nvPr/>
          </p:nvCxnSpPr>
          <p:spPr>
            <a:xfrm>
              <a:off x="6539067" y="3503876"/>
              <a:ext cx="27501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76E662E-B5E9-B14D-BFA3-66A5BAA8EEC4}"/>
                </a:ext>
              </a:extLst>
            </p:cNvPr>
            <p:cNvSpPr txBox="1"/>
            <p:nvPr/>
          </p:nvSpPr>
          <p:spPr>
            <a:xfrm rot="16200000">
              <a:off x="8344411" y="1553335"/>
              <a:ext cx="527388" cy="274320"/>
            </a:xfrm>
            <a:prstGeom prst="rect">
              <a:avLst/>
            </a:prstGeom>
            <a:noFill/>
            <a:ln w="25400">
              <a:noFill/>
            </a:ln>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a:ea typeface="+mn-ea"/>
                  <a:cs typeface="+mn-cs"/>
                </a:rPr>
                <a:t>Insights</a:t>
              </a:r>
            </a:p>
          </p:txBody>
        </p:sp>
        <p:sp>
          <p:nvSpPr>
            <p:cNvPr id="174" name="Rectangle 173">
              <a:extLst>
                <a:ext uri="{FF2B5EF4-FFF2-40B4-BE49-F238E27FC236}">
                  <a16:creationId xmlns:a16="http://schemas.microsoft.com/office/drawing/2014/main" id="{F1D1AC90-DA23-2846-B363-06C9D6423F0E}"/>
                </a:ext>
              </a:extLst>
            </p:cNvPr>
            <p:cNvSpPr/>
            <p:nvPr/>
          </p:nvSpPr>
          <p:spPr bwMode="auto">
            <a:xfrm>
              <a:off x="8767841" y="2181067"/>
              <a:ext cx="2731323" cy="837595"/>
            </a:xfrm>
            <a:prstGeom prst="rect">
              <a:avLst/>
            </a:prstGeom>
            <a:no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91388" tIns="89592" rIns="0" bIns="89592" numCol="1" spcCol="0" rtlCol="0" fromWordArt="0" anchor="ctr" anchorCtr="0" forceAA="0" compatLnSpc="1">
              <a:prstTxWarp prst="textNoShape">
                <a:avLst/>
              </a:prstTxWarp>
              <a:noAutofit/>
            </a:bodyPr>
            <a:lstStyle/>
            <a:p>
              <a:pPr marL="61913" marR="0" lvl="3" algn="l" defTabSz="912803" rtl="0" eaLnBrk="1" fontAlgn="auto" latinLnBrk="0" hangingPunct="1">
                <a:lnSpc>
                  <a:spcPct val="110000"/>
                </a:lnSpc>
                <a:spcBef>
                  <a:spcPts val="600"/>
                </a:spcBef>
                <a:spcAft>
                  <a:spcPts val="0"/>
                </a:spcAft>
                <a:buClr>
                  <a:srgbClr val="FFFFFF"/>
                </a:buClr>
                <a:buSzTx/>
                <a:tabLst/>
                <a:defRPr/>
              </a:pPr>
              <a:endParaRPr kumimoji="0" lang="en-US" sz="1400" b="0" i="0" u="none" strike="noStrike" kern="0" cap="none" spc="0" normalizeH="0" baseline="0" noProof="0">
                <a:ln>
                  <a:noFill/>
                </a:ln>
                <a:effectLst/>
                <a:uLnTx/>
                <a:uFillTx/>
                <a:latin typeface="Segoe UI"/>
                <a:ea typeface="+mn-ea"/>
                <a:cs typeface="+mn-cs"/>
              </a:endParaRPr>
            </a:p>
          </p:txBody>
        </p:sp>
        <p:sp>
          <p:nvSpPr>
            <p:cNvPr id="176" name="Rectangle 175">
              <a:extLst>
                <a:ext uri="{FF2B5EF4-FFF2-40B4-BE49-F238E27FC236}">
                  <a16:creationId xmlns:a16="http://schemas.microsoft.com/office/drawing/2014/main" id="{ED37D1B0-59DE-4141-9B71-FAB4C731BAF9}"/>
                </a:ext>
              </a:extLst>
            </p:cNvPr>
            <p:cNvSpPr/>
            <p:nvPr/>
          </p:nvSpPr>
          <p:spPr bwMode="auto">
            <a:xfrm>
              <a:off x="8767841" y="3090436"/>
              <a:ext cx="2731323" cy="837595"/>
            </a:xfrm>
            <a:prstGeom prst="rect">
              <a:avLst/>
            </a:prstGeom>
            <a:no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91388" tIns="89592" rIns="0" bIns="89592" numCol="1" spcCol="0" rtlCol="0" fromWordArt="0" anchor="ctr" anchorCtr="0" forceAA="0" compatLnSpc="1">
              <a:prstTxWarp prst="textNoShape">
                <a:avLst/>
              </a:prstTxWarp>
              <a:noAutofit/>
            </a:bodyPr>
            <a:lstStyle/>
            <a:p>
              <a:pPr marL="61913" marR="0" lvl="3" algn="l" defTabSz="912803" rtl="0" eaLnBrk="1" fontAlgn="auto" latinLnBrk="0" hangingPunct="1">
                <a:lnSpc>
                  <a:spcPct val="110000"/>
                </a:lnSpc>
                <a:spcBef>
                  <a:spcPts val="600"/>
                </a:spcBef>
                <a:spcAft>
                  <a:spcPts val="0"/>
                </a:spcAft>
                <a:buClr>
                  <a:srgbClr val="FFFFFF"/>
                </a:buClr>
                <a:buSzTx/>
                <a:tabLst/>
                <a:defRPr/>
              </a:pPr>
              <a:endParaRPr kumimoji="0" lang="en-US" sz="1400" b="0" i="0" u="none" strike="noStrike" kern="0" cap="none" spc="0" normalizeH="0" baseline="0" noProof="0">
                <a:ln>
                  <a:noFill/>
                </a:ln>
                <a:effectLst/>
                <a:uLnTx/>
                <a:uFillTx/>
                <a:latin typeface="Segoe UI"/>
                <a:ea typeface="+mn-ea"/>
                <a:cs typeface="+mn-cs"/>
              </a:endParaRPr>
            </a:p>
          </p:txBody>
        </p:sp>
        <p:sp>
          <p:nvSpPr>
            <p:cNvPr id="177" name="Rectangle 176">
              <a:extLst>
                <a:ext uri="{FF2B5EF4-FFF2-40B4-BE49-F238E27FC236}">
                  <a16:creationId xmlns:a16="http://schemas.microsoft.com/office/drawing/2014/main" id="{74C73648-31F0-B645-B953-18AC25D700D5}"/>
                </a:ext>
              </a:extLst>
            </p:cNvPr>
            <p:cNvSpPr/>
            <p:nvPr/>
          </p:nvSpPr>
          <p:spPr bwMode="auto">
            <a:xfrm>
              <a:off x="8767841" y="3999805"/>
              <a:ext cx="2731323" cy="837595"/>
            </a:xfrm>
            <a:prstGeom prst="rect">
              <a:avLst/>
            </a:prstGeom>
            <a:no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91388" tIns="89592" rIns="0" bIns="89592" numCol="1" spcCol="0" rtlCol="0" fromWordArt="0" anchor="ctr" anchorCtr="0" forceAA="0" compatLnSpc="1">
              <a:prstTxWarp prst="textNoShape">
                <a:avLst/>
              </a:prstTxWarp>
              <a:noAutofit/>
            </a:bodyPr>
            <a:lstStyle/>
            <a:p>
              <a:pPr marL="61913" marR="0" lvl="3" algn="l" defTabSz="912803" rtl="0" eaLnBrk="1" fontAlgn="auto" latinLnBrk="0" hangingPunct="1">
                <a:lnSpc>
                  <a:spcPct val="110000"/>
                </a:lnSpc>
                <a:spcBef>
                  <a:spcPts val="600"/>
                </a:spcBef>
                <a:spcAft>
                  <a:spcPts val="0"/>
                </a:spcAft>
                <a:buClr>
                  <a:srgbClr val="FFFFFF"/>
                </a:buClr>
                <a:buSzTx/>
                <a:tabLst/>
                <a:defRPr/>
              </a:pPr>
              <a:endParaRPr kumimoji="0" lang="en-US" sz="1400" b="0" i="0" u="none" strike="noStrike" kern="0" cap="none" spc="0" normalizeH="0" baseline="0" noProof="0">
                <a:ln>
                  <a:noFill/>
                </a:ln>
                <a:effectLst/>
                <a:uLnTx/>
                <a:uFillTx/>
                <a:latin typeface="Segoe UI"/>
                <a:ea typeface="+mn-ea"/>
                <a:cs typeface="+mn-cs"/>
              </a:endParaRPr>
            </a:p>
          </p:txBody>
        </p:sp>
        <p:sp>
          <p:nvSpPr>
            <p:cNvPr id="184" name="Rectangle 183">
              <a:extLst>
                <a:ext uri="{FF2B5EF4-FFF2-40B4-BE49-F238E27FC236}">
                  <a16:creationId xmlns:a16="http://schemas.microsoft.com/office/drawing/2014/main" id="{0710257E-CE85-3D47-A04C-E93D2CD9DD11}"/>
                </a:ext>
              </a:extLst>
            </p:cNvPr>
            <p:cNvSpPr/>
            <p:nvPr/>
          </p:nvSpPr>
          <p:spPr bwMode="auto">
            <a:xfrm>
              <a:off x="8767841" y="4909173"/>
              <a:ext cx="2731323" cy="837595"/>
            </a:xfrm>
            <a:prstGeom prst="rect">
              <a:avLst/>
            </a:prstGeom>
            <a:no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91388" tIns="89592" rIns="0" bIns="89592" numCol="1" spcCol="0" rtlCol="0" fromWordArt="0" anchor="ctr" anchorCtr="0" forceAA="0" compatLnSpc="1">
              <a:prstTxWarp prst="textNoShape">
                <a:avLst/>
              </a:prstTxWarp>
              <a:noAutofit/>
            </a:bodyPr>
            <a:lstStyle/>
            <a:p>
              <a:pPr marL="61913" marR="0" lvl="3" algn="ctr" defTabSz="912803" rtl="0" eaLnBrk="1" fontAlgn="auto" latinLnBrk="0" hangingPunct="1">
                <a:lnSpc>
                  <a:spcPct val="110000"/>
                </a:lnSpc>
                <a:spcBef>
                  <a:spcPts val="600"/>
                </a:spcBef>
                <a:spcAft>
                  <a:spcPts val="0"/>
                </a:spcAft>
                <a:buClr>
                  <a:srgbClr val="FFFFFF"/>
                </a:buClr>
                <a:buSzTx/>
                <a:tabLst/>
                <a:defRPr/>
              </a:pPr>
              <a:endParaRPr kumimoji="0" lang="en-US" sz="1400" b="0" i="0" u="none" strike="noStrike" kern="0" cap="none" spc="0" normalizeH="0" baseline="0" noProof="0">
                <a:ln>
                  <a:noFill/>
                </a:ln>
                <a:effectLst/>
                <a:uLnTx/>
                <a:uFillTx/>
                <a:latin typeface="Segoe UI"/>
                <a:ea typeface="+mn-ea"/>
                <a:cs typeface="+mn-cs"/>
              </a:endParaRPr>
            </a:p>
          </p:txBody>
        </p:sp>
        <p:sp>
          <p:nvSpPr>
            <p:cNvPr id="185" name="Rectangle 184">
              <a:extLst>
                <a:ext uri="{FF2B5EF4-FFF2-40B4-BE49-F238E27FC236}">
                  <a16:creationId xmlns:a16="http://schemas.microsoft.com/office/drawing/2014/main" id="{876D1D23-0356-A34C-A218-91550D898D57}"/>
                </a:ext>
              </a:extLst>
            </p:cNvPr>
            <p:cNvSpPr/>
            <p:nvPr/>
          </p:nvSpPr>
          <p:spPr bwMode="auto">
            <a:xfrm>
              <a:off x="6840452" y="2700962"/>
              <a:ext cx="983500" cy="1601734"/>
            </a:xfrm>
            <a:prstGeom prst="rect">
              <a:avLst/>
            </a:prstGeom>
            <a:no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91388" tIns="89592" rIns="0" bIns="89592" numCol="1" spcCol="0" rtlCol="0" fromWordArt="0" anchor="ctr" anchorCtr="0" forceAA="0" compatLnSpc="1">
              <a:prstTxWarp prst="textNoShape">
                <a:avLst/>
              </a:prstTxWarp>
              <a:noAutofit/>
            </a:bodyPr>
            <a:lstStyle/>
            <a:p>
              <a:pPr marL="61913" marR="0" lvl="3" algn="l" defTabSz="912803" rtl="0" eaLnBrk="1" fontAlgn="auto" latinLnBrk="0" hangingPunct="1">
                <a:lnSpc>
                  <a:spcPct val="110000"/>
                </a:lnSpc>
                <a:spcBef>
                  <a:spcPts val="600"/>
                </a:spcBef>
                <a:spcAft>
                  <a:spcPts val="0"/>
                </a:spcAft>
                <a:buClr>
                  <a:srgbClr val="FFFFFF"/>
                </a:buClr>
                <a:buSzTx/>
                <a:tabLst/>
                <a:defRPr/>
              </a:pPr>
              <a:endParaRPr kumimoji="0" lang="en-US" sz="1400" b="0" i="0" u="none" strike="noStrike" kern="0" cap="none" spc="0" normalizeH="0" baseline="0" noProof="0">
                <a:ln>
                  <a:noFill/>
                </a:ln>
                <a:effectLst/>
                <a:uLnTx/>
                <a:uFillTx/>
                <a:latin typeface="Segoe UI"/>
                <a:ea typeface="+mn-ea"/>
                <a:cs typeface="+mn-cs"/>
              </a:endParaRPr>
            </a:p>
          </p:txBody>
        </p:sp>
        <p:pic>
          <p:nvPicPr>
            <p:cNvPr id="187" name="Graphic 186" descr="Azure Database for PostgreSQL logo">
              <a:extLst>
                <a:ext uri="{FF2B5EF4-FFF2-40B4-BE49-F238E27FC236}">
                  <a16:creationId xmlns:a16="http://schemas.microsoft.com/office/drawing/2014/main" id="{A21A211E-9288-6441-AA71-68881133998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69389" y="3488114"/>
              <a:ext cx="540962" cy="540961"/>
            </a:xfrm>
            <a:prstGeom prst="rect">
              <a:avLst/>
            </a:prstGeom>
          </p:spPr>
        </p:pic>
        <p:pic>
          <p:nvPicPr>
            <p:cNvPr id="189" name="Graphic 188">
              <a:extLst>
                <a:ext uri="{FF2B5EF4-FFF2-40B4-BE49-F238E27FC236}">
                  <a16:creationId xmlns:a16="http://schemas.microsoft.com/office/drawing/2014/main" id="{9CD7E7C7-2E53-5B44-A450-1ACCD5564D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47751" y="3028949"/>
              <a:ext cx="397135" cy="397135"/>
            </a:xfrm>
            <a:prstGeom prst="rect">
              <a:avLst/>
            </a:prstGeom>
          </p:spPr>
        </p:pic>
        <p:pic>
          <p:nvPicPr>
            <p:cNvPr id="192" name="Graphic 191">
              <a:extLst>
                <a:ext uri="{FF2B5EF4-FFF2-40B4-BE49-F238E27FC236}">
                  <a16:creationId xmlns:a16="http://schemas.microsoft.com/office/drawing/2014/main" id="{4713C7EA-5227-374D-834B-8DF8069765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71365" y="3167743"/>
              <a:ext cx="411492" cy="411492"/>
            </a:xfrm>
            <a:prstGeom prst="rect">
              <a:avLst/>
            </a:prstGeom>
          </p:spPr>
        </p:pic>
        <p:grpSp>
          <p:nvGrpSpPr>
            <p:cNvPr id="193" name="Graphic 98">
              <a:extLst>
                <a:ext uri="{FF2B5EF4-FFF2-40B4-BE49-F238E27FC236}">
                  <a16:creationId xmlns:a16="http://schemas.microsoft.com/office/drawing/2014/main" id="{D998221E-4945-E040-B810-153099CA38B2}"/>
                </a:ext>
              </a:extLst>
            </p:cNvPr>
            <p:cNvGrpSpPr/>
            <p:nvPr/>
          </p:nvGrpSpPr>
          <p:grpSpPr>
            <a:xfrm>
              <a:off x="7148294" y="2921346"/>
              <a:ext cx="233876" cy="272757"/>
              <a:chOff x="6194501" y="5573925"/>
              <a:chExt cx="1233918" cy="1439057"/>
            </a:xfrm>
          </p:grpSpPr>
          <p:sp>
            <p:nvSpPr>
              <p:cNvPr id="196" name="Freeform 195">
                <a:extLst>
                  <a:ext uri="{FF2B5EF4-FFF2-40B4-BE49-F238E27FC236}">
                    <a16:creationId xmlns:a16="http://schemas.microsoft.com/office/drawing/2014/main" id="{76909F24-612A-DA4F-B551-907F8CCDA447}"/>
                  </a:ext>
                </a:extLst>
              </p:cNvPr>
              <p:cNvSpPr/>
              <p:nvPr/>
            </p:nvSpPr>
            <p:spPr>
              <a:xfrm>
                <a:off x="6194501" y="5769810"/>
                <a:ext cx="1233918" cy="1243172"/>
              </a:xfrm>
              <a:custGeom>
                <a:avLst/>
                <a:gdLst>
                  <a:gd name="connsiteX0" fmla="*/ 616959 w 1233918"/>
                  <a:gd name="connsiteY0" fmla="*/ 197427 h 1243172"/>
                  <a:gd name="connsiteX1" fmla="*/ 0 w 1233918"/>
                  <a:gd name="connsiteY1" fmla="*/ 0 h 1243172"/>
                  <a:gd name="connsiteX2" fmla="*/ 0 w 1233918"/>
                  <a:gd name="connsiteY2" fmla="*/ 1047288 h 1243172"/>
                  <a:gd name="connsiteX3" fmla="*/ 609247 w 1233918"/>
                  <a:gd name="connsiteY3" fmla="*/ 1243173 h 1243172"/>
                  <a:gd name="connsiteX4" fmla="*/ 616959 w 1233918"/>
                  <a:gd name="connsiteY4" fmla="*/ 1243173 h 1243172"/>
                  <a:gd name="connsiteX5" fmla="*/ 1233918 w 1233918"/>
                  <a:gd name="connsiteY5" fmla="*/ 1047288 h 1243172"/>
                  <a:gd name="connsiteX6" fmla="*/ 1233918 w 1233918"/>
                  <a:gd name="connsiteY6" fmla="*/ 0 h 1243172"/>
                  <a:gd name="connsiteX7" fmla="*/ 616959 w 1233918"/>
                  <a:gd name="connsiteY7" fmla="*/ 197427 h 124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3918" h="1243172">
                    <a:moveTo>
                      <a:pt x="616959" y="197427"/>
                    </a:moveTo>
                    <a:cubicBezTo>
                      <a:pt x="276089" y="197427"/>
                      <a:pt x="0" y="109510"/>
                      <a:pt x="0" y="0"/>
                    </a:cubicBezTo>
                    <a:lnTo>
                      <a:pt x="0" y="1047288"/>
                    </a:lnTo>
                    <a:cubicBezTo>
                      <a:pt x="0" y="1155256"/>
                      <a:pt x="271462" y="1241630"/>
                      <a:pt x="609247" y="1243173"/>
                    </a:cubicBezTo>
                    <a:lnTo>
                      <a:pt x="616959" y="1243173"/>
                    </a:lnTo>
                    <a:cubicBezTo>
                      <a:pt x="957829" y="1243173"/>
                      <a:pt x="1233918" y="1155256"/>
                      <a:pt x="1233918" y="1047288"/>
                    </a:cubicBezTo>
                    <a:lnTo>
                      <a:pt x="1233918" y="0"/>
                    </a:lnTo>
                    <a:cubicBezTo>
                      <a:pt x="1233918" y="109510"/>
                      <a:pt x="957829" y="197427"/>
                      <a:pt x="616959" y="197427"/>
                    </a:cubicBezTo>
                    <a:close/>
                  </a:path>
                </a:pathLst>
              </a:custGeom>
              <a:gradFill>
                <a:gsLst>
                  <a:gs pos="0">
                    <a:srgbClr val="005BA2"/>
                  </a:gs>
                  <a:gs pos="50000">
                    <a:srgbClr val="0077D3"/>
                  </a:gs>
                  <a:gs pos="100000">
                    <a:srgbClr val="005BA2"/>
                  </a:gs>
                </a:gsLst>
                <a:lin ang="0" scaled="0"/>
              </a:gradFill>
              <a:ln w="153988" cap="flat">
                <a:noFill/>
                <a:prstDash val="solid"/>
                <a:miter/>
              </a:ln>
            </p:spPr>
            <p:txBody>
              <a:bodyPr rtlCol="0" anchor="ctr"/>
              <a:lstStyle/>
              <a:p>
                <a:pPr algn="ctr"/>
                <a:endParaRPr lang="en-US" sz="600" b="1" dirty="0">
                  <a:solidFill>
                    <a:schemeClr val="bg1"/>
                  </a:solidFill>
                </a:endParaRPr>
              </a:p>
            </p:txBody>
          </p:sp>
          <p:sp>
            <p:nvSpPr>
              <p:cNvPr id="197" name="Freeform 196">
                <a:extLst>
                  <a:ext uri="{FF2B5EF4-FFF2-40B4-BE49-F238E27FC236}">
                    <a16:creationId xmlns:a16="http://schemas.microsoft.com/office/drawing/2014/main" id="{7BB9E7A0-3588-9F46-A7E2-7CDC8A2BC1BF}"/>
                  </a:ext>
                </a:extLst>
              </p:cNvPr>
              <p:cNvSpPr/>
              <p:nvPr/>
            </p:nvSpPr>
            <p:spPr>
              <a:xfrm>
                <a:off x="6194501" y="5573925"/>
                <a:ext cx="1233918" cy="393311"/>
              </a:xfrm>
              <a:custGeom>
                <a:avLst/>
                <a:gdLst>
                  <a:gd name="connsiteX0" fmla="*/ 1233918 w 1233918"/>
                  <a:gd name="connsiteY0" fmla="*/ 195885 h 393311"/>
                  <a:gd name="connsiteX1" fmla="*/ 616959 w 1233918"/>
                  <a:gd name="connsiteY1" fmla="*/ 393311 h 393311"/>
                  <a:gd name="connsiteX2" fmla="*/ 0 w 1233918"/>
                  <a:gd name="connsiteY2" fmla="*/ 195885 h 393311"/>
                  <a:gd name="connsiteX3" fmla="*/ 616959 w 1233918"/>
                  <a:gd name="connsiteY3" fmla="*/ 0 h 393311"/>
                  <a:gd name="connsiteX4" fmla="*/ 1233918 w 1233918"/>
                  <a:gd name="connsiteY4" fmla="*/ 195885 h 39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918" h="393311">
                    <a:moveTo>
                      <a:pt x="1233918" y="195885"/>
                    </a:moveTo>
                    <a:cubicBezTo>
                      <a:pt x="1233918" y="305395"/>
                      <a:pt x="957829" y="393311"/>
                      <a:pt x="616959" y="393311"/>
                    </a:cubicBezTo>
                    <a:cubicBezTo>
                      <a:pt x="276089" y="393311"/>
                      <a:pt x="0" y="305395"/>
                      <a:pt x="0" y="195885"/>
                    </a:cubicBezTo>
                    <a:cubicBezTo>
                      <a:pt x="0" y="86374"/>
                      <a:pt x="276089" y="0"/>
                      <a:pt x="616959" y="0"/>
                    </a:cubicBezTo>
                    <a:cubicBezTo>
                      <a:pt x="957829" y="0"/>
                      <a:pt x="1233918" y="87917"/>
                      <a:pt x="1233918" y="195885"/>
                    </a:cubicBezTo>
                  </a:path>
                </a:pathLst>
              </a:custGeom>
              <a:solidFill>
                <a:srgbClr val="E8E8E8"/>
              </a:solidFill>
              <a:ln w="153988" cap="flat">
                <a:noFill/>
                <a:prstDash val="solid"/>
                <a:miter/>
              </a:ln>
            </p:spPr>
            <p:txBody>
              <a:bodyPr rtlCol="0" anchor="ctr"/>
              <a:lstStyle/>
              <a:p>
                <a:endParaRPr lang="en-US" sz="1200"/>
              </a:p>
            </p:txBody>
          </p:sp>
          <p:sp>
            <p:nvSpPr>
              <p:cNvPr id="198" name="Freeform 197">
                <a:extLst>
                  <a:ext uri="{FF2B5EF4-FFF2-40B4-BE49-F238E27FC236}">
                    <a16:creationId xmlns:a16="http://schemas.microsoft.com/office/drawing/2014/main" id="{386AC417-A602-C542-AB35-9F6E8502C1A8}"/>
                  </a:ext>
                </a:extLst>
              </p:cNvPr>
              <p:cNvSpPr/>
              <p:nvPr/>
            </p:nvSpPr>
            <p:spPr>
              <a:xfrm>
                <a:off x="6337944" y="5635621"/>
                <a:ext cx="947032" cy="243698"/>
              </a:xfrm>
              <a:custGeom>
                <a:avLst/>
                <a:gdLst>
                  <a:gd name="connsiteX0" fmla="*/ 947032 w 947032"/>
                  <a:gd name="connsiteY0" fmla="*/ 118765 h 243698"/>
                  <a:gd name="connsiteX1" fmla="*/ 473516 w 947032"/>
                  <a:gd name="connsiteY1" fmla="*/ 243699 h 243698"/>
                  <a:gd name="connsiteX2" fmla="*/ 0 w 947032"/>
                  <a:gd name="connsiteY2" fmla="*/ 118765 h 243698"/>
                  <a:gd name="connsiteX3" fmla="*/ 473516 w 947032"/>
                  <a:gd name="connsiteY3" fmla="*/ 0 h 243698"/>
                  <a:gd name="connsiteX4" fmla="*/ 947032 w 947032"/>
                  <a:gd name="connsiteY4" fmla="*/ 124934 h 24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032" h="243698">
                    <a:moveTo>
                      <a:pt x="947032" y="118765"/>
                    </a:moveTo>
                    <a:cubicBezTo>
                      <a:pt x="947032" y="188173"/>
                      <a:pt x="734181" y="243699"/>
                      <a:pt x="473516" y="243699"/>
                    </a:cubicBezTo>
                    <a:cubicBezTo>
                      <a:pt x="212851" y="243699"/>
                      <a:pt x="0" y="188173"/>
                      <a:pt x="0" y="118765"/>
                    </a:cubicBezTo>
                    <a:cubicBezTo>
                      <a:pt x="0" y="49357"/>
                      <a:pt x="212851" y="0"/>
                      <a:pt x="473516" y="0"/>
                    </a:cubicBezTo>
                    <a:cubicBezTo>
                      <a:pt x="734181" y="0"/>
                      <a:pt x="947032" y="55526"/>
                      <a:pt x="947032" y="124934"/>
                    </a:cubicBezTo>
                  </a:path>
                </a:pathLst>
              </a:custGeom>
              <a:solidFill>
                <a:srgbClr val="50E6FF"/>
              </a:solidFill>
              <a:ln w="153988" cap="flat">
                <a:noFill/>
                <a:prstDash val="solid"/>
                <a:miter/>
              </a:ln>
            </p:spPr>
            <p:txBody>
              <a:bodyPr rtlCol="0" anchor="ctr"/>
              <a:lstStyle/>
              <a:p>
                <a:endParaRPr lang="en-US" sz="1200"/>
              </a:p>
            </p:txBody>
          </p:sp>
          <p:sp>
            <p:nvSpPr>
              <p:cNvPr id="204" name="Freeform 203">
                <a:extLst>
                  <a:ext uri="{FF2B5EF4-FFF2-40B4-BE49-F238E27FC236}">
                    <a16:creationId xmlns:a16="http://schemas.microsoft.com/office/drawing/2014/main" id="{B086C746-6C58-5746-8297-5D186272DD96}"/>
                  </a:ext>
                </a:extLst>
              </p:cNvPr>
              <p:cNvSpPr/>
              <p:nvPr/>
            </p:nvSpPr>
            <p:spPr>
              <a:xfrm>
                <a:off x="6436658" y="5789037"/>
                <a:ext cx="749605" cy="91381"/>
              </a:xfrm>
              <a:custGeom>
                <a:avLst/>
                <a:gdLst>
                  <a:gd name="connsiteX0" fmla="*/ 374803 w 749605"/>
                  <a:gd name="connsiteY0" fmla="*/ 824 h 91381"/>
                  <a:gd name="connsiteX1" fmla="*/ 0 w 749605"/>
                  <a:gd name="connsiteY1" fmla="*/ 47096 h 91381"/>
                  <a:gd name="connsiteX2" fmla="*/ 374803 w 749605"/>
                  <a:gd name="connsiteY2" fmla="*/ 90283 h 91381"/>
                  <a:gd name="connsiteX3" fmla="*/ 749605 w 749605"/>
                  <a:gd name="connsiteY3" fmla="*/ 40926 h 91381"/>
                  <a:gd name="connsiteX4" fmla="*/ 374803 w 749605"/>
                  <a:gd name="connsiteY4" fmla="*/ 824 h 91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605" h="91381">
                    <a:moveTo>
                      <a:pt x="374803" y="824"/>
                    </a:moveTo>
                    <a:cubicBezTo>
                      <a:pt x="248306" y="-1601"/>
                      <a:pt x="122109" y="13979"/>
                      <a:pt x="0" y="47096"/>
                    </a:cubicBezTo>
                    <a:cubicBezTo>
                      <a:pt x="121885" y="81113"/>
                      <a:pt x="248375" y="95689"/>
                      <a:pt x="374803" y="90283"/>
                    </a:cubicBezTo>
                    <a:cubicBezTo>
                      <a:pt x="501557" y="93686"/>
                      <a:pt x="628049" y="77028"/>
                      <a:pt x="749605" y="40926"/>
                    </a:cubicBezTo>
                    <a:cubicBezTo>
                      <a:pt x="627201" y="9889"/>
                      <a:pt x="501005" y="-3613"/>
                      <a:pt x="374803" y="824"/>
                    </a:cubicBezTo>
                    <a:close/>
                  </a:path>
                </a:pathLst>
              </a:custGeom>
              <a:solidFill>
                <a:srgbClr val="32BEDD"/>
              </a:solidFill>
              <a:ln w="153988" cap="flat">
                <a:noFill/>
                <a:prstDash val="solid"/>
                <a:miter/>
              </a:ln>
            </p:spPr>
            <p:txBody>
              <a:bodyPr rtlCol="0" anchor="ctr"/>
              <a:lstStyle/>
              <a:p>
                <a:endParaRPr lang="en-US" sz="1200"/>
              </a:p>
            </p:txBody>
          </p:sp>
        </p:grpSp>
        <p:pic>
          <p:nvPicPr>
            <p:cNvPr id="190" name="Graphic 189">
              <a:extLst>
                <a:ext uri="{FF2B5EF4-FFF2-40B4-BE49-F238E27FC236}">
                  <a16:creationId xmlns:a16="http://schemas.microsoft.com/office/drawing/2014/main" id="{7B46E109-C4A6-6D4A-8163-FEACEB57AF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66370" y="2767693"/>
              <a:ext cx="303810" cy="303810"/>
            </a:xfrm>
            <a:prstGeom prst="rect">
              <a:avLst/>
            </a:prstGeom>
          </p:spPr>
        </p:pic>
        <p:grpSp>
          <p:nvGrpSpPr>
            <p:cNvPr id="218" name="Graphic 98">
              <a:extLst>
                <a:ext uri="{FF2B5EF4-FFF2-40B4-BE49-F238E27FC236}">
                  <a16:creationId xmlns:a16="http://schemas.microsoft.com/office/drawing/2014/main" id="{C257DACD-D80B-1F49-98D3-6F3E62661E3A}"/>
                </a:ext>
              </a:extLst>
            </p:cNvPr>
            <p:cNvGrpSpPr/>
            <p:nvPr/>
          </p:nvGrpSpPr>
          <p:grpSpPr>
            <a:xfrm>
              <a:off x="7160078" y="3657600"/>
              <a:ext cx="233876" cy="272757"/>
              <a:chOff x="6194501" y="5573925"/>
              <a:chExt cx="1233918" cy="1439057"/>
            </a:xfrm>
          </p:grpSpPr>
          <p:sp>
            <p:nvSpPr>
              <p:cNvPr id="219" name="Freeform 218">
                <a:extLst>
                  <a:ext uri="{FF2B5EF4-FFF2-40B4-BE49-F238E27FC236}">
                    <a16:creationId xmlns:a16="http://schemas.microsoft.com/office/drawing/2014/main" id="{F03D54D7-49BC-174A-AF03-4D8DFC29A05E}"/>
                  </a:ext>
                </a:extLst>
              </p:cNvPr>
              <p:cNvSpPr/>
              <p:nvPr/>
            </p:nvSpPr>
            <p:spPr>
              <a:xfrm>
                <a:off x="6194501" y="5769810"/>
                <a:ext cx="1233918" cy="1243172"/>
              </a:xfrm>
              <a:custGeom>
                <a:avLst/>
                <a:gdLst>
                  <a:gd name="connsiteX0" fmla="*/ 616959 w 1233918"/>
                  <a:gd name="connsiteY0" fmla="*/ 197427 h 1243172"/>
                  <a:gd name="connsiteX1" fmla="*/ 0 w 1233918"/>
                  <a:gd name="connsiteY1" fmla="*/ 0 h 1243172"/>
                  <a:gd name="connsiteX2" fmla="*/ 0 w 1233918"/>
                  <a:gd name="connsiteY2" fmla="*/ 1047288 h 1243172"/>
                  <a:gd name="connsiteX3" fmla="*/ 609247 w 1233918"/>
                  <a:gd name="connsiteY3" fmla="*/ 1243173 h 1243172"/>
                  <a:gd name="connsiteX4" fmla="*/ 616959 w 1233918"/>
                  <a:gd name="connsiteY4" fmla="*/ 1243173 h 1243172"/>
                  <a:gd name="connsiteX5" fmla="*/ 1233918 w 1233918"/>
                  <a:gd name="connsiteY5" fmla="*/ 1047288 h 1243172"/>
                  <a:gd name="connsiteX6" fmla="*/ 1233918 w 1233918"/>
                  <a:gd name="connsiteY6" fmla="*/ 0 h 1243172"/>
                  <a:gd name="connsiteX7" fmla="*/ 616959 w 1233918"/>
                  <a:gd name="connsiteY7" fmla="*/ 197427 h 124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3918" h="1243172">
                    <a:moveTo>
                      <a:pt x="616959" y="197427"/>
                    </a:moveTo>
                    <a:cubicBezTo>
                      <a:pt x="276089" y="197427"/>
                      <a:pt x="0" y="109510"/>
                      <a:pt x="0" y="0"/>
                    </a:cubicBezTo>
                    <a:lnTo>
                      <a:pt x="0" y="1047288"/>
                    </a:lnTo>
                    <a:cubicBezTo>
                      <a:pt x="0" y="1155256"/>
                      <a:pt x="271462" y="1241630"/>
                      <a:pt x="609247" y="1243173"/>
                    </a:cubicBezTo>
                    <a:lnTo>
                      <a:pt x="616959" y="1243173"/>
                    </a:lnTo>
                    <a:cubicBezTo>
                      <a:pt x="957829" y="1243173"/>
                      <a:pt x="1233918" y="1155256"/>
                      <a:pt x="1233918" y="1047288"/>
                    </a:cubicBezTo>
                    <a:lnTo>
                      <a:pt x="1233918" y="0"/>
                    </a:lnTo>
                    <a:cubicBezTo>
                      <a:pt x="1233918" y="109510"/>
                      <a:pt x="957829" y="197427"/>
                      <a:pt x="616959" y="197427"/>
                    </a:cubicBezTo>
                    <a:close/>
                  </a:path>
                </a:pathLst>
              </a:custGeom>
              <a:gradFill>
                <a:gsLst>
                  <a:gs pos="0">
                    <a:srgbClr val="005BA2"/>
                  </a:gs>
                  <a:gs pos="50000">
                    <a:srgbClr val="0077D3"/>
                  </a:gs>
                  <a:gs pos="100000">
                    <a:srgbClr val="005BA2"/>
                  </a:gs>
                </a:gsLst>
                <a:lin ang="0" scaled="0"/>
              </a:gradFill>
              <a:ln w="153988" cap="flat">
                <a:noFill/>
                <a:prstDash val="solid"/>
                <a:miter/>
              </a:ln>
            </p:spPr>
            <p:txBody>
              <a:bodyPr rtlCol="0" anchor="ctr"/>
              <a:lstStyle/>
              <a:p>
                <a:pPr algn="ctr"/>
                <a:endParaRPr lang="en-US" sz="600" b="1" dirty="0">
                  <a:solidFill>
                    <a:schemeClr val="bg1"/>
                  </a:solidFill>
                </a:endParaRPr>
              </a:p>
            </p:txBody>
          </p:sp>
          <p:sp>
            <p:nvSpPr>
              <p:cNvPr id="220" name="Freeform 219">
                <a:extLst>
                  <a:ext uri="{FF2B5EF4-FFF2-40B4-BE49-F238E27FC236}">
                    <a16:creationId xmlns:a16="http://schemas.microsoft.com/office/drawing/2014/main" id="{6B842E80-35CA-B546-87BB-21C96907AE48}"/>
                  </a:ext>
                </a:extLst>
              </p:cNvPr>
              <p:cNvSpPr/>
              <p:nvPr/>
            </p:nvSpPr>
            <p:spPr>
              <a:xfrm>
                <a:off x="6194501" y="5573925"/>
                <a:ext cx="1233918" cy="393311"/>
              </a:xfrm>
              <a:custGeom>
                <a:avLst/>
                <a:gdLst>
                  <a:gd name="connsiteX0" fmla="*/ 1233918 w 1233918"/>
                  <a:gd name="connsiteY0" fmla="*/ 195885 h 393311"/>
                  <a:gd name="connsiteX1" fmla="*/ 616959 w 1233918"/>
                  <a:gd name="connsiteY1" fmla="*/ 393311 h 393311"/>
                  <a:gd name="connsiteX2" fmla="*/ 0 w 1233918"/>
                  <a:gd name="connsiteY2" fmla="*/ 195885 h 393311"/>
                  <a:gd name="connsiteX3" fmla="*/ 616959 w 1233918"/>
                  <a:gd name="connsiteY3" fmla="*/ 0 h 393311"/>
                  <a:gd name="connsiteX4" fmla="*/ 1233918 w 1233918"/>
                  <a:gd name="connsiteY4" fmla="*/ 195885 h 39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918" h="393311">
                    <a:moveTo>
                      <a:pt x="1233918" y="195885"/>
                    </a:moveTo>
                    <a:cubicBezTo>
                      <a:pt x="1233918" y="305395"/>
                      <a:pt x="957829" y="393311"/>
                      <a:pt x="616959" y="393311"/>
                    </a:cubicBezTo>
                    <a:cubicBezTo>
                      <a:pt x="276089" y="393311"/>
                      <a:pt x="0" y="305395"/>
                      <a:pt x="0" y="195885"/>
                    </a:cubicBezTo>
                    <a:cubicBezTo>
                      <a:pt x="0" y="86374"/>
                      <a:pt x="276089" y="0"/>
                      <a:pt x="616959" y="0"/>
                    </a:cubicBezTo>
                    <a:cubicBezTo>
                      <a:pt x="957829" y="0"/>
                      <a:pt x="1233918" y="87917"/>
                      <a:pt x="1233918" y="195885"/>
                    </a:cubicBezTo>
                  </a:path>
                </a:pathLst>
              </a:custGeom>
              <a:solidFill>
                <a:srgbClr val="E8E8E8"/>
              </a:solidFill>
              <a:ln w="153988" cap="flat">
                <a:noFill/>
                <a:prstDash val="solid"/>
                <a:miter/>
              </a:ln>
            </p:spPr>
            <p:txBody>
              <a:bodyPr rtlCol="0" anchor="ctr"/>
              <a:lstStyle/>
              <a:p>
                <a:endParaRPr lang="en-US" sz="1200"/>
              </a:p>
            </p:txBody>
          </p:sp>
          <p:sp>
            <p:nvSpPr>
              <p:cNvPr id="235" name="Freeform 234">
                <a:extLst>
                  <a:ext uri="{FF2B5EF4-FFF2-40B4-BE49-F238E27FC236}">
                    <a16:creationId xmlns:a16="http://schemas.microsoft.com/office/drawing/2014/main" id="{57B78CDA-C94C-6248-86ED-AF568A44E4CC}"/>
                  </a:ext>
                </a:extLst>
              </p:cNvPr>
              <p:cNvSpPr/>
              <p:nvPr/>
            </p:nvSpPr>
            <p:spPr>
              <a:xfrm>
                <a:off x="6337944" y="5635621"/>
                <a:ext cx="947032" cy="243698"/>
              </a:xfrm>
              <a:custGeom>
                <a:avLst/>
                <a:gdLst>
                  <a:gd name="connsiteX0" fmla="*/ 947032 w 947032"/>
                  <a:gd name="connsiteY0" fmla="*/ 118765 h 243698"/>
                  <a:gd name="connsiteX1" fmla="*/ 473516 w 947032"/>
                  <a:gd name="connsiteY1" fmla="*/ 243699 h 243698"/>
                  <a:gd name="connsiteX2" fmla="*/ 0 w 947032"/>
                  <a:gd name="connsiteY2" fmla="*/ 118765 h 243698"/>
                  <a:gd name="connsiteX3" fmla="*/ 473516 w 947032"/>
                  <a:gd name="connsiteY3" fmla="*/ 0 h 243698"/>
                  <a:gd name="connsiteX4" fmla="*/ 947032 w 947032"/>
                  <a:gd name="connsiteY4" fmla="*/ 124934 h 24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032" h="243698">
                    <a:moveTo>
                      <a:pt x="947032" y="118765"/>
                    </a:moveTo>
                    <a:cubicBezTo>
                      <a:pt x="947032" y="188173"/>
                      <a:pt x="734181" y="243699"/>
                      <a:pt x="473516" y="243699"/>
                    </a:cubicBezTo>
                    <a:cubicBezTo>
                      <a:pt x="212851" y="243699"/>
                      <a:pt x="0" y="188173"/>
                      <a:pt x="0" y="118765"/>
                    </a:cubicBezTo>
                    <a:cubicBezTo>
                      <a:pt x="0" y="49357"/>
                      <a:pt x="212851" y="0"/>
                      <a:pt x="473516" y="0"/>
                    </a:cubicBezTo>
                    <a:cubicBezTo>
                      <a:pt x="734181" y="0"/>
                      <a:pt x="947032" y="55526"/>
                      <a:pt x="947032" y="124934"/>
                    </a:cubicBezTo>
                  </a:path>
                </a:pathLst>
              </a:custGeom>
              <a:solidFill>
                <a:srgbClr val="50E6FF"/>
              </a:solidFill>
              <a:ln w="153988" cap="flat">
                <a:noFill/>
                <a:prstDash val="solid"/>
                <a:miter/>
              </a:ln>
            </p:spPr>
            <p:txBody>
              <a:bodyPr rtlCol="0" anchor="ctr"/>
              <a:lstStyle/>
              <a:p>
                <a:endParaRPr lang="en-US" sz="1200"/>
              </a:p>
            </p:txBody>
          </p:sp>
          <p:sp>
            <p:nvSpPr>
              <p:cNvPr id="237" name="Freeform 236">
                <a:extLst>
                  <a:ext uri="{FF2B5EF4-FFF2-40B4-BE49-F238E27FC236}">
                    <a16:creationId xmlns:a16="http://schemas.microsoft.com/office/drawing/2014/main" id="{B395FACD-8281-544E-8F64-07402FBB61B9}"/>
                  </a:ext>
                </a:extLst>
              </p:cNvPr>
              <p:cNvSpPr/>
              <p:nvPr/>
            </p:nvSpPr>
            <p:spPr>
              <a:xfrm>
                <a:off x="6436658" y="5789037"/>
                <a:ext cx="749605" cy="91381"/>
              </a:xfrm>
              <a:custGeom>
                <a:avLst/>
                <a:gdLst>
                  <a:gd name="connsiteX0" fmla="*/ 374803 w 749605"/>
                  <a:gd name="connsiteY0" fmla="*/ 824 h 91381"/>
                  <a:gd name="connsiteX1" fmla="*/ 0 w 749605"/>
                  <a:gd name="connsiteY1" fmla="*/ 47096 h 91381"/>
                  <a:gd name="connsiteX2" fmla="*/ 374803 w 749605"/>
                  <a:gd name="connsiteY2" fmla="*/ 90283 h 91381"/>
                  <a:gd name="connsiteX3" fmla="*/ 749605 w 749605"/>
                  <a:gd name="connsiteY3" fmla="*/ 40926 h 91381"/>
                  <a:gd name="connsiteX4" fmla="*/ 374803 w 749605"/>
                  <a:gd name="connsiteY4" fmla="*/ 824 h 91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605" h="91381">
                    <a:moveTo>
                      <a:pt x="374803" y="824"/>
                    </a:moveTo>
                    <a:cubicBezTo>
                      <a:pt x="248306" y="-1601"/>
                      <a:pt x="122109" y="13979"/>
                      <a:pt x="0" y="47096"/>
                    </a:cubicBezTo>
                    <a:cubicBezTo>
                      <a:pt x="121885" y="81113"/>
                      <a:pt x="248375" y="95689"/>
                      <a:pt x="374803" y="90283"/>
                    </a:cubicBezTo>
                    <a:cubicBezTo>
                      <a:pt x="501557" y="93686"/>
                      <a:pt x="628049" y="77028"/>
                      <a:pt x="749605" y="40926"/>
                    </a:cubicBezTo>
                    <a:cubicBezTo>
                      <a:pt x="627201" y="9889"/>
                      <a:pt x="501005" y="-3613"/>
                      <a:pt x="374803" y="824"/>
                    </a:cubicBezTo>
                    <a:close/>
                  </a:path>
                </a:pathLst>
              </a:custGeom>
              <a:solidFill>
                <a:srgbClr val="32BEDD"/>
              </a:solidFill>
              <a:ln w="153988" cap="flat">
                <a:noFill/>
                <a:prstDash val="solid"/>
                <a:miter/>
              </a:ln>
            </p:spPr>
            <p:txBody>
              <a:bodyPr rtlCol="0" anchor="ctr"/>
              <a:lstStyle/>
              <a:p>
                <a:endParaRPr lang="en-US" sz="1200"/>
              </a:p>
            </p:txBody>
          </p:sp>
        </p:grpSp>
        <p:pic>
          <p:nvPicPr>
            <p:cNvPr id="191" name="Graphic 190">
              <a:extLst>
                <a:ext uri="{FF2B5EF4-FFF2-40B4-BE49-F238E27FC236}">
                  <a16:creationId xmlns:a16="http://schemas.microsoft.com/office/drawing/2014/main" id="{EB764CA3-B4EF-634E-9BF8-97832A3B80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16045" y="3534302"/>
              <a:ext cx="268576" cy="268576"/>
            </a:xfrm>
            <a:prstGeom prst="rect">
              <a:avLst/>
            </a:prstGeom>
          </p:spPr>
        </p:pic>
        <p:pic>
          <p:nvPicPr>
            <p:cNvPr id="239" name="Graphic 238">
              <a:extLst>
                <a:ext uri="{FF2B5EF4-FFF2-40B4-BE49-F238E27FC236}">
                  <a16:creationId xmlns:a16="http://schemas.microsoft.com/office/drawing/2014/main" id="{77385A14-9E34-6E40-9F23-182BCAAFB0F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13421" y="3173186"/>
              <a:ext cx="408214" cy="408214"/>
            </a:xfrm>
            <a:prstGeom prst="rect">
              <a:avLst/>
            </a:prstGeom>
          </p:spPr>
        </p:pic>
        <p:pic>
          <p:nvPicPr>
            <p:cNvPr id="241" name="Graphic 240">
              <a:extLst>
                <a:ext uri="{FF2B5EF4-FFF2-40B4-BE49-F238E27FC236}">
                  <a16:creationId xmlns:a16="http://schemas.microsoft.com/office/drawing/2014/main" id="{F60AE0F4-3600-B84B-B391-9923B434837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19332" y="1402199"/>
              <a:ext cx="377912" cy="377912"/>
            </a:xfrm>
            <a:prstGeom prst="rect">
              <a:avLst/>
            </a:prstGeom>
          </p:spPr>
        </p:pic>
        <p:pic>
          <p:nvPicPr>
            <p:cNvPr id="243" name="Graphic 242">
              <a:extLst>
                <a:ext uri="{FF2B5EF4-FFF2-40B4-BE49-F238E27FC236}">
                  <a16:creationId xmlns:a16="http://schemas.microsoft.com/office/drawing/2014/main" id="{C24DA620-37EA-3942-AE9C-174C30AD901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096443" y="1387928"/>
              <a:ext cx="384285" cy="384285"/>
            </a:xfrm>
            <a:prstGeom prst="rect">
              <a:avLst/>
            </a:prstGeom>
          </p:spPr>
        </p:pic>
        <p:pic>
          <p:nvPicPr>
            <p:cNvPr id="245" name="Graphic 244">
              <a:extLst>
                <a:ext uri="{FF2B5EF4-FFF2-40B4-BE49-F238E27FC236}">
                  <a16:creationId xmlns:a16="http://schemas.microsoft.com/office/drawing/2014/main" id="{F7925594-DEC1-1E4B-BB35-400934D3FCE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67009" y="1379763"/>
              <a:ext cx="411935" cy="411935"/>
            </a:xfrm>
            <a:prstGeom prst="rect">
              <a:avLst/>
            </a:prstGeom>
          </p:spPr>
        </p:pic>
        <p:pic>
          <p:nvPicPr>
            <p:cNvPr id="247" name="Graphic 246">
              <a:extLst>
                <a:ext uri="{FF2B5EF4-FFF2-40B4-BE49-F238E27FC236}">
                  <a16:creationId xmlns:a16="http://schemas.microsoft.com/office/drawing/2014/main" id="{5428464C-F2A3-0C4C-89D3-CEE7DD827D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17735" y="1387929"/>
              <a:ext cx="386930" cy="386930"/>
            </a:xfrm>
            <a:prstGeom prst="rect">
              <a:avLst/>
            </a:prstGeom>
          </p:spPr>
        </p:pic>
        <p:pic>
          <p:nvPicPr>
            <p:cNvPr id="249" name="Graphic 248">
              <a:extLst>
                <a:ext uri="{FF2B5EF4-FFF2-40B4-BE49-F238E27FC236}">
                  <a16:creationId xmlns:a16="http://schemas.microsoft.com/office/drawing/2014/main" id="{E6826B7B-5C2F-364F-B0CB-62370110C0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219347" y="2318656"/>
              <a:ext cx="331335" cy="331335"/>
            </a:xfrm>
            <a:prstGeom prst="rect">
              <a:avLst/>
            </a:prstGeom>
          </p:spPr>
        </p:pic>
        <p:pic>
          <p:nvPicPr>
            <p:cNvPr id="251" name="Graphic 250">
              <a:extLst>
                <a:ext uri="{FF2B5EF4-FFF2-40B4-BE49-F238E27FC236}">
                  <a16:creationId xmlns:a16="http://schemas.microsoft.com/office/drawing/2014/main" id="{12B9F42C-60CB-034B-AE3B-31377B33B0C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02064" y="4118093"/>
              <a:ext cx="411407" cy="411407"/>
            </a:xfrm>
            <a:prstGeom prst="rect">
              <a:avLst/>
            </a:prstGeom>
          </p:spPr>
        </p:pic>
        <p:pic>
          <p:nvPicPr>
            <p:cNvPr id="257" name="Graphic 256">
              <a:extLst>
                <a:ext uri="{FF2B5EF4-FFF2-40B4-BE49-F238E27FC236}">
                  <a16:creationId xmlns:a16="http://schemas.microsoft.com/office/drawing/2014/main" id="{71139606-412A-A747-9F68-056D220F1A8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431306" y="5045528"/>
              <a:ext cx="380931" cy="380931"/>
            </a:xfrm>
            <a:prstGeom prst="rect">
              <a:avLst/>
            </a:prstGeom>
          </p:spPr>
        </p:pic>
        <p:pic>
          <p:nvPicPr>
            <p:cNvPr id="258" name="Graphic 257">
              <a:extLst>
                <a:ext uri="{FF2B5EF4-FFF2-40B4-BE49-F238E27FC236}">
                  <a16:creationId xmlns:a16="http://schemas.microsoft.com/office/drawing/2014/main" id="{CDA01BA0-6972-CE42-8C9C-1CE9BC9E5E5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379074" y="5086348"/>
              <a:ext cx="329251" cy="329251"/>
            </a:xfrm>
            <a:prstGeom prst="rect">
              <a:avLst/>
            </a:prstGeom>
          </p:spPr>
        </p:pic>
        <p:pic>
          <p:nvPicPr>
            <p:cNvPr id="259" name="Graphic 258">
              <a:extLst>
                <a:ext uri="{FF2B5EF4-FFF2-40B4-BE49-F238E27FC236}">
                  <a16:creationId xmlns:a16="http://schemas.microsoft.com/office/drawing/2014/main" id="{0B6BDECB-34F7-8E41-99CF-DD8CCF5B515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136301" y="2302328"/>
              <a:ext cx="384312" cy="384312"/>
            </a:xfrm>
            <a:prstGeom prst="rect">
              <a:avLst/>
            </a:prstGeom>
          </p:spPr>
        </p:pic>
        <p:pic>
          <p:nvPicPr>
            <p:cNvPr id="260" name="Graphic 259">
              <a:extLst>
                <a:ext uri="{FF2B5EF4-FFF2-40B4-BE49-F238E27FC236}">
                  <a16:creationId xmlns:a16="http://schemas.microsoft.com/office/drawing/2014/main" id="{2AD29B4E-3D6C-1143-8D24-39BAA3F7491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738276" y="2310882"/>
              <a:ext cx="365153" cy="365153"/>
            </a:xfrm>
            <a:prstGeom prst="rect">
              <a:avLst/>
            </a:prstGeom>
          </p:spPr>
        </p:pic>
        <p:pic>
          <p:nvPicPr>
            <p:cNvPr id="261" name="Graphic 260">
              <a:extLst>
                <a:ext uri="{FF2B5EF4-FFF2-40B4-BE49-F238E27FC236}">
                  <a16:creationId xmlns:a16="http://schemas.microsoft.com/office/drawing/2014/main" id="{7CA5E19A-EAF0-ED47-B813-D118DDD3B71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690700" y="2329950"/>
              <a:ext cx="367700" cy="367700"/>
            </a:xfrm>
            <a:prstGeom prst="rect">
              <a:avLst/>
            </a:prstGeom>
          </p:spPr>
        </p:pic>
        <p:pic>
          <p:nvPicPr>
            <p:cNvPr id="265" name="Graphic 264">
              <a:extLst>
                <a:ext uri="{FF2B5EF4-FFF2-40B4-BE49-F238E27FC236}">
                  <a16:creationId xmlns:a16="http://schemas.microsoft.com/office/drawing/2014/main" id="{02CAF157-571C-B742-BD0B-083E80C3B3DE}"/>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308792" y="4107654"/>
              <a:ext cx="468065" cy="468065"/>
            </a:xfrm>
            <a:prstGeom prst="rect">
              <a:avLst/>
            </a:prstGeom>
          </p:spPr>
        </p:pic>
      </p:grpSp>
    </p:spTree>
    <p:extLst>
      <p:ext uri="{BB962C8B-B14F-4D97-AF65-F5344CB8AC3E}">
        <p14:creationId xmlns:p14="http://schemas.microsoft.com/office/powerpoint/2010/main" val="73212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 Placeholder 1">
            <a:extLst>
              <a:ext uri="{FF2B5EF4-FFF2-40B4-BE49-F238E27FC236}">
                <a16:creationId xmlns:a16="http://schemas.microsoft.com/office/drawing/2014/main" id="{4623A7AC-FE15-4EE1-BD54-491620C6980B}"/>
              </a:ext>
            </a:extLst>
          </p:cNvPr>
          <p:cNvSpPr>
            <a:spLocks noGrp="1"/>
          </p:cNvSpPr>
          <p:nvPr>
            <p:ph type="body" sz="quarter" idx="10"/>
          </p:nvPr>
        </p:nvSpPr>
        <p:spPr>
          <a:xfrm>
            <a:off x="586390" y="1120036"/>
            <a:ext cx="8671910" cy="312008"/>
          </a:xfrm>
        </p:spPr>
        <p:txBody>
          <a:bodyPr/>
          <a:lstStyle/>
          <a:p>
            <a:r>
              <a:rPr lang="en-US" sz="2000" dirty="0">
                <a:solidFill>
                  <a:schemeClr val="accent1"/>
                </a:solidFill>
                <a:latin typeface="+mj-lt"/>
                <a:cs typeface="+mn-cs"/>
              </a:rPr>
              <a:t>Azure provides multiple layers of security to safeguard your data </a:t>
            </a:r>
            <a:endParaRPr lang="en-US" sz="2000" dirty="0">
              <a:solidFill>
                <a:schemeClr val="accent1"/>
              </a:solidFill>
              <a:latin typeface="+mj-lt"/>
            </a:endParaRPr>
          </a:p>
        </p:txBody>
      </p:sp>
      <p:sp>
        <p:nvSpPr>
          <p:cNvPr id="3" name="Title 2">
            <a:extLst>
              <a:ext uri="{FF2B5EF4-FFF2-40B4-BE49-F238E27FC236}">
                <a16:creationId xmlns:a16="http://schemas.microsoft.com/office/drawing/2014/main" id="{8336200E-78C5-4A15-B150-C14799483958}"/>
              </a:ext>
            </a:extLst>
          </p:cNvPr>
          <p:cNvSpPr>
            <a:spLocks noGrp="1"/>
          </p:cNvSpPr>
          <p:nvPr>
            <p:ph type="title"/>
          </p:nvPr>
        </p:nvSpPr>
        <p:spPr>
          <a:xfrm>
            <a:off x="588263" y="457200"/>
            <a:ext cx="8998650" cy="492443"/>
          </a:xfrm>
        </p:spPr>
        <p:txBody>
          <a:bodyPr/>
          <a:lstStyle/>
          <a:p>
            <a:r>
              <a:rPr lang="en-US" sz="3200" dirty="0"/>
              <a:t>Protect data with multiple layers of security </a:t>
            </a:r>
          </a:p>
        </p:txBody>
      </p:sp>
      <p:sp>
        <p:nvSpPr>
          <p:cNvPr id="5" name="Freeform 13">
            <a:extLst>
              <a:ext uri="{FF2B5EF4-FFF2-40B4-BE49-F238E27FC236}">
                <a16:creationId xmlns:a16="http://schemas.microsoft.com/office/drawing/2014/main" id="{2FF68102-F74C-42C7-8ED8-54AE5EE53400}"/>
              </a:ext>
              <a:ext uri="{C183D7F6-B498-43B3-948B-1728B52AA6E4}">
                <adec:decorative xmlns:adec="http://schemas.microsoft.com/office/drawing/2017/decorative" val="1"/>
              </a:ext>
            </a:extLst>
          </p:cNvPr>
          <p:cNvSpPr/>
          <p:nvPr/>
        </p:nvSpPr>
        <p:spPr bwMode="auto">
          <a:xfrm>
            <a:off x="3982620" y="3309652"/>
            <a:ext cx="3010661" cy="673255"/>
          </a:xfrm>
          <a:custGeom>
            <a:avLst/>
            <a:gdLst>
              <a:gd name="connsiteX0" fmla="*/ 0 w 2705100"/>
              <a:gd name="connsiteY0" fmla="*/ 0 h 1079500"/>
              <a:gd name="connsiteX1" fmla="*/ 1079500 w 2705100"/>
              <a:gd name="connsiteY1" fmla="*/ 1079500 h 1079500"/>
              <a:gd name="connsiteX2" fmla="*/ 2705100 w 2705100"/>
              <a:gd name="connsiteY2" fmla="*/ 1079500 h 1079500"/>
              <a:gd name="connsiteX0" fmla="*/ 0 w 2633962"/>
              <a:gd name="connsiteY0" fmla="*/ 0 h 1181100"/>
              <a:gd name="connsiteX1" fmla="*/ 1008362 w 2633962"/>
              <a:gd name="connsiteY1" fmla="*/ 1181100 h 1181100"/>
              <a:gd name="connsiteX2" fmla="*/ 2633962 w 2633962"/>
              <a:gd name="connsiteY2" fmla="*/ 1181100 h 1181100"/>
            </a:gdLst>
            <a:ahLst/>
            <a:cxnLst>
              <a:cxn ang="0">
                <a:pos x="connsiteX0" y="connsiteY0"/>
              </a:cxn>
              <a:cxn ang="0">
                <a:pos x="connsiteX1" y="connsiteY1"/>
              </a:cxn>
              <a:cxn ang="0">
                <a:pos x="connsiteX2" y="connsiteY2"/>
              </a:cxn>
            </a:cxnLst>
            <a:rect l="l" t="t" r="r" b="b"/>
            <a:pathLst>
              <a:path w="2633962" h="1181100">
                <a:moveTo>
                  <a:pt x="0" y="0"/>
                </a:moveTo>
                <a:lnTo>
                  <a:pt x="1008362" y="1181100"/>
                </a:lnTo>
                <a:lnTo>
                  <a:pt x="2633962" y="1181100"/>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Freeform 14">
            <a:extLst>
              <a:ext uri="{FF2B5EF4-FFF2-40B4-BE49-F238E27FC236}">
                <a16:creationId xmlns:a16="http://schemas.microsoft.com/office/drawing/2014/main" id="{D661FD7D-2268-4AFE-BDEF-A3ED38D7E8E8}"/>
              </a:ext>
              <a:ext uri="{C183D7F6-B498-43B3-948B-1728B52AA6E4}">
                <adec:decorative xmlns:adec="http://schemas.microsoft.com/office/drawing/2017/decorative" val="1"/>
              </a:ext>
            </a:extLst>
          </p:cNvPr>
          <p:cNvSpPr/>
          <p:nvPr/>
        </p:nvSpPr>
        <p:spPr bwMode="auto">
          <a:xfrm>
            <a:off x="3615253" y="4493358"/>
            <a:ext cx="3526653" cy="1013989"/>
          </a:xfrm>
          <a:custGeom>
            <a:avLst/>
            <a:gdLst>
              <a:gd name="connsiteX0" fmla="*/ 0 w 3251200"/>
              <a:gd name="connsiteY0" fmla="*/ 0 h 2108200"/>
              <a:gd name="connsiteX1" fmla="*/ 1803400 w 3251200"/>
              <a:gd name="connsiteY1" fmla="*/ 2108200 h 2108200"/>
              <a:gd name="connsiteX2" fmla="*/ 3251200 w 3251200"/>
              <a:gd name="connsiteY2" fmla="*/ 2108200 h 2108200"/>
            </a:gdLst>
            <a:ahLst/>
            <a:cxnLst>
              <a:cxn ang="0">
                <a:pos x="connsiteX0" y="connsiteY0"/>
              </a:cxn>
              <a:cxn ang="0">
                <a:pos x="connsiteX1" y="connsiteY1"/>
              </a:cxn>
              <a:cxn ang="0">
                <a:pos x="connsiteX2" y="connsiteY2"/>
              </a:cxn>
            </a:cxnLst>
            <a:rect l="l" t="t" r="r" b="b"/>
            <a:pathLst>
              <a:path w="3251200" h="2108200">
                <a:moveTo>
                  <a:pt x="0" y="0"/>
                </a:moveTo>
                <a:lnTo>
                  <a:pt x="1803400" y="2108200"/>
                </a:lnTo>
                <a:lnTo>
                  <a:pt x="3251200" y="210820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4" name="Rectangle 23">
            <a:extLst>
              <a:ext uri="{FF2B5EF4-FFF2-40B4-BE49-F238E27FC236}">
                <a16:creationId xmlns:a16="http://schemas.microsoft.com/office/drawing/2014/main" id="{C9CCB768-7E19-4393-B160-F3A1E655CB41}"/>
              </a:ext>
              <a:ext uri="{C183D7F6-B498-43B3-948B-1728B52AA6E4}">
                <adec:decorative xmlns:adec="http://schemas.microsoft.com/office/drawing/2017/decorative" val="1"/>
              </a:ext>
            </a:extLst>
          </p:cNvPr>
          <p:cNvSpPr/>
          <p:nvPr/>
        </p:nvSpPr>
        <p:spPr bwMode="auto">
          <a:xfrm>
            <a:off x="7657347" y="4904829"/>
            <a:ext cx="2719556" cy="1022240"/>
          </a:xfrm>
          <a:prstGeom prst="rect">
            <a:avLst/>
          </a:prstGeom>
          <a:no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91388" tIns="89592" rIns="0" bIns="89592" numCol="1" spcCol="0" rtlCol="0" fromWordArt="0" anchor="ctr" anchorCtr="0" forceAA="0" compatLnSpc="1">
            <a:prstTxWarp prst="textNoShape">
              <a:avLst/>
            </a:prstTxWarp>
            <a:noAutofit/>
          </a:bodyPr>
          <a:lstStyle/>
          <a:p>
            <a:pPr marL="61913" marR="0" lvl="3" algn="l" defTabSz="912803" rtl="0" eaLnBrk="1" fontAlgn="auto" latinLnBrk="0" hangingPunct="1">
              <a:lnSpc>
                <a:spcPct val="110000"/>
              </a:lnSpc>
              <a:spcBef>
                <a:spcPts val="600"/>
              </a:spcBef>
              <a:spcAft>
                <a:spcPts val="0"/>
              </a:spcAft>
              <a:buClr>
                <a:srgbClr val="FFFFFF"/>
              </a:buClr>
              <a:buSzTx/>
              <a:tabLst/>
              <a:defRPr/>
            </a:pPr>
            <a:endParaRPr kumimoji="0" lang="en-US" sz="1400" b="0" i="0" u="none" strike="noStrike" kern="0" cap="none" spc="0" normalizeH="0" baseline="0" noProof="0">
              <a:ln>
                <a:noFill/>
              </a:ln>
              <a:effectLst/>
              <a:uLnTx/>
              <a:uFillTx/>
              <a:latin typeface="Segoe UI"/>
              <a:ea typeface="+mn-ea"/>
              <a:cs typeface="+mn-cs"/>
            </a:endParaRPr>
          </a:p>
        </p:txBody>
      </p:sp>
      <p:sp>
        <p:nvSpPr>
          <p:cNvPr id="29" name="Freeform 10">
            <a:extLst>
              <a:ext uri="{FF2B5EF4-FFF2-40B4-BE49-F238E27FC236}">
                <a16:creationId xmlns:a16="http://schemas.microsoft.com/office/drawing/2014/main" id="{FBB8B8AC-00D2-4F7E-8F02-0E488C7A6DF8}"/>
              </a:ext>
              <a:ext uri="{C183D7F6-B498-43B3-948B-1728B52AA6E4}">
                <adec:decorative xmlns:adec="http://schemas.microsoft.com/office/drawing/2017/decorative" val="1"/>
              </a:ext>
            </a:extLst>
          </p:cNvPr>
          <p:cNvSpPr/>
          <p:nvPr/>
        </p:nvSpPr>
        <p:spPr bwMode="auto">
          <a:xfrm>
            <a:off x="3408009" y="2417533"/>
            <a:ext cx="3670563" cy="265243"/>
          </a:xfrm>
          <a:custGeom>
            <a:avLst/>
            <a:gdLst>
              <a:gd name="connsiteX0" fmla="*/ 0 w 2362200"/>
              <a:gd name="connsiteY0" fmla="*/ 165100 h 165100"/>
              <a:gd name="connsiteX1" fmla="*/ 215900 w 2362200"/>
              <a:gd name="connsiteY1" fmla="*/ 0 h 165100"/>
              <a:gd name="connsiteX2" fmla="*/ 2362200 w 2362200"/>
              <a:gd name="connsiteY2" fmla="*/ 0 h 165100"/>
            </a:gdLst>
            <a:ahLst/>
            <a:cxnLst>
              <a:cxn ang="0">
                <a:pos x="connsiteX0" y="connsiteY0"/>
              </a:cxn>
              <a:cxn ang="0">
                <a:pos x="connsiteX1" y="connsiteY1"/>
              </a:cxn>
              <a:cxn ang="0">
                <a:pos x="connsiteX2" y="connsiteY2"/>
              </a:cxn>
            </a:cxnLst>
            <a:rect l="l" t="t" r="r" b="b"/>
            <a:pathLst>
              <a:path w="2362200" h="165100">
                <a:moveTo>
                  <a:pt x="0" y="165100"/>
                </a:moveTo>
                <a:lnTo>
                  <a:pt x="215900" y="0"/>
                </a:lnTo>
                <a:lnTo>
                  <a:pt x="2362200" y="0"/>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4" name="Pentagon 50">
            <a:extLst>
              <a:ext uri="{FF2B5EF4-FFF2-40B4-BE49-F238E27FC236}">
                <a16:creationId xmlns:a16="http://schemas.microsoft.com/office/drawing/2014/main" id="{46061BE9-2DA1-8E4E-836C-5AC669150DDA}"/>
              </a:ext>
              <a:ext uri="{C183D7F6-B498-43B3-948B-1728B52AA6E4}">
                <adec:decorative xmlns:adec="http://schemas.microsoft.com/office/drawing/2017/decorative" val="1"/>
              </a:ext>
            </a:extLst>
          </p:cNvPr>
          <p:cNvSpPr/>
          <p:nvPr/>
        </p:nvSpPr>
        <p:spPr bwMode="auto">
          <a:xfrm>
            <a:off x="5939816" y="4904829"/>
            <a:ext cx="1963515" cy="1022240"/>
          </a:xfrm>
          <a:custGeom>
            <a:avLst/>
            <a:gdLst>
              <a:gd name="connsiteX0" fmla="*/ 0 w 1734487"/>
              <a:gd name="connsiteY0" fmla="*/ 0 h 3316414"/>
              <a:gd name="connsiteX1" fmla="*/ 1619369 w 1734487"/>
              <a:gd name="connsiteY1" fmla="*/ 0 h 3316414"/>
              <a:gd name="connsiteX2" fmla="*/ 1734487 w 1734487"/>
              <a:gd name="connsiteY2" fmla="*/ 1658207 h 3316414"/>
              <a:gd name="connsiteX3" fmla="*/ 1619369 w 1734487"/>
              <a:gd name="connsiteY3" fmla="*/ 3316414 h 3316414"/>
              <a:gd name="connsiteX4" fmla="*/ 0 w 1734487"/>
              <a:gd name="connsiteY4" fmla="*/ 3316414 h 3316414"/>
              <a:gd name="connsiteX5" fmla="*/ 0 w 1734487"/>
              <a:gd name="connsiteY5" fmla="*/ 0 h 3316414"/>
              <a:gd name="connsiteX0" fmla="*/ 0 w 1828089"/>
              <a:gd name="connsiteY0" fmla="*/ 0 h 3316414"/>
              <a:gd name="connsiteX1" fmla="*/ 1619369 w 1828089"/>
              <a:gd name="connsiteY1" fmla="*/ 0 h 3316414"/>
              <a:gd name="connsiteX2" fmla="*/ 1828089 w 1828089"/>
              <a:gd name="connsiteY2" fmla="*/ 1665407 h 3316414"/>
              <a:gd name="connsiteX3" fmla="*/ 1619369 w 1828089"/>
              <a:gd name="connsiteY3" fmla="*/ 3316414 h 3316414"/>
              <a:gd name="connsiteX4" fmla="*/ 0 w 1828089"/>
              <a:gd name="connsiteY4" fmla="*/ 3316414 h 3316414"/>
              <a:gd name="connsiteX5" fmla="*/ 0 w 1828089"/>
              <a:gd name="connsiteY5" fmla="*/ 0 h 331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089" h="3316414">
                <a:moveTo>
                  <a:pt x="0" y="0"/>
                </a:moveTo>
                <a:lnTo>
                  <a:pt x="1619369" y="0"/>
                </a:lnTo>
                <a:lnTo>
                  <a:pt x="1828089" y="1665407"/>
                </a:lnTo>
                <a:lnTo>
                  <a:pt x="1619369" y="3316414"/>
                </a:lnTo>
                <a:lnTo>
                  <a:pt x="0" y="3316414"/>
                </a:lnTo>
                <a:lnTo>
                  <a:pt x="0" y="0"/>
                </a:lnTo>
                <a:close/>
              </a:path>
            </a:pathLst>
          </a:cu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 name="Group 44">
            <a:extLst>
              <a:ext uri="{FF2B5EF4-FFF2-40B4-BE49-F238E27FC236}">
                <a16:creationId xmlns:a16="http://schemas.microsoft.com/office/drawing/2014/main" id="{51AD7262-42DA-0D4B-9C91-ACAF1D3135E7}"/>
              </a:ext>
              <a:ext uri="{C183D7F6-B498-43B3-948B-1728B52AA6E4}">
                <adec:decorative xmlns:adec="http://schemas.microsoft.com/office/drawing/2017/decorative" val="1"/>
              </a:ext>
            </a:extLst>
          </p:cNvPr>
          <p:cNvGrpSpPr/>
          <p:nvPr/>
        </p:nvGrpSpPr>
        <p:grpSpPr>
          <a:xfrm>
            <a:off x="6520840" y="5038210"/>
            <a:ext cx="393295" cy="485377"/>
            <a:chOff x="1980078" y="253998"/>
            <a:chExt cx="3830386" cy="4727197"/>
          </a:xfrm>
        </p:grpSpPr>
        <p:sp>
          <p:nvSpPr>
            <p:cNvPr id="46" name="Rectangle 27">
              <a:extLst>
                <a:ext uri="{FF2B5EF4-FFF2-40B4-BE49-F238E27FC236}">
                  <a16:creationId xmlns:a16="http://schemas.microsoft.com/office/drawing/2014/main" id="{1EA16B93-4928-0C47-AC21-2861D2181ADC}"/>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9">
              <a:extLst>
                <a:ext uri="{FF2B5EF4-FFF2-40B4-BE49-F238E27FC236}">
                  <a16:creationId xmlns:a16="http://schemas.microsoft.com/office/drawing/2014/main" id="{DFDCB61D-E480-B642-A445-9ED61F4B05F0}"/>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0">
              <a:extLst>
                <a:ext uri="{FF2B5EF4-FFF2-40B4-BE49-F238E27FC236}">
                  <a16:creationId xmlns:a16="http://schemas.microsoft.com/office/drawing/2014/main" id="{0EB5DE91-2F57-814E-A991-2D66D604FA2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Shape 62">
              <a:extLst>
                <a:ext uri="{FF2B5EF4-FFF2-40B4-BE49-F238E27FC236}">
                  <a16:creationId xmlns:a16="http://schemas.microsoft.com/office/drawing/2014/main" id="{A1B5772F-DAE0-154A-8E52-18D1ED1A981D}"/>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C9FF9B9C-16BC-FA43-A537-8FB213D9A9AF}"/>
              </a:ext>
              <a:ext uri="{C183D7F6-B498-43B3-948B-1728B52AA6E4}">
                <adec:decorative xmlns:adec="http://schemas.microsoft.com/office/drawing/2017/decorative" val="1"/>
              </a:ext>
            </a:extLst>
          </p:cNvPr>
          <p:cNvSpPr/>
          <p:nvPr/>
        </p:nvSpPr>
        <p:spPr bwMode="auto">
          <a:xfrm>
            <a:off x="7657347" y="3471119"/>
            <a:ext cx="2719556" cy="102224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388" tIns="89592" rIns="0" bIns="89592" numCol="1" spcCol="0" rtlCol="0" fromWordArt="0" anchor="ctr" anchorCtr="0" forceAA="0" compatLnSpc="1">
            <a:prstTxWarp prst="textNoShape">
              <a:avLst/>
            </a:prstTxWarp>
            <a:noAutofit/>
          </a:bodyPr>
          <a:lstStyle/>
          <a:p>
            <a:pPr marL="61913" marR="0" lvl="3" algn="l" defTabSz="912803" rtl="0" eaLnBrk="1" fontAlgn="auto" latinLnBrk="0" hangingPunct="1">
              <a:lnSpc>
                <a:spcPct val="110000"/>
              </a:lnSpc>
              <a:spcBef>
                <a:spcPts val="600"/>
              </a:spcBef>
              <a:spcAft>
                <a:spcPts val="0"/>
              </a:spcAft>
              <a:buClr>
                <a:srgbClr val="FFFFFF"/>
              </a:buClr>
              <a:buSzTx/>
              <a:tabLst/>
              <a:defRPr/>
            </a:pPr>
            <a:endParaRPr kumimoji="0" lang="en-US" sz="1400" b="0" i="0" u="none" strike="noStrike" kern="0" cap="none" spc="0" normalizeH="0" baseline="0" noProof="0">
              <a:ln>
                <a:noFill/>
              </a:ln>
              <a:effectLst/>
              <a:uLnTx/>
              <a:uFillTx/>
              <a:latin typeface="Segoe UI"/>
              <a:ea typeface="+mn-ea"/>
              <a:cs typeface="+mn-cs"/>
            </a:endParaRPr>
          </a:p>
        </p:txBody>
      </p:sp>
      <p:sp>
        <p:nvSpPr>
          <p:cNvPr id="55" name="Pentagon 50">
            <a:extLst>
              <a:ext uri="{FF2B5EF4-FFF2-40B4-BE49-F238E27FC236}">
                <a16:creationId xmlns:a16="http://schemas.microsoft.com/office/drawing/2014/main" id="{CC80362F-2493-554A-828E-FBCC3D67F0B8}"/>
              </a:ext>
              <a:ext uri="{C183D7F6-B498-43B3-948B-1728B52AA6E4}">
                <adec:decorative xmlns:adec="http://schemas.microsoft.com/office/drawing/2017/decorative" val="1"/>
              </a:ext>
            </a:extLst>
          </p:cNvPr>
          <p:cNvSpPr/>
          <p:nvPr/>
        </p:nvSpPr>
        <p:spPr bwMode="auto">
          <a:xfrm>
            <a:off x="5939816" y="3471119"/>
            <a:ext cx="1963515" cy="1022240"/>
          </a:xfrm>
          <a:custGeom>
            <a:avLst/>
            <a:gdLst>
              <a:gd name="connsiteX0" fmla="*/ 0 w 1734487"/>
              <a:gd name="connsiteY0" fmla="*/ 0 h 3316414"/>
              <a:gd name="connsiteX1" fmla="*/ 1619369 w 1734487"/>
              <a:gd name="connsiteY1" fmla="*/ 0 h 3316414"/>
              <a:gd name="connsiteX2" fmla="*/ 1734487 w 1734487"/>
              <a:gd name="connsiteY2" fmla="*/ 1658207 h 3316414"/>
              <a:gd name="connsiteX3" fmla="*/ 1619369 w 1734487"/>
              <a:gd name="connsiteY3" fmla="*/ 3316414 h 3316414"/>
              <a:gd name="connsiteX4" fmla="*/ 0 w 1734487"/>
              <a:gd name="connsiteY4" fmla="*/ 3316414 h 3316414"/>
              <a:gd name="connsiteX5" fmla="*/ 0 w 1734487"/>
              <a:gd name="connsiteY5" fmla="*/ 0 h 3316414"/>
              <a:gd name="connsiteX0" fmla="*/ 0 w 1828089"/>
              <a:gd name="connsiteY0" fmla="*/ 0 h 3316414"/>
              <a:gd name="connsiteX1" fmla="*/ 1619369 w 1828089"/>
              <a:gd name="connsiteY1" fmla="*/ 0 h 3316414"/>
              <a:gd name="connsiteX2" fmla="*/ 1828089 w 1828089"/>
              <a:gd name="connsiteY2" fmla="*/ 1665407 h 3316414"/>
              <a:gd name="connsiteX3" fmla="*/ 1619369 w 1828089"/>
              <a:gd name="connsiteY3" fmla="*/ 3316414 h 3316414"/>
              <a:gd name="connsiteX4" fmla="*/ 0 w 1828089"/>
              <a:gd name="connsiteY4" fmla="*/ 3316414 h 3316414"/>
              <a:gd name="connsiteX5" fmla="*/ 0 w 1828089"/>
              <a:gd name="connsiteY5" fmla="*/ 0 h 331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089" h="3316414">
                <a:moveTo>
                  <a:pt x="0" y="0"/>
                </a:moveTo>
                <a:lnTo>
                  <a:pt x="1619369" y="0"/>
                </a:lnTo>
                <a:lnTo>
                  <a:pt x="1828089" y="1665407"/>
                </a:lnTo>
                <a:lnTo>
                  <a:pt x="1619369" y="3316414"/>
                </a:lnTo>
                <a:lnTo>
                  <a:pt x="0" y="3316414"/>
                </a:lnTo>
                <a:lnTo>
                  <a:pt x="0" y="0"/>
                </a:lnTo>
                <a:close/>
              </a:path>
            </a:pathLst>
          </a:cu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57">
            <a:extLst>
              <a:ext uri="{FF2B5EF4-FFF2-40B4-BE49-F238E27FC236}">
                <a16:creationId xmlns:a16="http://schemas.microsoft.com/office/drawing/2014/main" id="{B5FF580D-00C6-6247-9E5A-45719D6DEDDD}"/>
              </a:ext>
              <a:ext uri="{C183D7F6-B498-43B3-948B-1728B52AA6E4}">
                <adec:decorative xmlns:adec="http://schemas.microsoft.com/office/drawing/2017/decorative" val="1"/>
              </a:ext>
            </a:extLst>
          </p:cNvPr>
          <p:cNvGrpSpPr/>
          <p:nvPr/>
        </p:nvGrpSpPr>
        <p:grpSpPr>
          <a:xfrm>
            <a:off x="6425461" y="3647020"/>
            <a:ext cx="602474" cy="470491"/>
            <a:chOff x="8242937" y="1782349"/>
            <a:chExt cx="396402" cy="309563"/>
          </a:xfrm>
        </p:grpSpPr>
        <p:sp>
          <p:nvSpPr>
            <p:cNvPr id="59" name="Freeform: Shape 69">
              <a:extLst>
                <a:ext uri="{FF2B5EF4-FFF2-40B4-BE49-F238E27FC236}">
                  <a16:creationId xmlns:a16="http://schemas.microsoft.com/office/drawing/2014/main" id="{F3915F8E-B8C1-0A49-81AF-36DA10058C84}"/>
                </a:ext>
              </a:extLst>
            </p:cNvPr>
            <p:cNvSpPr>
              <a:spLocks/>
            </p:cNvSpPr>
            <p:nvPr/>
          </p:nvSpPr>
          <p:spPr bwMode="auto">
            <a:xfrm>
              <a:off x="8438263" y="1792302"/>
              <a:ext cx="201076" cy="251344"/>
            </a:xfrm>
            <a:custGeom>
              <a:avLst/>
              <a:gdLst>
                <a:gd name="connsiteX0" fmla="*/ 123825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3825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3825" y="169862"/>
                  </a:moveTo>
                  <a:cubicBezTo>
                    <a:pt x="192455"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558" y="169862"/>
                    <a:pt x="123825"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0" name="Freeform: Shape 70">
              <a:extLst>
                <a:ext uri="{FF2B5EF4-FFF2-40B4-BE49-F238E27FC236}">
                  <a16:creationId xmlns:a16="http://schemas.microsoft.com/office/drawing/2014/main" id="{CABED43E-D06E-F041-966F-4A0949DBA71B}"/>
                </a:ext>
              </a:extLst>
            </p:cNvPr>
            <p:cNvSpPr>
              <a:spLocks/>
            </p:cNvSpPr>
            <p:nvPr/>
          </p:nvSpPr>
          <p:spPr bwMode="auto">
            <a:xfrm>
              <a:off x="8242937" y="1782349"/>
              <a:ext cx="247650" cy="309563"/>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61" name="Rectangle 60">
            <a:extLst>
              <a:ext uri="{FF2B5EF4-FFF2-40B4-BE49-F238E27FC236}">
                <a16:creationId xmlns:a16="http://schemas.microsoft.com/office/drawing/2014/main" id="{BB5A913B-5F04-9A49-91EC-BAD98B1C365D}"/>
              </a:ext>
              <a:ext uri="{C183D7F6-B498-43B3-948B-1728B52AA6E4}">
                <adec:decorative xmlns:adec="http://schemas.microsoft.com/office/drawing/2017/decorative" val="1"/>
              </a:ext>
            </a:extLst>
          </p:cNvPr>
          <p:cNvSpPr/>
          <p:nvPr/>
        </p:nvSpPr>
        <p:spPr bwMode="auto">
          <a:xfrm>
            <a:off x="7657347" y="1923197"/>
            <a:ext cx="2719556" cy="1022240"/>
          </a:xfrm>
          <a:prstGeom prst="rect">
            <a:avLst/>
          </a:prstGeom>
          <a:no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91388" tIns="89592" rIns="0" bIns="89592" numCol="1" spcCol="0" rtlCol="0" fromWordArt="0" anchor="ctr" anchorCtr="0" forceAA="0" compatLnSpc="1">
            <a:prstTxWarp prst="textNoShape">
              <a:avLst/>
            </a:prstTxWarp>
            <a:noAutofit/>
          </a:bodyPr>
          <a:lstStyle/>
          <a:p>
            <a:pPr marL="61913" marR="0" lvl="3" algn="l" defTabSz="912803" rtl="0" eaLnBrk="1" fontAlgn="auto" latinLnBrk="0" hangingPunct="1">
              <a:lnSpc>
                <a:spcPct val="110000"/>
              </a:lnSpc>
              <a:spcBef>
                <a:spcPts val="600"/>
              </a:spcBef>
              <a:spcAft>
                <a:spcPts val="0"/>
              </a:spcAft>
              <a:buClr>
                <a:srgbClr val="FFFFFF"/>
              </a:buClr>
              <a:buSzTx/>
              <a:tabLst/>
              <a:defRPr/>
            </a:pPr>
            <a:endParaRPr kumimoji="0" lang="en-US" sz="1400" b="0" i="0" u="none" strike="noStrike" kern="0" cap="none" spc="0" normalizeH="0" baseline="0" noProof="0">
              <a:ln>
                <a:noFill/>
              </a:ln>
              <a:effectLst/>
              <a:uLnTx/>
              <a:uFillTx/>
              <a:latin typeface="Segoe UI"/>
              <a:ea typeface="+mn-ea"/>
              <a:cs typeface="+mn-cs"/>
            </a:endParaRPr>
          </a:p>
        </p:txBody>
      </p:sp>
      <p:sp>
        <p:nvSpPr>
          <p:cNvPr id="62" name="Pentagon 50">
            <a:extLst>
              <a:ext uri="{FF2B5EF4-FFF2-40B4-BE49-F238E27FC236}">
                <a16:creationId xmlns:a16="http://schemas.microsoft.com/office/drawing/2014/main" id="{A8B01D98-EA22-EF4A-9A69-85517D377270}"/>
              </a:ext>
              <a:ext uri="{C183D7F6-B498-43B3-948B-1728B52AA6E4}">
                <adec:decorative xmlns:adec="http://schemas.microsoft.com/office/drawing/2017/decorative" val="1"/>
              </a:ext>
            </a:extLst>
          </p:cNvPr>
          <p:cNvSpPr/>
          <p:nvPr/>
        </p:nvSpPr>
        <p:spPr bwMode="auto">
          <a:xfrm>
            <a:off x="5939816" y="1923197"/>
            <a:ext cx="1963515" cy="1022240"/>
          </a:xfrm>
          <a:custGeom>
            <a:avLst/>
            <a:gdLst>
              <a:gd name="connsiteX0" fmla="*/ 0 w 1734487"/>
              <a:gd name="connsiteY0" fmla="*/ 0 h 3316414"/>
              <a:gd name="connsiteX1" fmla="*/ 1619369 w 1734487"/>
              <a:gd name="connsiteY1" fmla="*/ 0 h 3316414"/>
              <a:gd name="connsiteX2" fmla="*/ 1734487 w 1734487"/>
              <a:gd name="connsiteY2" fmla="*/ 1658207 h 3316414"/>
              <a:gd name="connsiteX3" fmla="*/ 1619369 w 1734487"/>
              <a:gd name="connsiteY3" fmla="*/ 3316414 h 3316414"/>
              <a:gd name="connsiteX4" fmla="*/ 0 w 1734487"/>
              <a:gd name="connsiteY4" fmla="*/ 3316414 h 3316414"/>
              <a:gd name="connsiteX5" fmla="*/ 0 w 1734487"/>
              <a:gd name="connsiteY5" fmla="*/ 0 h 3316414"/>
              <a:gd name="connsiteX0" fmla="*/ 0 w 1828089"/>
              <a:gd name="connsiteY0" fmla="*/ 0 h 3316414"/>
              <a:gd name="connsiteX1" fmla="*/ 1619369 w 1828089"/>
              <a:gd name="connsiteY1" fmla="*/ 0 h 3316414"/>
              <a:gd name="connsiteX2" fmla="*/ 1828089 w 1828089"/>
              <a:gd name="connsiteY2" fmla="*/ 1665407 h 3316414"/>
              <a:gd name="connsiteX3" fmla="*/ 1619369 w 1828089"/>
              <a:gd name="connsiteY3" fmla="*/ 3316414 h 3316414"/>
              <a:gd name="connsiteX4" fmla="*/ 0 w 1828089"/>
              <a:gd name="connsiteY4" fmla="*/ 3316414 h 3316414"/>
              <a:gd name="connsiteX5" fmla="*/ 0 w 1828089"/>
              <a:gd name="connsiteY5" fmla="*/ 0 h 331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089" h="3316414">
                <a:moveTo>
                  <a:pt x="0" y="0"/>
                </a:moveTo>
                <a:lnTo>
                  <a:pt x="1619369" y="0"/>
                </a:lnTo>
                <a:lnTo>
                  <a:pt x="1828089" y="1665407"/>
                </a:lnTo>
                <a:lnTo>
                  <a:pt x="1619369" y="3316414"/>
                </a:lnTo>
                <a:lnTo>
                  <a:pt x="0" y="3316414"/>
                </a:lnTo>
                <a:lnTo>
                  <a:pt x="0" y="0"/>
                </a:lnTo>
                <a:close/>
              </a:path>
            </a:pathLst>
          </a:cu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164">
            <a:extLst>
              <a:ext uri="{FF2B5EF4-FFF2-40B4-BE49-F238E27FC236}">
                <a16:creationId xmlns:a16="http://schemas.microsoft.com/office/drawing/2014/main" id="{F64BB741-D9FE-9849-9948-72D1AF58A54B}"/>
              </a:ext>
              <a:ext uri="{C183D7F6-B498-43B3-948B-1728B52AA6E4}">
                <adec:decorative xmlns:adec="http://schemas.microsoft.com/office/drawing/2017/decorative" val="1"/>
              </a:ext>
            </a:extLst>
          </p:cNvPr>
          <p:cNvSpPr>
            <a:spLocks noChangeAspect="1" noEditPoints="1"/>
          </p:cNvSpPr>
          <p:nvPr/>
        </p:nvSpPr>
        <p:spPr bwMode="black">
          <a:xfrm>
            <a:off x="6567614" y="2074156"/>
            <a:ext cx="329673" cy="45694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accent1"/>
          </a:solidFill>
          <a:ln>
            <a:noFill/>
          </a:ln>
        </p:spPr>
        <p:txBody>
          <a:bodyPr vert="horz" wrap="square" lIns="82258" tIns="41129" rIns="82258" bIns="41129"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nvGrpSpPr>
          <p:cNvPr id="4" name="Group 3" descr="PostgreSQL icon surround by layers of security">
            <a:extLst>
              <a:ext uri="{FF2B5EF4-FFF2-40B4-BE49-F238E27FC236}">
                <a16:creationId xmlns:a16="http://schemas.microsoft.com/office/drawing/2014/main" id="{6B744EBD-5E90-6142-9D9E-8492C18E4245}"/>
              </a:ext>
            </a:extLst>
          </p:cNvPr>
          <p:cNvGrpSpPr/>
          <p:nvPr/>
        </p:nvGrpSpPr>
        <p:grpSpPr>
          <a:xfrm>
            <a:off x="1979623" y="2569569"/>
            <a:ext cx="2703909" cy="2703908"/>
            <a:chOff x="1979623" y="2569569"/>
            <a:chExt cx="2703909" cy="2703908"/>
          </a:xfrm>
        </p:grpSpPr>
        <p:grpSp>
          <p:nvGrpSpPr>
            <p:cNvPr id="47" name="Group 46">
              <a:extLst>
                <a:ext uri="{FF2B5EF4-FFF2-40B4-BE49-F238E27FC236}">
                  <a16:creationId xmlns:a16="http://schemas.microsoft.com/office/drawing/2014/main" id="{F6293210-1834-48D6-AF79-48A48C2E2E42}"/>
                </a:ext>
              </a:extLst>
            </p:cNvPr>
            <p:cNvGrpSpPr/>
            <p:nvPr/>
          </p:nvGrpSpPr>
          <p:grpSpPr>
            <a:xfrm>
              <a:off x="1979623" y="2569569"/>
              <a:ext cx="2703909" cy="2703908"/>
              <a:chOff x="93288" y="1604292"/>
              <a:chExt cx="4203138" cy="4203137"/>
            </a:xfrm>
          </p:grpSpPr>
          <p:sp>
            <p:nvSpPr>
              <p:cNvPr id="48" name="Donut 30">
                <a:extLst>
                  <a:ext uri="{FF2B5EF4-FFF2-40B4-BE49-F238E27FC236}">
                    <a16:creationId xmlns:a16="http://schemas.microsoft.com/office/drawing/2014/main" id="{C6502AA9-519D-416A-874E-54BF8C945733}"/>
                  </a:ext>
                </a:extLst>
              </p:cNvPr>
              <p:cNvSpPr>
                <a:spLocks noChangeAspect="1"/>
              </p:cNvSpPr>
              <p:nvPr/>
            </p:nvSpPr>
            <p:spPr bwMode="auto">
              <a:xfrm>
                <a:off x="922443" y="2437568"/>
                <a:ext cx="2543899" cy="2543898"/>
              </a:xfrm>
              <a:prstGeom prst="donut">
                <a:avLst>
                  <a:gd name="adj" fmla="val 14900"/>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Donut 31">
                <a:extLst>
                  <a:ext uri="{FF2B5EF4-FFF2-40B4-BE49-F238E27FC236}">
                    <a16:creationId xmlns:a16="http://schemas.microsoft.com/office/drawing/2014/main" id="{EF70F391-094E-4A50-86F2-99F8CE56F86E}"/>
                  </a:ext>
                </a:extLst>
              </p:cNvPr>
              <p:cNvSpPr>
                <a:spLocks noChangeAspect="1"/>
              </p:cNvSpPr>
              <p:nvPr/>
            </p:nvSpPr>
            <p:spPr bwMode="auto">
              <a:xfrm>
                <a:off x="512601" y="2025424"/>
                <a:ext cx="3364512" cy="3364511"/>
              </a:xfrm>
              <a:prstGeom prst="donut">
                <a:avLst>
                  <a:gd name="adj" fmla="val 10092"/>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Donut 32">
                <a:extLst>
                  <a:ext uri="{FF2B5EF4-FFF2-40B4-BE49-F238E27FC236}">
                    <a16:creationId xmlns:a16="http://schemas.microsoft.com/office/drawing/2014/main" id="{BC926575-6C95-4EFB-9C9B-4C5703DB3214}"/>
                  </a:ext>
                </a:extLst>
              </p:cNvPr>
              <p:cNvSpPr>
                <a:spLocks noChangeAspect="1"/>
              </p:cNvSpPr>
              <p:nvPr/>
            </p:nvSpPr>
            <p:spPr bwMode="auto">
              <a:xfrm>
                <a:off x="93288" y="1604292"/>
                <a:ext cx="4203138" cy="4203137"/>
              </a:xfrm>
              <a:prstGeom prst="donut">
                <a:avLst>
                  <a:gd name="adj" fmla="val 7887"/>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F4591AB1-76AB-48BF-B7F9-7580F569D6FF}"/>
                </a:ext>
              </a:extLst>
            </p:cNvPr>
            <p:cNvGrpSpPr/>
            <p:nvPr/>
          </p:nvGrpSpPr>
          <p:grpSpPr>
            <a:xfrm>
              <a:off x="3052027" y="3553122"/>
              <a:ext cx="563226" cy="722367"/>
              <a:chOff x="1578216" y="2531195"/>
              <a:chExt cx="534090" cy="684999"/>
            </a:xfrm>
          </p:grpSpPr>
          <p:sp>
            <p:nvSpPr>
              <p:cNvPr id="42" name="Freeform 182">
                <a:extLst>
                  <a:ext uri="{FF2B5EF4-FFF2-40B4-BE49-F238E27FC236}">
                    <a16:creationId xmlns:a16="http://schemas.microsoft.com/office/drawing/2014/main" id="{0B7791C1-1B6A-4074-A85F-F050B6DDD57B}"/>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3" name="Picture 42">
                <a:extLst>
                  <a:ext uri="{FF2B5EF4-FFF2-40B4-BE49-F238E27FC236}">
                    <a16:creationId xmlns:a16="http://schemas.microsoft.com/office/drawing/2014/main" id="{190DDD59-89A0-44CC-99E7-503137C18194}"/>
                  </a:ext>
                </a:extLst>
              </p:cNvPr>
              <p:cNvPicPr>
                <a:picLocks noChangeAspect="1"/>
              </p:cNvPicPr>
              <p:nvPr/>
            </p:nvPicPr>
            <p:blipFill rotWithShape="1">
              <a:blip r:embed="rId3">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grpSp>
      <p:sp>
        <p:nvSpPr>
          <p:cNvPr id="63" name="TextBox 62">
            <a:extLst>
              <a:ext uri="{FF2B5EF4-FFF2-40B4-BE49-F238E27FC236}">
                <a16:creationId xmlns:a16="http://schemas.microsoft.com/office/drawing/2014/main" id="{B7AF494F-5CD9-4043-BE69-066E63D03C51}"/>
              </a:ext>
            </a:extLst>
          </p:cNvPr>
          <p:cNvSpPr txBox="1"/>
          <p:nvPr/>
        </p:nvSpPr>
        <p:spPr>
          <a:xfrm>
            <a:off x="5776232" y="2627210"/>
            <a:ext cx="1875972" cy="215444"/>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mj-lt"/>
              </a:rPr>
              <a:t>Monitor access</a:t>
            </a:r>
          </a:p>
        </p:txBody>
      </p:sp>
      <p:sp>
        <p:nvSpPr>
          <p:cNvPr id="64" name="Rectangle 63">
            <a:extLst>
              <a:ext uri="{FF2B5EF4-FFF2-40B4-BE49-F238E27FC236}">
                <a16:creationId xmlns:a16="http://schemas.microsoft.com/office/drawing/2014/main" id="{6BAEA981-1071-6A47-8A50-A65E6C04745C}"/>
              </a:ext>
            </a:extLst>
          </p:cNvPr>
          <p:cNvSpPr/>
          <p:nvPr/>
        </p:nvSpPr>
        <p:spPr>
          <a:xfrm>
            <a:off x="8150509" y="2117451"/>
            <a:ext cx="2365013" cy="600164"/>
          </a:xfrm>
          <a:prstGeom prst="rect">
            <a:avLst/>
          </a:prstGeom>
        </p:spPr>
        <p:txBody>
          <a:bodyPr wrap="square">
            <a:spAutoFit/>
          </a:bodyPr>
          <a:lstStyle/>
          <a:p>
            <a:pPr lvl="0" defTabSz="912803">
              <a:spcBef>
                <a:spcPts val="600"/>
              </a:spcBef>
              <a:buClr>
                <a:srgbClr val="FFFFFF"/>
              </a:buClr>
              <a:defRPr/>
            </a:pPr>
            <a:r>
              <a:rPr lang="en-US" sz="1400" kern="0"/>
              <a:t>Native authentication</a:t>
            </a:r>
          </a:p>
          <a:p>
            <a:pPr lvl="0" defTabSz="912743">
              <a:spcBef>
                <a:spcPts val="600"/>
              </a:spcBef>
              <a:buClr>
                <a:srgbClr val="FFFFFF"/>
              </a:buClr>
              <a:defRPr/>
            </a:pPr>
            <a:r>
              <a:rPr lang="en-US" sz="1400" kern="0"/>
              <a:t>Threat detection</a:t>
            </a:r>
          </a:p>
        </p:txBody>
      </p:sp>
      <p:sp>
        <p:nvSpPr>
          <p:cNvPr id="56" name="TextBox 55">
            <a:extLst>
              <a:ext uri="{FF2B5EF4-FFF2-40B4-BE49-F238E27FC236}">
                <a16:creationId xmlns:a16="http://schemas.microsoft.com/office/drawing/2014/main" id="{F5D93C2C-107E-074A-AFCA-A452FE24A045}"/>
              </a:ext>
            </a:extLst>
          </p:cNvPr>
          <p:cNvSpPr txBox="1"/>
          <p:nvPr/>
        </p:nvSpPr>
        <p:spPr>
          <a:xfrm>
            <a:off x="5776232" y="4175132"/>
            <a:ext cx="1875972" cy="215444"/>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mj-lt"/>
              </a:rPr>
              <a:t>Control access</a:t>
            </a:r>
          </a:p>
        </p:txBody>
      </p:sp>
      <p:sp>
        <p:nvSpPr>
          <p:cNvPr id="57" name="Rectangle 56">
            <a:extLst>
              <a:ext uri="{FF2B5EF4-FFF2-40B4-BE49-F238E27FC236}">
                <a16:creationId xmlns:a16="http://schemas.microsoft.com/office/drawing/2014/main" id="{690AF848-AB51-5F42-8647-E14695232330}"/>
              </a:ext>
            </a:extLst>
          </p:cNvPr>
          <p:cNvSpPr/>
          <p:nvPr/>
        </p:nvSpPr>
        <p:spPr>
          <a:xfrm>
            <a:off x="8150509" y="3532556"/>
            <a:ext cx="2365013" cy="892552"/>
          </a:xfrm>
          <a:prstGeom prst="rect">
            <a:avLst/>
          </a:prstGeom>
        </p:spPr>
        <p:txBody>
          <a:bodyPr wrap="square">
            <a:spAutoFit/>
          </a:bodyPr>
          <a:lstStyle/>
          <a:p>
            <a:pPr lvl="0" defTabSz="912803">
              <a:spcBef>
                <a:spcPts val="600"/>
              </a:spcBef>
              <a:buClr>
                <a:srgbClr val="FFFFFF"/>
              </a:buClr>
              <a:defRPr/>
            </a:pPr>
            <a:r>
              <a:rPr lang="en-US" sz="1400" kern="0"/>
              <a:t>Secure SSL connectivity</a:t>
            </a:r>
          </a:p>
          <a:p>
            <a:pPr lvl="0" defTabSz="912803">
              <a:spcBef>
                <a:spcPts val="600"/>
              </a:spcBef>
              <a:buClr>
                <a:srgbClr val="FFFFFF"/>
              </a:buClr>
              <a:defRPr/>
            </a:pPr>
            <a:r>
              <a:rPr lang="en-US" sz="1400" kern="0"/>
              <a:t>Server firewall rules</a:t>
            </a:r>
          </a:p>
          <a:p>
            <a:pPr lvl="0" defTabSz="912803">
              <a:spcBef>
                <a:spcPts val="600"/>
              </a:spcBef>
              <a:buClr>
                <a:srgbClr val="FFFFFF"/>
              </a:buClr>
              <a:defRPr/>
            </a:pPr>
            <a:r>
              <a:rPr lang="en-US" sz="1400" kern="0"/>
              <a:t>Virtual Network (SE)</a:t>
            </a:r>
          </a:p>
        </p:txBody>
      </p:sp>
      <p:sp>
        <p:nvSpPr>
          <p:cNvPr id="2" name="TextBox 1">
            <a:extLst>
              <a:ext uri="{FF2B5EF4-FFF2-40B4-BE49-F238E27FC236}">
                <a16:creationId xmlns:a16="http://schemas.microsoft.com/office/drawing/2014/main" id="{49D7F4B0-1D16-0342-8164-816CF19326A1}"/>
              </a:ext>
            </a:extLst>
          </p:cNvPr>
          <p:cNvSpPr txBox="1"/>
          <p:nvPr/>
        </p:nvSpPr>
        <p:spPr>
          <a:xfrm>
            <a:off x="5776232" y="5608842"/>
            <a:ext cx="1875972" cy="215444"/>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mj-lt"/>
              </a:rPr>
              <a:t>Protect data</a:t>
            </a:r>
          </a:p>
        </p:txBody>
      </p:sp>
      <p:sp>
        <p:nvSpPr>
          <p:cNvPr id="20" name="Rectangle 19">
            <a:extLst>
              <a:ext uri="{FF2B5EF4-FFF2-40B4-BE49-F238E27FC236}">
                <a16:creationId xmlns:a16="http://schemas.microsoft.com/office/drawing/2014/main" id="{D306FA92-ACB9-DA4F-BC71-8CD2A8622A40}"/>
              </a:ext>
            </a:extLst>
          </p:cNvPr>
          <p:cNvSpPr/>
          <p:nvPr/>
        </p:nvSpPr>
        <p:spPr>
          <a:xfrm>
            <a:off x="8087166" y="5150739"/>
            <a:ext cx="2289737" cy="547714"/>
          </a:xfrm>
          <a:prstGeom prst="rect">
            <a:avLst/>
          </a:prstGeom>
        </p:spPr>
        <p:txBody>
          <a:bodyPr wrap="square">
            <a:spAutoFit/>
          </a:bodyPr>
          <a:lstStyle/>
          <a:p>
            <a:pPr marL="61913" lvl="3" defTabSz="912803">
              <a:lnSpc>
                <a:spcPct val="110000"/>
              </a:lnSpc>
              <a:spcBef>
                <a:spcPts val="600"/>
              </a:spcBef>
              <a:buClr>
                <a:srgbClr val="FFFFFF"/>
              </a:buClr>
              <a:defRPr/>
            </a:pPr>
            <a:r>
              <a:rPr lang="en-US" sz="1400" kern="0"/>
              <a:t>Built-in encryption for data at rest and in motion </a:t>
            </a:r>
          </a:p>
        </p:txBody>
      </p:sp>
    </p:spTree>
    <p:extLst>
      <p:ext uri="{BB962C8B-B14F-4D97-AF65-F5344CB8AC3E}">
        <p14:creationId xmlns:p14="http://schemas.microsoft.com/office/powerpoint/2010/main" val="27534153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358A6F-F3ED-41BB-BFD4-EE247AF3842E}"/>
              </a:ext>
            </a:extLst>
          </p:cNvPr>
          <p:cNvSpPr>
            <a:spLocks noGrp="1"/>
          </p:cNvSpPr>
          <p:nvPr>
            <p:ph type="body" sz="quarter" idx="10"/>
          </p:nvPr>
        </p:nvSpPr>
        <p:spPr>
          <a:xfrm>
            <a:off x="586390" y="2084559"/>
            <a:ext cx="4420325" cy="3170099"/>
          </a:xfrm>
        </p:spPr>
        <p:txBody>
          <a:bodyPr/>
          <a:lstStyle/>
          <a:p>
            <a:pPr marL="285750" indent="-285750">
              <a:lnSpc>
                <a:spcPct val="100000"/>
              </a:lnSpc>
              <a:spcBef>
                <a:spcPts val="0"/>
              </a:spcBef>
              <a:spcAft>
                <a:spcPts val="900"/>
              </a:spcAft>
              <a:buFont typeface="Arial" panose="020B0604020202020204" pitchFamily="34" charset="0"/>
              <a:buChar char="•"/>
            </a:pPr>
            <a:r>
              <a:rPr lang="en-US" sz="1600" dirty="0">
                <a:solidFill>
                  <a:schemeClr val="tx1"/>
                </a:solidFill>
              </a:rPr>
              <a:t>Azure Defender uses Active Directory signals to identify and investigate user-based threats</a:t>
            </a:r>
          </a:p>
          <a:p>
            <a:pPr marL="285750" indent="-285750">
              <a:lnSpc>
                <a:spcPct val="100000"/>
              </a:lnSpc>
              <a:spcBef>
                <a:spcPts val="0"/>
              </a:spcBef>
              <a:spcAft>
                <a:spcPts val="900"/>
              </a:spcAft>
              <a:buFont typeface="Arial" panose="020B0604020202020204" pitchFamily="34" charset="0"/>
              <a:buChar char="•"/>
            </a:pPr>
            <a:r>
              <a:rPr lang="en-US" sz="1600" dirty="0">
                <a:solidFill>
                  <a:schemeClr val="tx1"/>
                </a:solidFill>
              </a:rPr>
              <a:t>After creating a behavioral baseline for each user, Azure ATP identifies suspicious activity with built-in adaptive intelligence</a:t>
            </a:r>
          </a:p>
          <a:p>
            <a:pPr marL="285750" indent="-285750">
              <a:lnSpc>
                <a:spcPct val="100000"/>
              </a:lnSpc>
              <a:spcBef>
                <a:spcPts val="0"/>
              </a:spcBef>
              <a:spcAft>
                <a:spcPts val="900"/>
              </a:spcAft>
              <a:buFont typeface="Arial" panose="020B0604020202020204" pitchFamily="34" charset="0"/>
              <a:buChar char="•"/>
            </a:pPr>
            <a:r>
              <a:rPr lang="en-US" sz="1600" dirty="0">
                <a:solidFill>
                  <a:schemeClr val="tx1"/>
                </a:solidFill>
              </a:rPr>
              <a:t>Reduce vulnerabilities with configuration insights and suggested best-practices</a:t>
            </a:r>
          </a:p>
          <a:p>
            <a:pPr marL="285750" indent="-285750">
              <a:lnSpc>
                <a:spcPct val="100000"/>
              </a:lnSpc>
              <a:spcBef>
                <a:spcPts val="0"/>
              </a:spcBef>
              <a:spcAft>
                <a:spcPts val="900"/>
              </a:spcAft>
              <a:buFont typeface="Arial" panose="020B0604020202020204" pitchFamily="34" charset="0"/>
              <a:buChar char="•"/>
            </a:pPr>
            <a:r>
              <a:rPr lang="en-US" sz="1600" dirty="0">
                <a:solidFill>
                  <a:schemeClr val="tx1"/>
                </a:solidFill>
              </a:rPr>
              <a:t>Decrease alert noise with visibility to simple lateral movement paths and real-time attack timelines</a:t>
            </a:r>
          </a:p>
          <a:p>
            <a:pPr marL="285750" indent="-285750">
              <a:lnSpc>
                <a:spcPct val="100000"/>
              </a:lnSpc>
              <a:spcBef>
                <a:spcPts val="0"/>
              </a:spcBef>
              <a:spcAft>
                <a:spcPts val="900"/>
              </a:spcAft>
              <a:buFont typeface="Arial" panose="020B0604020202020204" pitchFamily="34" charset="0"/>
              <a:buChar char="•"/>
            </a:pPr>
            <a:endParaRPr lang="en-US" sz="1600" dirty="0">
              <a:solidFill>
                <a:schemeClr val="tx1"/>
              </a:solidFill>
            </a:endParaRPr>
          </a:p>
        </p:txBody>
      </p:sp>
      <p:sp>
        <p:nvSpPr>
          <p:cNvPr id="3" name="Title 2">
            <a:extLst>
              <a:ext uri="{FF2B5EF4-FFF2-40B4-BE49-F238E27FC236}">
                <a16:creationId xmlns:a16="http://schemas.microsoft.com/office/drawing/2014/main" id="{B1F0F26E-9851-4AEF-BDE9-9494CE227A1C}"/>
              </a:ext>
            </a:extLst>
          </p:cNvPr>
          <p:cNvSpPr>
            <a:spLocks noGrp="1"/>
          </p:cNvSpPr>
          <p:nvPr>
            <p:ph type="title"/>
          </p:nvPr>
        </p:nvSpPr>
        <p:spPr>
          <a:xfrm>
            <a:off x="588264" y="457200"/>
            <a:ext cx="4403462" cy="1326630"/>
          </a:xfrm>
        </p:spPr>
        <p:txBody>
          <a:bodyPr/>
          <a:lstStyle/>
          <a:p>
            <a:r>
              <a:rPr lang="en-US" sz="3200" dirty="0">
                <a:solidFill>
                  <a:schemeClr val="tx1"/>
                </a:solidFill>
              </a:rPr>
              <a:t>Protect against malicious action with Azure Defender</a:t>
            </a:r>
          </a:p>
        </p:txBody>
      </p:sp>
      <p:cxnSp>
        <p:nvCxnSpPr>
          <p:cNvPr id="51" name="Straight Connector 50">
            <a:extLst>
              <a:ext uri="{FF2B5EF4-FFF2-40B4-BE49-F238E27FC236}">
                <a16:creationId xmlns:a16="http://schemas.microsoft.com/office/drawing/2014/main" id="{6E1BF7A3-0BF8-E74A-AE9C-DCF375882907}"/>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descr="architecture diagram">
            <a:extLst>
              <a:ext uri="{FF2B5EF4-FFF2-40B4-BE49-F238E27FC236}">
                <a16:creationId xmlns:a16="http://schemas.microsoft.com/office/drawing/2014/main" id="{F07D0591-6DD5-9E4A-A3AC-1D18DDA6977F}"/>
              </a:ext>
            </a:extLst>
          </p:cNvPr>
          <p:cNvGrpSpPr/>
          <p:nvPr/>
        </p:nvGrpSpPr>
        <p:grpSpPr>
          <a:xfrm>
            <a:off x="6378481" y="1416414"/>
            <a:ext cx="4823260" cy="4332193"/>
            <a:chOff x="6378481" y="1416414"/>
            <a:chExt cx="4823260" cy="4332193"/>
          </a:xfrm>
        </p:grpSpPr>
        <p:sp>
          <p:nvSpPr>
            <p:cNvPr id="62" name="Freeform 61">
              <a:extLst>
                <a:ext uri="{FF2B5EF4-FFF2-40B4-BE49-F238E27FC236}">
                  <a16:creationId xmlns:a16="http://schemas.microsoft.com/office/drawing/2014/main" id="{14B7E662-FEE1-404F-8B5C-4647DFC3349D}"/>
                </a:ext>
              </a:extLst>
            </p:cNvPr>
            <p:cNvSpPr>
              <a:spLocks noChangeArrowheads="1"/>
            </p:cNvSpPr>
            <p:nvPr/>
          </p:nvSpPr>
          <p:spPr bwMode="auto">
            <a:xfrm flipH="1">
              <a:off x="6378481" y="2835196"/>
              <a:ext cx="2498242" cy="1478552"/>
            </a:xfrm>
            <a:custGeom>
              <a:avLst/>
              <a:gdLst>
                <a:gd name="connsiteX0" fmla="*/ 1006948 w 2498242"/>
                <a:gd name="connsiteY0" fmla="*/ 0 h 1478552"/>
                <a:gd name="connsiteX1" fmla="*/ 254922 w 2498242"/>
                <a:gd name="connsiteY1" fmla="*/ 739276 h 1478552"/>
                <a:gd name="connsiteX2" fmla="*/ 270201 w 2498242"/>
                <a:gd name="connsiteY2" fmla="*/ 888266 h 1478552"/>
                <a:gd name="connsiteX3" fmla="*/ 279538 w 2498242"/>
                <a:gd name="connsiteY3" fmla="*/ 917836 h 1478552"/>
                <a:gd name="connsiteX4" fmla="*/ 225091 w 2498242"/>
                <a:gd name="connsiteY4" fmla="*/ 923286 h 1478552"/>
                <a:gd name="connsiteX5" fmla="*/ 0 w 2498242"/>
                <a:gd name="connsiteY5" fmla="*/ 1198121 h 1478552"/>
                <a:gd name="connsiteX6" fmla="*/ 280833 w 2498242"/>
                <a:gd name="connsiteY6" fmla="*/ 1478536 h 1478552"/>
                <a:gd name="connsiteX7" fmla="*/ 910125 w 2498242"/>
                <a:gd name="connsiteY7" fmla="*/ 1478536 h 1478552"/>
                <a:gd name="connsiteX8" fmla="*/ 1006625 w 2498242"/>
                <a:gd name="connsiteY8" fmla="*/ 1478536 h 1478552"/>
                <a:gd name="connsiteX9" fmla="*/ 1006948 w 2498242"/>
                <a:gd name="connsiteY9" fmla="*/ 1478552 h 1478552"/>
                <a:gd name="connsiteX10" fmla="*/ 1007270 w 2498242"/>
                <a:gd name="connsiteY10" fmla="*/ 1478536 h 1478552"/>
                <a:gd name="connsiteX11" fmla="*/ 1097826 w 2498242"/>
                <a:gd name="connsiteY11" fmla="*/ 1478536 h 1478552"/>
                <a:gd name="connsiteX12" fmla="*/ 2217409 w 2498242"/>
                <a:gd name="connsiteY12" fmla="*/ 1478536 h 1478552"/>
                <a:gd name="connsiteX13" fmla="*/ 2498242 w 2498242"/>
                <a:gd name="connsiteY13" fmla="*/ 1198121 h 1478552"/>
                <a:gd name="connsiteX14" fmla="*/ 2217409 w 2498242"/>
                <a:gd name="connsiteY14" fmla="*/ 917706 h 1478552"/>
                <a:gd name="connsiteX15" fmla="*/ 2213627 w 2498242"/>
                <a:gd name="connsiteY15" fmla="*/ 917706 h 1478552"/>
                <a:gd name="connsiteX16" fmla="*/ 2207473 w 2498242"/>
                <a:gd name="connsiteY16" fmla="*/ 917706 h 1478552"/>
                <a:gd name="connsiteX17" fmla="*/ 2233220 w 2498242"/>
                <a:gd name="connsiteY17" fmla="*/ 836890 h 1478552"/>
                <a:gd name="connsiteX18" fmla="*/ 2243319 w 2498242"/>
                <a:gd name="connsiteY18" fmla="*/ 739276 h 1478552"/>
                <a:gd name="connsiteX19" fmla="*/ 1746216 w 2498242"/>
                <a:gd name="connsiteY19" fmla="*/ 254923 h 1478552"/>
                <a:gd name="connsiteX20" fmla="*/ 1646033 w 2498242"/>
                <a:gd name="connsiteY20" fmla="*/ 264763 h 1478552"/>
                <a:gd name="connsiteX21" fmla="*/ 1592726 w 2498242"/>
                <a:gd name="connsiteY21" fmla="*/ 280886 h 1478552"/>
                <a:gd name="connsiteX22" fmla="*/ 1538711 w 2498242"/>
                <a:gd name="connsiteY22" fmla="*/ 216529 h 1478552"/>
                <a:gd name="connsiteX23" fmla="*/ 1006948 w 2498242"/>
                <a:gd name="connsiteY23" fmla="*/ 0 h 147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98242" h="1478552">
                  <a:moveTo>
                    <a:pt x="1006948" y="0"/>
                  </a:moveTo>
                  <a:cubicBezTo>
                    <a:pt x="591616" y="0"/>
                    <a:pt x="254922" y="330985"/>
                    <a:pt x="254922" y="739276"/>
                  </a:cubicBezTo>
                  <a:cubicBezTo>
                    <a:pt x="254922" y="790313"/>
                    <a:pt x="260183" y="840141"/>
                    <a:pt x="270201" y="888266"/>
                  </a:cubicBezTo>
                  <a:lnTo>
                    <a:pt x="279538" y="917836"/>
                  </a:lnTo>
                  <a:lnTo>
                    <a:pt x="225091" y="923286"/>
                  </a:lnTo>
                  <a:cubicBezTo>
                    <a:pt x="98547" y="948924"/>
                    <a:pt x="0" y="1060104"/>
                    <a:pt x="0" y="1198121"/>
                  </a:cubicBezTo>
                  <a:cubicBezTo>
                    <a:pt x="0" y="1355855"/>
                    <a:pt x="128715" y="1478536"/>
                    <a:pt x="280833" y="1478536"/>
                  </a:cubicBezTo>
                  <a:cubicBezTo>
                    <a:pt x="280833" y="1478536"/>
                    <a:pt x="280833" y="1478536"/>
                    <a:pt x="910125" y="1478536"/>
                  </a:cubicBezTo>
                  <a:lnTo>
                    <a:pt x="1006625" y="1478536"/>
                  </a:lnTo>
                  <a:lnTo>
                    <a:pt x="1006948" y="1478552"/>
                  </a:lnTo>
                  <a:lnTo>
                    <a:pt x="1007270" y="1478536"/>
                  </a:lnTo>
                  <a:lnTo>
                    <a:pt x="1097826" y="1478536"/>
                  </a:lnTo>
                  <a:cubicBezTo>
                    <a:pt x="1370157" y="1478536"/>
                    <a:pt x="1733265" y="1478536"/>
                    <a:pt x="2217409" y="1478536"/>
                  </a:cubicBezTo>
                  <a:cubicBezTo>
                    <a:pt x="2375378" y="1478536"/>
                    <a:pt x="2498242" y="1355855"/>
                    <a:pt x="2498242" y="1198121"/>
                  </a:cubicBezTo>
                  <a:cubicBezTo>
                    <a:pt x="2498242" y="1040388"/>
                    <a:pt x="2375378" y="917706"/>
                    <a:pt x="2217409" y="917706"/>
                  </a:cubicBezTo>
                  <a:cubicBezTo>
                    <a:pt x="2217409" y="917706"/>
                    <a:pt x="2217409" y="917706"/>
                    <a:pt x="2213627" y="917706"/>
                  </a:cubicBezTo>
                  <a:lnTo>
                    <a:pt x="2207473" y="917706"/>
                  </a:lnTo>
                  <a:lnTo>
                    <a:pt x="2233220" y="836890"/>
                  </a:lnTo>
                  <a:cubicBezTo>
                    <a:pt x="2239842" y="805360"/>
                    <a:pt x="2243319" y="772714"/>
                    <a:pt x="2243319" y="739276"/>
                  </a:cubicBezTo>
                  <a:cubicBezTo>
                    <a:pt x="2243319" y="471775"/>
                    <a:pt x="2020758" y="254923"/>
                    <a:pt x="1746216" y="254923"/>
                  </a:cubicBezTo>
                  <a:cubicBezTo>
                    <a:pt x="1711898" y="254923"/>
                    <a:pt x="1678393" y="258311"/>
                    <a:pt x="1646033" y="264763"/>
                  </a:cubicBezTo>
                  <a:lnTo>
                    <a:pt x="1592726" y="280886"/>
                  </a:lnTo>
                  <a:lnTo>
                    <a:pt x="1538711" y="216529"/>
                  </a:lnTo>
                  <a:cubicBezTo>
                    <a:pt x="1402621" y="82746"/>
                    <a:pt x="1214614" y="0"/>
                    <a:pt x="1006948" y="0"/>
                  </a:cubicBezTo>
                  <a:close/>
                </a:path>
              </a:pathLst>
            </a:custGeom>
            <a:noFill/>
            <a:ln w="12700">
              <a:solidFill>
                <a:schemeClr val="accent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2B7CB6C3-0BAF-4FAB-ADF5-C2F708FBE1FB}"/>
                </a:ext>
              </a:extLst>
            </p:cNvPr>
            <p:cNvSpPr txBox="1"/>
            <p:nvPr/>
          </p:nvSpPr>
          <p:spPr>
            <a:xfrm>
              <a:off x="7064438" y="2019907"/>
              <a:ext cx="1144874"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effectLst/>
                  <a:uLnTx/>
                  <a:uFillTx/>
                  <a:cs typeface="Segoe UI Semibold" panose="020B0502040204020203" pitchFamily="34" charset="0"/>
                </a:rPr>
                <a:t>Azure portal</a:t>
              </a:r>
            </a:p>
          </p:txBody>
        </p:sp>
        <p:sp>
          <p:nvSpPr>
            <p:cNvPr id="36" name="TextBox 35">
              <a:extLst>
                <a:ext uri="{FF2B5EF4-FFF2-40B4-BE49-F238E27FC236}">
                  <a16:creationId xmlns:a16="http://schemas.microsoft.com/office/drawing/2014/main" id="{77FDE282-0DFD-41CD-A8CA-911E2302EF65}"/>
                </a:ext>
              </a:extLst>
            </p:cNvPr>
            <p:cNvSpPr txBox="1"/>
            <p:nvPr/>
          </p:nvSpPr>
          <p:spPr>
            <a:xfrm>
              <a:off x="10056867" y="4031620"/>
              <a:ext cx="1144874"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effectLst/>
                  <a:uLnTx/>
                  <a:uFillTx/>
                  <a:cs typeface="Segoe UI Semibold" panose="020B0502040204020203" pitchFamily="34" charset="0"/>
                </a:rPr>
                <a:t>Developer</a:t>
              </a:r>
            </a:p>
          </p:txBody>
        </p:sp>
        <p:sp>
          <p:nvSpPr>
            <p:cNvPr id="37" name="TextBox 36">
              <a:extLst>
                <a:ext uri="{FF2B5EF4-FFF2-40B4-BE49-F238E27FC236}">
                  <a16:creationId xmlns:a16="http://schemas.microsoft.com/office/drawing/2014/main" id="{7CDD81B4-4AB5-4B47-A24D-39292913984B}"/>
                </a:ext>
              </a:extLst>
            </p:cNvPr>
            <p:cNvSpPr txBox="1"/>
            <p:nvPr/>
          </p:nvSpPr>
          <p:spPr>
            <a:xfrm>
              <a:off x="6674000" y="5563941"/>
              <a:ext cx="1925751"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cs typeface="Segoe UI Semibold" panose="020B0502040204020203" pitchFamily="34" charset="0"/>
                </a:rPr>
                <a:t>Azure Security Center (ASC)</a:t>
              </a:r>
            </a:p>
          </p:txBody>
        </p:sp>
        <p:sp>
          <p:nvSpPr>
            <p:cNvPr id="38" name="TextBox 37">
              <a:extLst>
                <a:ext uri="{FF2B5EF4-FFF2-40B4-BE49-F238E27FC236}">
                  <a16:creationId xmlns:a16="http://schemas.microsoft.com/office/drawing/2014/main" id="{C5D19488-FCA2-4DC1-A4AF-A57B0648F955}"/>
                </a:ext>
              </a:extLst>
            </p:cNvPr>
            <p:cNvSpPr txBox="1"/>
            <p:nvPr/>
          </p:nvSpPr>
          <p:spPr>
            <a:xfrm>
              <a:off x="7035983" y="3231053"/>
              <a:ext cx="120178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cs typeface="Segoe UI Semibold" panose="020B0502040204020203" pitchFamily="34" charset="0"/>
                </a:rPr>
                <a:t>Azure Defender*</a:t>
              </a:r>
            </a:p>
          </p:txBody>
        </p:sp>
        <p:sp>
          <p:nvSpPr>
            <p:cNvPr id="39" name="TextBox 38">
              <a:extLst>
                <a:ext uri="{FF2B5EF4-FFF2-40B4-BE49-F238E27FC236}">
                  <a16:creationId xmlns:a16="http://schemas.microsoft.com/office/drawing/2014/main" id="{C1184570-A95D-48B1-83B0-F0D7438BE65A}"/>
                </a:ext>
              </a:extLst>
            </p:cNvPr>
            <p:cNvSpPr txBox="1"/>
            <p:nvPr/>
          </p:nvSpPr>
          <p:spPr>
            <a:xfrm>
              <a:off x="7636875" y="2435008"/>
              <a:ext cx="1144874"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mj-lt"/>
                  <a:ea typeface="+mn-ea"/>
                  <a:cs typeface="Segoe UI" panose="020B0502040204020203" pitchFamily="34" charset="0"/>
                </a:rPr>
                <a:t>Just turn it </a:t>
              </a:r>
              <a:r>
                <a:rPr lang="en-US" sz="1200">
                  <a:solidFill>
                    <a:srgbClr val="0078D4"/>
                  </a:solidFill>
                  <a:latin typeface="+mj-lt"/>
                  <a:cs typeface="Segoe UI" panose="020B0502040204020203" pitchFamily="34" charset="0"/>
                </a:rPr>
                <a:t>on</a:t>
              </a:r>
              <a:endParaRPr kumimoji="0" lang="en-US" sz="1200" b="0" i="0" u="none" strike="noStrike" kern="1200" cap="none" spc="0" normalizeH="0" baseline="0" noProof="0">
                <a:ln>
                  <a:noFill/>
                </a:ln>
                <a:solidFill>
                  <a:srgbClr val="0078D4"/>
                </a:solidFill>
                <a:effectLst/>
                <a:uLnTx/>
                <a:uFillTx/>
                <a:latin typeface="+mj-lt"/>
                <a:ea typeface="+mn-ea"/>
                <a:cs typeface="Segoe UI" panose="020B0502040204020203" pitchFamily="34" charset="0"/>
              </a:endParaRPr>
            </a:p>
          </p:txBody>
        </p:sp>
        <p:sp>
          <p:nvSpPr>
            <p:cNvPr id="40" name="TextBox 39">
              <a:extLst>
                <a:ext uri="{FF2B5EF4-FFF2-40B4-BE49-F238E27FC236}">
                  <a16:creationId xmlns:a16="http://schemas.microsoft.com/office/drawing/2014/main" id="{5ABF5BCD-FC92-41FD-B4A2-CB38B10D3D8E}"/>
                </a:ext>
              </a:extLst>
            </p:cNvPr>
            <p:cNvSpPr txBox="1"/>
            <p:nvPr/>
          </p:nvSpPr>
          <p:spPr>
            <a:xfrm>
              <a:off x="9017115" y="3600385"/>
              <a:ext cx="1167634"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mj-lt"/>
                  <a:ea typeface="+mn-ea"/>
                  <a:cs typeface="Segoe UI" panose="020B0502040204020203" pitchFamily="34" charset="0"/>
                </a:rPr>
                <a:t>Actionable alerts</a:t>
              </a:r>
            </a:p>
          </p:txBody>
        </p:sp>
        <p:cxnSp>
          <p:nvCxnSpPr>
            <p:cNvPr id="46" name="Straight Connector 45">
              <a:extLst>
                <a:ext uri="{FF2B5EF4-FFF2-40B4-BE49-F238E27FC236}">
                  <a16:creationId xmlns:a16="http://schemas.microsoft.com/office/drawing/2014/main" id="{6637A4F9-BAF6-4484-8E87-B39E5C1F1D21}"/>
                </a:ext>
              </a:extLst>
            </p:cNvPr>
            <p:cNvCxnSpPr>
              <a:cxnSpLocks/>
            </p:cNvCxnSpPr>
            <p:nvPr/>
          </p:nvCxnSpPr>
          <p:spPr>
            <a:xfrm flipV="1">
              <a:off x="7636875" y="4442213"/>
              <a:ext cx="0" cy="45113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2A3DE11-2133-40EB-AEBC-02F0B2F3B956}"/>
                </a:ext>
              </a:extLst>
            </p:cNvPr>
            <p:cNvCxnSpPr>
              <a:cxnSpLocks/>
            </p:cNvCxnSpPr>
            <p:nvPr/>
          </p:nvCxnSpPr>
          <p:spPr>
            <a:xfrm flipV="1">
              <a:off x="7636875" y="2279229"/>
              <a:ext cx="0" cy="518669"/>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A5902B4-7DBD-FB43-974F-F3F2BFC3DB87}"/>
                </a:ext>
              </a:extLst>
            </p:cNvPr>
            <p:cNvCxnSpPr>
              <a:cxnSpLocks/>
            </p:cNvCxnSpPr>
            <p:nvPr/>
          </p:nvCxnSpPr>
          <p:spPr>
            <a:xfrm flipV="1">
              <a:off x="8999240" y="3850979"/>
              <a:ext cx="1308699" cy="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7" name="Graphic 56">
              <a:extLst>
                <a:ext uri="{FF2B5EF4-FFF2-40B4-BE49-F238E27FC236}">
                  <a16:creationId xmlns:a16="http://schemas.microsoft.com/office/drawing/2014/main" id="{D692BEEF-261B-DD43-88FF-376F312486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3776" y="4951959"/>
              <a:ext cx="585216" cy="585216"/>
            </a:xfrm>
            <a:prstGeom prst="rect">
              <a:avLst/>
            </a:prstGeom>
          </p:spPr>
        </p:pic>
        <p:pic>
          <p:nvPicPr>
            <p:cNvPr id="58" name="Graphic 57">
              <a:extLst>
                <a:ext uri="{FF2B5EF4-FFF2-40B4-BE49-F238E27FC236}">
                  <a16:creationId xmlns:a16="http://schemas.microsoft.com/office/drawing/2014/main" id="{7E2ABF5B-B51A-F149-BC0B-AF21DD6E39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91323" y="3523087"/>
              <a:ext cx="476545" cy="476545"/>
            </a:xfrm>
            <a:prstGeom prst="rect">
              <a:avLst/>
            </a:prstGeom>
          </p:spPr>
        </p:pic>
        <p:pic>
          <p:nvPicPr>
            <p:cNvPr id="69" name="Graphic 68">
              <a:extLst>
                <a:ext uri="{FF2B5EF4-FFF2-40B4-BE49-F238E27FC236}">
                  <a16:creationId xmlns:a16="http://schemas.microsoft.com/office/drawing/2014/main" id="{A1A2F030-8AEB-D14C-B4F0-CE7612FF76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8018" y="3654492"/>
              <a:ext cx="476454" cy="476454"/>
            </a:xfrm>
            <a:prstGeom prst="rect">
              <a:avLst/>
            </a:prstGeom>
          </p:spPr>
        </p:pic>
        <p:pic>
          <p:nvPicPr>
            <p:cNvPr id="70" name="Graphic 69">
              <a:extLst>
                <a:ext uri="{FF2B5EF4-FFF2-40B4-BE49-F238E27FC236}">
                  <a16:creationId xmlns:a16="http://schemas.microsoft.com/office/drawing/2014/main" id="{8EFAADBB-80CE-2445-9E66-97B1553423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17733" y="3686275"/>
              <a:ext cx="422123" cy="422123"/>
            </a:xfrm>
            <a:prstGeom prst="rect">
              <a:avLst/>
            </a:prstGeom>
          </p:spPr>
        </p:pic>
        <p:pic>
          <p:nvPicPr>
            <p:cNvPr id="71" name="Graphic 70" descr="Azure Database for PostgreSQL logo">
              <a:extLst>
                <a:ext uri="{FF2B5EF4-FFF2-40B4-BE49-F238E27FC236}">
                  <a16:creationId xmlns:a16="http://schemas.microsoft.com/office/drawing/2014/main" id="{1E0AF155-56F5-6C44-B6F5-7293787CE3A6}"/>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858739" y="3663649"/>
              <a:ext cx="486441" cy="486440"/>
            </a:xfrm>
            <a:prstGeom prst="rect">
              <a:avLst/>
            </a:prstGeom>
          </p:spPr>
        </p:pic>
        <p:pic>
          <p:nvPicPr>
            <p:cNvPr id="5" name="Picture 4">
              <a:extLst>
                <a:ext uri="{FF2B5EF4-FFF2-40B4-BE49-F238E27FC236}">
                  <a16:creationId xmlns:a16="http://schemas.microsoft.com/office/drawing/2014/main" id="{D076D71A-92A7-604A-9166-27EBA9E5C93F}"/>
                </a:ext>
              </a:extLst>
            </p:cNvPr>
            <p:cNvPicPr>
              <a:picLocks noChangeAspect="1"/>
            </p:cNvPicPr>
            <p:nvPr/>
          </p:nvPicPr>
          <p:blipFill>
            <a:blip r:embed="rId13"/>
            <a:stretch>
              <a:fillRect/>
            </a:stretch>
          </p:blipFill>
          <p:spPr>
            <a:xfrm>
              <a:off x="7366417" y="1416414"/>
              <a:ext cx="533400" cy="533400"/>
            </a:xfrm>
            <a:prstGeom prst="rect">
              <a:avLst/>
            </a:prstGeom>
          </p:spPr>
        </p:pic>
      </p:grpSp>
      <p:grpSp>
        <p:nvGrpSpPr>
          <p:cNvPr id="4" name="Group 3" descr="Announcement graphic: Supported on single server, Coming to flexible server in 2022">
            <a:extLst>
              <a:ext uri="{FF2B5EF4-FFF2-40B4-BE49-F238E27FC236}">
                <a16:creationId xmlns:a16="http://schemas.microsoft.com/office/drawing/2014/main" id="{1448D53C-B575-A847-8A17-592B7E2AC0FF}"/>
              </a:ext>
            </a:extLst>
          </p:cNvPr>
          <p:cNvGrpSpPr/>
          <p:nvPr/>
        </p:nvGrpSpPr>
        <p:grpSpPr>
          <a:xfrm>
            <a:off x="8915401" y="585182"/>
            <a:ext cx="3276598" cy="850848"/>
            <a:chOff x="8915401" y="585182"/>
            <a:chExt cx="3276598" cy="850848"/>
          </a:xfrm>
        </p:grpSpPr>
        <p:sp>
          <p:nvSpPr>
            <p:cNvPr id="48" name="Rectangle 47">
              <a:extLst>
                <a:ext uri="{FF2B5EF4-FFF2-40B4-BE49-F238E27FC236}">
                  <a16:creationId xmlns:a16="http://schemas.microsoft.com/office/drawing/2014/main" id="{1080BD4C-5C3F-4695-82D1-75F6010F760E}"/>
                </a:ext>
              </a:extLst>
            </p:cNvPr>
            <p:cNvSpPr/>
            <p:nvPr/>
          </p:nvSpPr>
          <p:spPr bwMode="auto">
            <a:xfrm>
              <a:off x="8996044" y="585182"/>
              <a:ext cx="3195955" cy="8508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207141ED-E7B9-4BC8-AF70-F299793E0749}"/>
                </a:ext>
              </a:extLst>
            </p:cNvPr>
            <p:cNvSpPr txBox="1"/>
            <p:nvPr/>
          </p:nvSpPr>
          <p:spPr>
            <a:xfrm>
              <a:off x="9412600" y="686522"/>
              <a:ext cx="2468083" cy="276999"/>
            </a:xfrm>
            <a:prstGeom prst="rect">
              <a:avLst/>
            </a:prstGeom>
            <a:noFill/>
          </p:spPr>
          <p:txBody>
            <a:bodyPr wrap="square">
              <a:spAutoFit/>
            </a:bodyPr>
            <a:lstStyle/>
            <a:p>
              <a:r>
                <a:rPr lang="en-US" sz="1200" dirty="0">
                  <a:solidFill>
                    <a:schemeClr val="bg1"/>
                  </a:solidFill>
                </a:rPr>
                <a:t>Supported on </a:t>
              </a:r>
              <a:r>
                <a:rPr lang="en-US" sz="1200" dirty="0">
                  <a:solidFill>
                    <a:schemeClr val="bg1"/>
                  </a:solidFill>
                  <a:latin typeface="+mj-lt"/>
                </a:rPr>
                <a:t>Single Server</a:t>
              </a:r>
              <a:endParaRPr lang="en-AU" sz="1200" dirty="0">
                <a:solidFill>
                  <a:schemeClr val="bg1"/>
                </a:solidFill>
                <a:latin typeface="+mj-lt"/>
              </a:endParaRPr>
            </a:p>
          </p:txBody>
        </p:sp>
        <p:sp>
          <p:nvSpPr>
            <p:cNvPr id="29" name="TextBox 28">
              <a:extLst>
                <a:ext uri="{FF2B5EF4-FFF2-40B4-BE49-F238E27FC236}">
                  <a16:creationId xmlns:a16="http://schemas.microsoft.com/office/drawing/2014/main" id="{69236F58-58EB-4701-9A64-B5E72F7CF306}"/>
                </a:ext>
              </a:extLst>
            </p:cNvPr>
            <p:cNvSpPr txBox="1"/>
            <p:nvPr/>
          </p:nvSpPr>
          <p:spPr>
            <a:xfrm>
              <a:off x="9400883" y="1055177"/>
              <a:ext cx="2646717" cy="276999"/>
            </a:xfrm>
            <a:prstGeom prst="rect">
              <a:avLst/>
            </a:prstGeom>
            <a:noFill/>
          </p:spPr>
          <p:txBody>
            <a:bodyPr wrap="square">
              <a:spAutoFit/>
            </a:bodyPr>
            <a:lstStyle/>
            <a:p>
              <a:r>
                <a:rPr lang="en-US" sz="1200" dirty="0">
                  <a:solidFill>
                    <a:schemeClr val="bg1"/>
                  </a:solidFill>
                </a:rPr>
                <a:t>Coming to </a:t>
              </a:r>
              <a:r>
                <a:rPr lang="en-US" sz="1200" dirty="0">
                  <a:solidFill>
                    <a:schemeClr val="bg1"/>
                  </a:solidFill>
                  <a:latin typeface="+mj-lt"/>
                </a:rPr>
                <a:t>Flexible Server </a:t>
              </a:r>
              <a:r>
                <a:rPr lang="en-US" sz="1200" dirty="0">
                  <a:solidFill>
                    <a:schemeClr val="bg1"/>
                  </a:solidFill>
                </a:rPr>
                <a:t>in 2022</a:t>
              </a:r>
              <a:endParaRPr lang="en-AU" sz="1200" dirty="0">
                <a:solidFill>
                  <a:schemeClr val="bg1"/>
                </a:solidFill>
              </a:endParaRPr>
            </a:p>
          </p:txBody>
        </p:sp>
        <p:grpSp>
          <p:nvGrpSpPr>
            <p:cNvPr id="30" name="Group 46">
              <a:extLst>
                <a:ext uri="{FF2B5EF4-FFF2-40B4-BE49-F238E27FC236}">
                  <a16:creationId xmlns:a16="http://schemas.microsoft.com/office/drawing/2014/main" id="{D45D0E12-1F64-42D1-8C32-0687B3D151D9}"/>
                </a:ext>
              </a:extLst>
            </p:cNvPr>
            <p:cNvGrpSpPr>
              <a:grpSpLocks noChangeAspect="1"/>
            </p:cNvGrpSpPr>
            <p:nvPr/>
          </p:nvGrpSpPr>
          <p:grpSpPr bwMode="auto">
            <a:xfrm>
              <a:off x="9211008" y="744721"/>
              <a:ext cx="184666" cy="184666"/>
              <a:chOff x="2812" y="999"/>
              <a:chExt cx="312" cy="312"/>
            </a:xfrm>
          </p:grpSpPr>
          <p:sp>
            <p:nvSpPr>
              <p:cNvPr id="31" name="AutoShape 45">
                <a:extLst>
                  <a:ext uri="{FF2B5EF4-FFF2-40B4-BE49-F238E27FC236}">
                    <a16:creationId xmlns:a16="http://schemas.microsoft.com/office/drawing/2014/main" id="{1F87D7CE-A034-4D4C-B9DA-407A3AD1A5A6}"/>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7">
                <a:extLst>
                  <a:ext uri="{FF2B5EF4-FFF2-40B4-BE49-F238E27FC236}">
                    <a16:creationId xmlns:a16="http://schemas.microsoft.com/office/drawing/2014/main" id="{208505EE-C082-48D2-A860-6437098D113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8">
                <a:extLst>
                  <a:ext uri="{FF2B5EF4-FFF2-40B4-BE49-F238E27FC236}">
                    <a16:creationId xmlns:a16="http://schemas.microsoft.com/office/drawing/2014/main" id="{C8271687-0C56-4196-9579-6CD87FE32CE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9">
                <a:extLst>
                  <a:ext uri="{FF2B5EF4-FFF2-40B4-BE49-F238E27FC236}">
                    <a16:creationId xmlns:a16="http://schemas.microsoft.com/office/drawing/2014/main" id="{D4C7E322-ED04-4CEC-9B39-08B7F9528A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52">
              <a:extLst>
                <a:ext uri="{FF2B5EF4-FFF2-40B4-BE49-F238E27FC236}">
                  <a16:creationId xmlns:a16="http://schemas.microsoft.com/office/drawing/2014/main" id="{B80B0969-DA7B-44AB-AFBF-D638779A5BFD}"/>
                </a:ext>
              </a:extLst>
            </p:cNvPr>
            <p:cNvGrpSpPr>
              <a:grpSpLocks noChangeAspect="1"/>
            </p:cNvGrpSpPr>
            <p:nvPr/>
          </p:nvGrpSpPr>
          <p:grpSpPr bwMode="auto">
            <a:xfrm>
              <a:off x="9211007" y="1100849"/>
              <a:ext cx="184667" cy="184667"/>
              <a:chOff x="3411" y="999"/>
              <a:chExt cx="312" cy="312"/>
            </a:xfrm>
          </p:grpSpPr>
          <p:sp>
            <p:nvSpPr>
              <p:cNvPr id="42" name="AutoShape 51">
                <a:extLst>
                  <a:ext uri="{FF2B5EF4-FFF2-40B4-BE49-F238E27FC236}">
                    <a16:creationId xmlns:a16="http://schemas.microsoft.com/office/drawing/2014/main" id="{26313327-CA3D-4DDF-B584-5E2F694446F5}"/>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53">
                <a:extLst>
                  <a:ext uri="{FF2B5EF4-FFF2-40B4-BE49-F238E27FC236}">
                    <a16:creationId xmlns:a16="http://schemas.microsoft.com/office/drawing/2014/main" id="{063525E5-EA63-413C-B23A-9A68CA9FD53B}"/>
                  </a:ext>
                </a:extLst>
              </p:cNvPr>
              <p:cNvSpPr>
                <a:spLocks noChangeArrowheads="1"/>
              </p:cNvSpPr>
              <p:nvPr/>
            </p:nvSpPr>
            <p:spPr bwMode="auto">
              <a:xfrm>
                <a:off x="3548" y="1067"/>
                <a:ext cx="29" cy="1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54">
                <a:extLst>
                  <a:ext uri="{FF2B5EF4-FFF2-40B4-BE49-F238E27FC236}">
                    <a16:creationId xmlns:a16="http://schemas.microsoft.com/office/drawing/2014/main" id="{74229412-9AF3-4A2E-81C1-CD86056878DC}"/>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5">
                <a:extLst>
                  <a:ext uri="{FF2B5EF4-FFF2-40B4-BE49-F238E27FC236}">
                    <a16:creationId xmlns:a16="http://schemas.microsoft.com/office/drawing/2014/main" id="{84406C05-14DD-4189-9EC1-5170E71C8157}"/>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56">
                <a:extLst>
                  <a:ext uri="{FF2B5EF4-FFF2-40B4-BE49-F238E27FC236}">
                    <a16:creationId xmlns:a16="http://schemas.microsoft.com/office/drawing/2014/main" id="{5DBB4844-E5DB-47C1-B663-AA8687395867}"/>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Rectangle 48">
              <a:extLst>
                <a:ext uri="{FF2B5EF4-FFF2-40B4-BE49-F238E27FC236}">
                  <a16:creationId xmlns:a16="http://schemas.microsoft.com/office/drawing/2014/main" id="{14304EF5-7AE1-2148-815A-0B737542969A}"/>
                </a:ext>
              </a:extLst>
            </p:cNvPr>
            <p:cNvSpPr/>
            <p:nvPr/>
          </p:nvSpPr>
          <p:spPr bwMode="auto">
            <a:xfrm>
              <a:off x="8915401" y="585182"/>
              <a:ext cx="82550" cy="85084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912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54C3BD-CD37-4C1D-B825-7A00E1DFD427}"/>
              </a:ext>
            </a:extLst>
          </p:cNvPr>
          <p:cNvSpPr>
            <a:spLocks noGrp="1"/>
          </p:cNvSpPr>
          <p:nvPr>
            <p:ph type="body" sz="quarter" idx="10"/>
          </p:nvPr>
        </p:nvSpPr>
        <p:spPr>
          <a:xfrm>
            <a:off x="586390" y="2174500"/>
            <a:ext cx="4360363" cy="523729"/>
          </a:xfrm>
        </p:spPr>
        <p:txBody>
          <a:bodyPr/>
          <a:lstStyle/>
          <a:p>
            <a:r>
              <a:rPr lang="en-US" sz="1400" dirty="0">
                <a:solidFill>
                  <a:schemeClr val="tx1"/>
                </a:solidFill>
              </a:rPr>
              <a:t>Protect your data with up-to-date compliance features, including the following standards:</a:t>
            </a:r>
          </a:p>
        </p:txBody>
      </p:sp>
      <p:sp>
        <p:nvSpPr>
          <p:cNvPr id="3" name="Title 2">
            <a:extLst>
              <a:ext uri="{FF2B5EF4-FFF2-40B4-BE49-F238E27FC236}">
                <a16:creationId xmlns:a16="http://schemas.microsoft.com/office/drawing/2014/main" id="{52D4FD79-BBD9-4FB5-9124-536C9EE913DE}"/>
              </a:ext>
            </a:extLst>
          </p:cNvPr>
          <p:cNvSpPr>
            <a:spLocks noGrp="1"/>
          </p:cNvSpPr>
          <p:nvPr>
            <p:ph type="title"/>
          </p:nvPr>
        </p:nvSpPr>
        <p:spPr>
          <a:xfrm>
            <a:off x="588263" y="457200"/>
            <a:ext cx="4298530" cy="492443"/>
          </a:xfrm>
        </p:spPr>
        <p:txBody>
          <a:bodyPr/>
          <a:lstStyle/>
          <a:p>
            <a:r>
              <a:rPr lang="en-US" sz="3200" dirty="0"/>
              <a:t>Take advantage of a leading compliance portfolio</a:t>
            </a:r>
          </a:p>
        </p:txBody>
      </p:sp>
      <p:cxnSp>
        <p:nvCxnSpPr>
          <p:cNvPr id="40" name="Straight Connector 39">
            <a:extLst>
              <a:ext uri="{FF2B5EF4-FFF2-40B4-BE49-F238E27FC236}">
                <a16:creationId xmlns:a16="http://schemas.microsoft.com/office/drawing/2014/main" id="{16AC6EC7-255F-F644-BB25-FDD11668465C}"/>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FCEE49E-5ADE-164B-B23A-0F1780B52467}"/>
              </a:ext>
            </a:extLst>
          </p:cNvPr>
          <p:cNvSpPr/>
          <p:nvPr/>
        </p:nvSpPr>
        <p:spPr>
          <a:xfrm>
            <a:off x="483729" y="2759114"/>
            <a:ext cx="1467792" cy="2062103"/>
          </a:xfrm>
          <a:prstGeom prst="rect">
            <a:avLst/>
          </a:prstGeom>
        </p:spPr>
        <p:txBody>
          <a:bodyPr wrap="square">
            <a:spAutoFit/>
          </a:bodyPr>
          <a:lstStyle/>
          <a:p>
            <a:pPr marL="285750" indent="-285750">
              <a:spcAft>
                <a:spcPts val="600"/>
              </a:spcAft>
              <a:buClr>
                <a:schemeClr val="accent1"/>
              </a:buClr>
              <a:buFont typeface="Arial" panose="020B0604020202020204" pitchFamily="34" charset="0"/>
              <a:buChar char="•"/>
            </a:pPr>
            <a:r>
              <a:rPr lang="en-US" sz="1400" dirty="0">
                <a:latin typeface="Segoe UI" panose="020B0502040204020203" pitchFamily="34" charset="0"/>
                <a:cs typeface="Segoe UI" panose="020B0502040204020203" pitchFamily="34" charset="0"/>
              </a:rPr>
              <a:t>HITRUST </a:t>
            </a:r>
          </a:p>
          <a:p>
            <a:pPr marL="285750" indent="-285750">
              <a:spcAft>
                <a:spcPts val="600"/>
              </a:spcAft>
              <a:buClr>
                <a:schemeClr val="accent1"/>
              </a:buClr>
              <a:buFont typeface="Arial" panose="020B0604020202020204" pitchFamily="34" charset="0"/>
              <a:buChar char="•"/>
            </a:pPr>
            <a:r>
              <a:rPr lang="en-US" sz="1400" dirty="0">
                <a:latin typeface="Segoe UI" panose="020B0502040204020203" pitchFamily="34" charset="0"/>
                <a:cs typeface="Segoe UI" panose="020B0502040204020203" pitchFamily="34" charset="0"/>
              </a:rPr>
              <a:t>HIPAA</a:t>
            </a:r>
          </a:p>
          <a:p>
            <a:pPr marL="285750" indent="-285750">
              <a:spcAft>
                <a:spcPts val="600"/>
              </a:spcAft>
              <a:buClr>
                <a:schemeClr val="accent1"/>
              </a:buClr>
              <a:buFont typeface="Arial" panose="020B0604020202020204" pitchFamily="34" charset="0"/>
              <a:buChar char="•"/>
            </a:pPr>
            <a:r>
              <a:rPr lang="en-US" sz="1400" dirty="0">
                <a:latin typeface="Segoe UI" panose="020B0502040204020203" pitchFamily="34" charset="0"/>
                <a:cs typeface="Segoe UI" panose="020B0502040204020203" pitchFamily="34" charset="0"/>
              </a:rPr>
              <a:t>PCI DSS</a:t>
            </a:r>
          </a:p>
          <a:p>
            <a:pPr marL="285750" indent="-285750">
              <a:spcAft>
                <a:spcPts val="600"/>
              </a:spcAft>
              <a:buClr>
                <a:schemeClr val="accent1"/>
              </a:buClr>
              <a:buFont typeface="Arial" panose="020B0604020202020204" pitchFamily="34" charset="0"/>
              <a:buChar char="•"/>
            </a:pPr>
            <a:r>
              <a:rPr lang="en-US" sz="1400" dirty="0" err="1">
                <a:latin typeface="Segoe UI" panose="020B0502040204020203" pitchFamily="34" charset="0"/>
                <a:cs typeface="Segoe UI" panose="020B0502040204020203" pitchFamily="34" charset="0"/>
              </a:rPr>
              <a:t>GxP</a:t>
            </a:r>
            <a:endParaRPr lang="en-US" sz="1400" dirty="0">
              <a:latin typeface="Segoe UI" panose="020B0502040204020203" pitchFamily="34" charset="0"/>
              <a:cs typeface="Segoe UI" panose="020B0502040204020203" pitchFamily="34" charset="0"/>
            </a:endParaRPr>
          </a:p>
          <a:p>
            <a:pPr marL="285750" indent="-285750">
              <a:spcAft>
                <a:spcPts val="600"/>
              </a:spcAft>
              <a:buClr>
                <a:schemeClr val="accent1"/>
              </a:buClr>
              <a:buFont typeface="Arial" panose="020B0604020202020204" pitchFamily="34" charset="0"/>
              <a:buChar char="•"/>
            </a:pPr>
            <a:r>
              <a:rPr lang="en-US" sz="1400" dirty="0">
                <a:latin typeface="Segoe UI" panose="020B0502040204020203" pitchFamily="34" charset="0"/>
                <a:cs typeface="Segoe UI" panose="020B0502040204020203" pitchFamily="34" charset="0"/>
              </a:rPr>
              <a:t>FedRAMP </a:t>
            </a:r>
          </a:p>
          <a:p>
            <a:pPr marL="285750" indent="-285750">
              <a:spcAft>
                <a:spcPts val="600"/>
              </a:spcAft>
              <a:buClr>
                <a:schemeClr val="accent1"/>
              </a:buClr>
              <a:buFont typeface="Arial" panose="020B0604020202020204" pitchFamily="34" charset="0"/>
              <a:buChar char="•"/>
            </a:pPr>
            <a:r>
              <a:rPr lang="en-US" sz="1400" dirty="0">
                <a:latin typeface="Segoe UI" panose="020B0502040204020203" pitchFamily="34" charset="0"/>
                <a:cs typeface="Segoe UI" panose="020B0502040204020203" pitchFamily="34" charset="0"/>
              </a:rPr>
              <a:t>SOC</a:t>
            </a:r>
          </a:p>
          <a:p>
            <a:pPr>
              <a:spcAft>
                <a:spcPts val="600"/>
              </a:spcAft>
            </a:pPr>
            <a:endParaRPr lang="en-US" sz="1400" dirty="0"/>
          </a:p>
        </p:txBody>
      </p:sp>
      <p:sp>
        <p:nvSpPr>
          <p:cNvPr id="6" name="Rectangle 5">
            <a:extLst>
              <a:ext uri="{FF2B5EF4-FFF2-40B4-BE49-F238E27FC236}">
                <a16:creationId xmlns:a16="http://schemas.microsoft.com/office/drawing/2014/main" id="{63E918F4-0808-DD45-B231-365521D654FD}"/>
              </a:ext>
            </a:extLst>
          </p:cNvPr>
          <p:cNvSpPr/>
          <p:nvPr/>
        </p:nvSpPr>
        <p:spPr>
          <a:xfrm>
            <a:off x="2192288" y="2762133"/>
            <a:ext cx="2336914" cy="1769715"/>
          </a:xfrm>
          <a:prstGeom prst="rect">
            <a:avLst/>
          </a:prstGeom>
        </p:spPr>
        <p:txBody>
          <a:bodyPr wrap="square">
            <a:spAutoFit/>
          </a:bodyPr>
          <a:lstStyle/>
          <a:p>
            <a:pPr marL="285750" indent="-285750">
              <a:spcAft>
                <a:spcPts val="600"/>
              </a:spcAft>
              <a:buClr>
                <a:schemeClr val="accent1"/>
              </a:buClr>
              <a:buFont typeface="Arial" panose="020B0604020202020204" pitchFamily="34" charset="0"/>
              <a:buChar char="•"/>
            </a:pPr>
            <a:r>
              <a:rPr lang="en-US" sz="1400" dirty="0"/>
              <a:t>ISO 9001:2015 </a:t>
            </a:r>
          </a:p>
          <a:p>
            <a:pPr marL="285750" indent="-285750">
              <a:spcAft>
                <a:spcPts val="600"/>
              </a:spcAft>
              <a:buClr>
                <a:schemeClr val="accent1"/>
              </a:buClr>
              <a:buFont typeface="Arial" panose="020B0604020202020204" pitchFamily="34" charset="0"/>
              <a:buChar char="•"/>
            </a:pPr>
            <a:r>
              <a:rPr lang="en-US" sz="1400" dirty="0"/>
              <a:t>ISO 27018:2014 </a:t>
            </a:r>
          </a:p>
          <a:p>
            <a:pPr marL="285750" indent="-285750">
              <a:spcAft>
                <a:spcPts val="600"/>
              </a:spcAft>
              <a:buClr>
                <a:schemeClr val="accent1"/>
              </a:buClr>
              <a:buFont typeface="Arial" panose="020B0604020202020204" pitchFamily="34" charset="0"/>
              <a:buChar char="•"/>
            </a:pPr>
            <a:r>
              <a:rPr lang="en-US" sz="1400" dirty="0"/>
              <a:t>ISO 27017:2015</a:t>
            </a:r>
          </a:p>
          <a:p>
            <a:pPr marL="285750" indent="-285750">
              <a:spcAft>
                <a:spcPts val="600"/>
              </a:spcAft>
              <a:buClr>
                <a:schemeClr val="accent1"/>
              </a:buClr>
              <a:buFont typeface="Arial" panose="020B0604020202020204" pitchFamily="34" charset="0"/>
              <a:buChar char="•"/>
            </a:pPr>
            <a:r>
              <a:rPr lang="en-US" sz="1400" dirty="0"/>
              <a:t>ISO 27001:2013</a:t>
            </a:r>
          </a:p>
          <a:p>
            <a:pPr marL="285750" indent="-285750">
              <a:spcAft>
                <a:spcPts val="600"/>
              </a:spcAft>
              <a:buClr>
                <a:schemeClr val="accent1"/>
              </a:buClr>
              <a:buFont typeface="Arial" panose="020B0604020202020204" pitchFamily="34" charset="0"/>
              <a:buChar char="•"/>
            </a:pPr>
            <a:r>
              <a:rPr lang="en-US" sz="1400" dirty="0"/>
              <a:t>ISO 20000-1:2011 </a:t>
            </a:r>
          </a:p>
          <a:p>
            <a:pPr marL="285750" indent="-285750">
              <a:spcAft>
                <a:spcPts val="600"/>
              </a:spcAft>
              <a:buClr>
                <a:schemeClr val="accent1"/>
              </a:buClr>
              <a:buFont typeface="Arial" panose="020B0604020202020204" pitchFamily="34" charset="0"/>
              <a:buChar char="•"/>
            </a:pPr>
            <a:r>
              <a:rPr lang="en-US" sz="1400" dirty="0"/>
              <a:t>CSA STAR certification</a:t>
            </a:r>
          </a:p>
        </p:txBody>
      </p:sp>
      <p:grpSp>
        <p:nvGrpSpPr>
          <p:cNvPr id="7" name="Group 6" descr="Lock icon with compliance icons">
            <a:extLst>
              <a:ext uri="{FF2B5EF4-FFF2-40B4-BE49-F238E27FC236}">
                <a16:creationId xmlns:a16="http://schemas.microsoft.com/office/drawing/2014/main" id="{4045107C-74C3-8340-AA71-20A38A3DF37F}"/>
              </a:ext>
            </a:extLst>
          </p:cNvPr>
          <p:cNvGrpSpPr/>
          <p:nvPr/>
        </p:nvGrpSpPr>
        <p:grpSpPr>
          <a:xfrm>
            <a:off x="5943600" y="1531147"/>
            <a:ext cx="5484286" cy="4844659"/>
            <a:chOff x="5943600" y="1531147"/>
            <a:chExt cx="5484286" cy="4844659"/>
          </a:xfrm>
        </p:grpSpPr>
        <p:pic>
          <p:nvPicPr>
            <p:cNvPr id="25" name="Picture 24">
              <a:extLst>
                <a:ext uri="{FF2B5EF4-FFF2-40B4-BE49-F238E27FC236}">
                  <a16:creationId xmlns:a16="http://schemas.microsoft.com/office/drawing/2014/main" id="{6902735E-201D-42EE-94E7-885ABF078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3294" y="3293193"/>
              <a:ext cx="869787" cy="720014"/>
            </a:xfrm>
            <a:prstGeom prst="rect">
              <a:avLst/>
            </a:prstGeom>
          </p:spPr>
        </p:pic>
        <p:pic>
          <p:nvPicPr>
            <p:cNvPr id="26" name="Picture 25">
              <a:extLst>
                <a:ext uri="{FF2B5EF4-FFF2-40B4-BE49-F238E27FC236}">
                  <a16:creationId xmlns:a16="http://schemas.microsoft.com/office/drawing/2014/main" id="{CC6F3ECC-47EE-479F-81DB-7A85AB7BD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6924" y="3288841"/>
              <a:ext cx="850620" cy="720014"/>
            </a:xfrm>
            <a:prstGeom prst="rect">
              <a:avLst/>
            </a:prstGeom>
          </p:spPr>
        </p:pic>
        <p:cxnSp>
          <p:nvCxnSpPr>
            <p:cNvPr id="28" name="Connector: Elbow 27">
              <a:extLst>
                <a:ext uri="{FF2B5EF4-FFF2-40B4-BE49-F238E27FC236}">
                  <a16:creationId xmlns:a16="http://schemas.microsoft.com/office/drawing/2014/main" id="{1C57049A-C08F-4DF2-850D-B0439B1ED559}"/>
                </a:ext>
              </a:extLst>
            </p:cNvPr>
            <p:cNvCxnSpPr>
              <a:cxnSpLocks/>
            </p:cNvCxnSpPr>
            <p:nvPr/>
          </p:nvCxnSpPr>
          <p:spPr>
            <a:xfrm rot="16200000" flipH="1">
              <a:off x="8556890" y="4412032"/>
              <a:ext cx="67137" cy="1998203"/>
            </a:xfrm>
            <a:prstGeom prst="bentConnector3">
              <a:avLst>
                <a:gd name="adj1" fmla="val -1442679"/>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CCAD1B61-3B58-489E-B3B6-6B15C4843E49}"/>
                </a:ext>
              </a:extLst>
            </p:cNvPr>
            <p:cNvCxnSpPr>
              <a:cxnSpLocks/>
              <a:stCxn id="25" idx="2"/>
              <a:endCxn id="26" idx="2"/>
            </p:cNvCxnSpPr>
            <p:nvPr/>
          </p:nvCxnSpPr>
          <p:spPr>
            <a:xfrm rot="5400000" flipH="1" flipV="1">
              <a:off x="8568034" y="2399010"/>
              <a:ext cx="4354" cy="3224044"/>
            </a:xfrm>
            <a:prstGeom prst="bentConnector3">
              <a:avLst>
                <a:gd name="adj1" fmla="val -355023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DAB5E9E7-7616-4DFC-8974-8D0CB1B0A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7637" y="1531147"/>
              <a:ext cx="873378" cy="795353"/>
            </a:xfrm>
            <a:prstGeom prst="rect">
              <a:avLst/>
            </a:prstGeom>
          </p:spPr>
        </p:pic>
        <p:sp>
          <p:nvSpPr>
            <p:cNvPr id="33" name="Rectangle 32">
              <a:extLst>
                <a:ext uri="{FF2B5EF4-FFF2-40B4-BE49-F238E27FC236}">
                  <a16:creationId xmlns:a16="http://schemas.microsoft.com/office/drawing/2014/main" id="{269E50E0-04BA-43D5-8E26-19C6A92CF77A}"/>
                </a:ext>
              </a:extLst>
            </p:cNvPr>
            <p:cNvSpPr/>
            <p:nvPr/>
          </p:nvSpPr>
          <p:spPr>
            <a:xfrm>
              <a:off x="7961854" y="2348842"/>
              <a:ext cx="1265490" cy="461276"/>
            </a:xfrm>
            <a:prstGeom prst="rect">
              <a:avLst/>
            </a:prstGeom>
            <a:noFill/>
            <a:ln>
              <a:noFill/>
            </a:ln>
          </p:spPr>
          <p:txBody>
            <a:bodyPr wrap="square" rtlCol="0">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4" b="1" i="0" u="none" strike="noStrike" kern="0" cap="none" spc="0" normalizeH="0" baseline="0" noProof="0">
                  <a:ln>
                    <a:noFill/>
                  </a:ln>
                  <a:solidFill>
                    <a:srgbClr val="0078D7"/>
                  </a:solidFill>
                  <a:effectLst/>
                  <a:uLnTx/>
                  <a:uFillTx/>
                  <a:latin typeface="Segoe UI"/>
                  <a:ea typeface="+mn-ea"/>
                  <a:cs typeface="+mn-cs"/>
                </a:rPr>
                <a:t>SOC 2</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4" b="1" i="0" u="none" strike="noStrike" kern="0" cap="none" spc="0" normalizeH="0" baseline="0" noProof="0">
                  <a:ln>
                    <a:noFill/>
                  </a:ln>
                  <a:solidFill>
                    <a:srgbClr val="0078D7"/>
                  </a:solidFill>
                  <a:effectLst/>
                  <a:uLnTx/>
                  <a:uFillTx/>
                  <a:latin typeface="Segoe UI"/>
                  <a:ea typeface="+mn-ea"/>
                  <a:cs typeface="+mn-cs"/>
                </a:rPr>
                <a:t>Type 2</a:t>
              </a:r>
            </a:p>
          </p:txBody>
        </p:sp>
        <p:sp>
          <p:nvSpPr>
            <p:cNvPr id="34" name="Rectangle 33">
              <a:extLst>
                <a:ext uri="{FF2B5EF4-FFF2-40B4-BE49-F238E27FC236}">
                  <a16:creationId xmlns:a16="http://schemas.microsoft.com/office/drawing/2014/main" id="{5EECFED2-1306-4C55-8366-6B3F887BE2A3}"/>
                </a:ext>
              </a:extLst>
            </p:cNvPr>
            <p:cNvSpPr/>
            <p:nvPr/>
          </p:nvSpPr>
          <p:spPr>
            <a:xfrm>
              <a:off x="9077157" y="5914530"/>
              <a:ext cx="1077233" cy="461276"/>
            </a:xfrm>
            <a:prstGeom prst="rect">
              <a:avLst/>
            </a:prstGeom>
          </p:spPr>
          <p:txBody>
            <a:bodyPr wrap="none" lIns="91414" tIns="45706" rIns="91414" bIns="45706">
              <a:spAutoFit/>
            </a:bodyPr>
            <a:lstStyle/>
            <a:p>
              <a:pPr marL="0" marR="0" lvl="0" indent="0" algn="ctr" defTabSz="584933" rtl="0" eaLnBrk="1" fontAlgn="ctr" latinLnBrk="0" hangingPunct="1">
                <a:lnSpc>
                  <a:spcPct val="100000"/>
                </a:lnSpc>
                <a:spcBef>
                  <a:spcPts val="0"/>
                </a:spcBef>
                <a:spcAft>
                  <a:spcPts val="0"/>
                </a:spcAft>
                <a:buClrTx/>
                <a:buSzTx/>
                <a:buFontTx/>
                <a:buNone/>
                <a:tabLst/>
                <a:defRPr/>
              </a:pPr>
              <a:r>
                <a:rPr kumimoji="0" lang="en-US" sz="1174" b="1" i="0" u="none" strike="noStrike" kern="0" cap="none" spc="0" normalizeH="0" baseline="0" noProof="0">
                  <a:ln>
                    <a:noFill/>
                  </a:ln>
                  <a:solidFill>
                    <a:srgbClr val="0078D7"/>
                  </a:solidFill>
                  <a:effectLst/>
                  <a:uLnTx/>
                  <a:uFillTx/>
                  <a:latin typeface="Segoe UI"/>
                  <a:ea typeface="+mn-ea"/>
                  <a:cs typeface="+mn-cs"/>
                </a:rPr>
                <a:t>CSA STAR</a:t>
              </a:r>
            </a:p>
            <a:p>
              <a:pPr marL="0" marR="0" lvl="0" indent="0" algn="ctr" defTabSz="584933" rtl="0" eaLnBrk="1" fontAlgn="ctr" latinLnBrk="0" hangingPunct="1">
                <a:lnSpc>
                  <a:spcPct val="100000"/>
                </a:lnSpc>
                <a:spcBef>
                  <a:spcPts val="0"/>
                </a:spcBef>
                <a:spcAft>
                  <a:spcPts val="0"/>
                </a:spcAft>
                <a:buClrTx/>
                <a:buSzTx/>
                <a:buFontTx/>
                <a:buNone/>
                <a:tabLst/>
                <a:defRPr/>
              </a:pPr>
              <a:r>
                <a:rPr kumimoji="0" lang="en-US" sz="1174" b="1" i="0" u="none" strike="noStrike" kern="0" cap="none" spc="0" normalizeH="0" baseline="0" noProof="0">
                  <a:ln>
                    <a:noFill/>
                  </a:ln>
                  <a:solidFill>
                    <a:srgbClr val="0078D7"/>
                  </a:solidFill>
                  <a:effectLst/>
                  <a:uLnTx/>
                  <a:uFillTx/>
                  <a:latin typeface="Segoe UI"/>
                  <a:ea typeface="+mn-ea"/>
                  <a:cs typeface="+mn-cs"/>
                </a:rPr>
                <a:t>Certification</a:t>
              </a:r>
            </a:p>
          </p:txBody>
        </p:sp>
        <p:sp>
          <p:nvSpPr>
            <p:cNvPr id="35" name="Rectangle 34">
              <a:extLst>
                <a:ext uri="{FF2B5EF4-FFF2-40B4-BE49-F238E27FC236}">
                  <a16:creationId xmlns:a16="http://schemas.microsoft.com/office/drawing/2014/main" id="{AB61AF17-D322-4581-A260-1F16F3236B33}"/>
                </a:ext>
              </a:extLst>
            </p:cNvPr>
            <p:cNvSpPr/>
            <p:nvPr/>
          </p:nvSpPr>
          <p:spPr>
            <a:xfrm>
              <a:off x="7248798" y="5914531"/>
              <a:ext cx="686212" cy="276793"/>
            </a:xfrm>
            <a:prstGeom prst="rect">
              <a:avLst/>
            </a:prstGeom>
          </p:spPr>
          <p:txBody>
            <a:bodyPr wrap="none" lIns="91414" tIns="45706" rIns="91414" bIns="45706">
              <a:spAutoFit/>
            </a:bodyPr>
            <a:lstStyle/>
            <a:p>
              <a:pPr marL="0" marR="0" lvl="0" indent="0" algn="ctr" defTabSz="584933" rtl="0" eaLnBrk="1" fontAlgn="ctr" latinLnBrk="0" hangingPunct="1">
                <a:lnSpc>
                  <a:spcPct val="100000"/>
                </a:lnSpc>
                <a:spcBef>
                  <a:spcPts val="0"/>
                </a:spcBef>
                <a:spcAft>
                  <a:spcPts val="0"/>
                </a:spcAft>
                <a:buClrTx/>
                <a:buSzTx/>
                <a:buFontTx/>
                <a:buNone/>
                <a:tabLst/>
                <a:defRPr/>
              </a:pPr>
              <a:r>
                <a:rPr kumimoji="0" lang="en-US" sz="1174" b="1" i="0" u="none" strike="noStrike" kern="0" cap="none" spc="0" normalizeH="0" baseline="0" noProof="0">
                  <a:ln>
                    <a:noFill/>
                  </a:ln>
                  <a:solidFill>
                    <a:srgbClr val="0078D7"/>
                  </a:solidFill>
                  <a:effectLst/>
                  <a:uLnTx/>
                  <a:uFillTx/>
                  <a:latin typeface="Segoe UI"/>
                  <a:ea typeface="+mn-ea"/>
                  <a:cs typeface="+mn-cs"/>
                </a:rPr>
                <a:t>Level 1</a:t>
              </a:r>
            </a:p>
          </p:txBody>
        </p:sp>
        <p:cxnSp>
          <p:nvCxnSpPr>
            <p:cNvPr id="36" name="Straight Connector 35">
              <a:extLst>
                <a:ext uri="{FF2B5EF4-FFF2-40B4-BE49-F238E27FC236}">
                  <a16:creationId xmlns:a16="http://schemas.microsoft.com/office/drawing/2014/main" id="{71692664-EDCE-49DF-8496-CA8F480A05D6}"/>
                </a:ext>
              </a:extLst>
            </p:cNvPr>
            <p:cNvCxnSpPr>
              <a:cxnSpLocks/>
              <a:stCxn id="33" idx="2"/>
            </p:cNvCxnSpPr>
            <p:nvPr/>
          </p:nvCxnSpPr>
          <p:spPr>
            <a:xfrm flipH="1">
              <a:off x="8592485" y="2810118"/>
              <a:ext cx="2114" cy="574332"/>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543A84F7-5BEB-4C37-90EB-82BB370F1A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9572" y="5530840"/>
              <a:ext cx="839975" cy="324306"/>
            </a:xfrm>
            <a:prstGeom prst="rect">
              <a:avLst/>
            </a:prstGeom>
          </p:spPr>
        </p:pic>
        <p:sp>
          <p:nvSpPr>
            <p:cNvPr id="38" name="Rectangle 37">
              <a:extLst>
                <a:ext uri="{FF2B5EF4-FFF2-40B4-BE49-F238E27FC236}">
                  <a16:creationId xmlns:a16="http://schemas.microsoft.com/office/drawing/2014/main" id="{BB8C2CAF-A3D7-4D30-91E8-B4D77D36755A}"/>
                </a:ext>
              </a:extLst>
            </p:cNvPr>
            <p:cNvSpPr/>
            <p:nvPr/>
          </p:nvSpPr>
          <p:spPr bwMode="auto">
            <a:xfrm>
              <a:off x="8452786" y="4159785"/>
              <a:ext cx="274242" cy="35562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39" name="Picture 38">
              <a:extLst>
                <a:ext uri="{FF2B5EF4-FFF2-40B4-BE49-F238E27FC236}">
                  <a16:creationId xmlns:a16="http://schemas.microsoft.com/office/drawing/2014/main" id="{2FD4C049-7FC4-47A2-B8A2-FAA569C21E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0859" y="5419356"/>
              <a:ext cx="740995" cy="500230"/>
            </a:xfrm>
            <a:prstGeom prst="rect">
              <a:avLst/>
            </a:prstGeom>
          </p:spPr>
        </p:pic>
        <p:grpSp>
          <p:nvGrpSpPr>
            <p:cNvPr id="45" name="Group 44">
              <a:extLst>
                <a:ext uri="{FF2B5EF4-FFF2-40B4-BE49-F238E27FC236}">
                  <a16:creationId xmlns:a16="http://schemas.microsoft.com/office/drawing/2014/main" id="{650BDBC7-ABD0-4E55-8927-04B6AE882C0B}"/>
                </a:ext>
              </a:extLst>
            </p:cNvPr>
            <p:cNvGrpSpPr/>
            <p:nvPr/>
          </p:nvGrpSpPr>
          <p:grpSpPr>
            <a:xfrm>
              <a:off x="8128623" y="3399790"/>
              <a:ext cx="936901" cy="1156257"/>
              <a:chOff x="1980078" y="253998"/>
              <a:chExt cx="3830386" cy="4727197"/>
            </a:xfrm>
            <a:solidFill>
              <a:schemeClr val="accent2"/>
            </a:solidFill>
          </p:grpSpPr>
          <p:sp>
            <p:nvSpPr>
              <p:cNvPr id="46" name="Rectangle 27">
                <a:extLst>
                  <a:ext uri="{FF2B5EF4-FFF2-40B4-BE49-F238E27FC236}">
                    <a16:creationId xmlns:a16="http://schemas.microsoft.com/office/drawing/2014/main" id="{AB554848-E5BA-4AB1-9C60-EA84F69C8B70}"/>
                  </a:ext>
                </a:extLst>
              </p:cNvPr>
              <p:cNvSpPr>
                <a:spLocks noChangeArrowheads="1"/>
              </p:cNvSpPr>
              <p:nvPr/>
            </p:nvSpPr>
            <p:spPr bwMode="auto">
              <a:xfrm>
                <a:off x="1980078" y="2169196"/>
                <a:ext cx="3830386" cy="2811999"/>
              </a:xfrm>
              <a:prstGeom prst="rect">
                <a:avLst/>
              </a:prstGeom>
              <a:gradFill>
                <a:gsLst>
                  <a:gs pos="0">
                    <a:srgbClr val="005BA2"/>
                  </a:gs>
                  <a:gs pos="100000">
                    <a:schemeClr val="accent1"/>
                  </a:gs>
                </a:gsLst>
                <a:lin ang="162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86F6364F-4F61-419A-9DA9-FFE6BBBDDB87}"/>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0">
                <a:extLst>
                  <a:ext uri="{FF2B5EF4-FFF2-40B4-BE49-F238E27FC236}">
                    <a16:creationId xmlns:a16="http://schemas.microsoft.com/office/drawing/2014/main" id="{87C57C6C-C47D-4004-9B74-C6369B62BFC7}"/>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Shape 48">
                <a:extLst>
                  <a:ext uri="{FF2B5EF4-FFF2-40B4-BE49-F238E27FC236}">
                    <a16:creationId xmlns:a16="http://schemas.microsoft.com/office/drawing/2014/main" id="{F538FBEB-7B9C-43CF-8225-384913A3BC98}"/>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1" name="Graphic 40">
              <a:extLst>
                <a:ext uri="{FF2B5EF4-FFF2-40B4-BE49-F238E27FC236}">
                  <a16:creationId xmlns:a16="http://schemas.microsoft.com/office/drawing/2014/main" id="{51AC9C85-E433-9F49-8661-1CE67F9DC9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10218" y="1642293"/>
              <a:ext cx="912286" cy="912286"/>
            </a:xfrm>
            <a:prstGeom prst="rect">
              <a:avLst/>
            </a:prstGeom>
          </p:spPr>
        </p:pic>
        <p:pic>
          <p:nvPicPr>
            <p:cNvPr id="42" name="Graphic 41">
              <a:extLst>
                <a:ext uri="{FF2B5EF4-FFF2-40B4-BE49-F238E27FC236}">
                  <a16:creationId xmlns:a16="http://schemas.microsoft.com/office/drawing/2014/main" id="{AF5664C4-3603-F949-9F37-23CEAE5244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15600" y="4634681"/>
              <a:ext cx="912286" cy="912286"/>
            </a:xfrm>
            <a:prstGeom prst="rect">
              <a:avLst/>
            </a:prstGeom>
          </p:spPr>
        </p:pic>
        <p:pic>
          <p:nvPicPr>
            <p:cNvPr id="43" name="Graphic 42">
              <a:extLst>
                <a:ext uri="{FF2B5EF4-FFF2-40B4-BE49-F238E27FC236}">
                  <a16:creationId xmlns:a16="http://schemas.microsoft.com/office/drawing/2014/main" id="{C33D459C-A402-1042-8826-2DE59FE4F7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43600" y="4558481"/>
              <a:ext cx="912286" cy="912286"/>
            </a:xfrm>
            <a:prstGeom prst="rect">
              <a:avLst/>
            </a:prstGeom>
          </p:spPr>
        </p:pic>
      </p:grpSp>
      <p:grpSp>
        <p:nvGrpSpPr>
          <p:cNvPr id="77" name="Group 76" descr="Announcement graphic: Supported on single server, Coming to flexible server in 2022">
            <a:extLst>
              <a:ext uri="{FF2B5EF4-FFF2-40B4-BE49-F238E27FC236}">
                <a16:creationId xmlns:a16="http://schemas.microsoft.com/office/drawing/2014/main" id="{D9D53D39-EF55-2946-8A2E-4E9327202420}"/>
              </a:ext>
            </a:extLst>
          </p:cNvPr>
          <p:cNvGrpSpPr/>
          <p:nvPr/>
        </p:nvGrpSpPr>
        <p:grpSpPr>
          <a:xfrm>
            <a:off x="8915401" y="585182"/>
            <a:ext cx="3276598" cy="850848"/>
            <a:chOff x="8915401" y="585182"/>
            <a:chExt cx="3276598" cy="850848"/>
          </a:xfrm>
        </p:grpSpPr>
        <p:sp>
          <p:nvSpPr>
            <p:cNvPr id="78" name="Rectangle 77">
              <a:extLst>
                <a:ext uri="{FF2B5EF4-FFF2-40B4-BE49-F238E27FC236}">
                  <a16:creationId xmlns:a16="http://schemas.microsoft.com/office/drawing/2014/main" id="{A9785232-E786-9F4C-8006-0CE10DF66950}"/>
                </a:ext>
              </a:extLst>
            </p:cNvPr>
            <p:cNvSpPr/>
            <p:nvPr/>
          </p:nvSpPr>
          <p:spPr bwMode="auto">
            <a:xfrm>
              <a:off x="8996044" y="585182"/>
              <a:ext cx="3195955" cy="8508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TextBox 78">
              <a:extLst>
                <a:ext uri="{FF2B5EF4-FFF2-40B4-BE49-F238E27FC236}">
                  <a16:creationId xmlns:a16="http://schemas.microsoft.com/office/drawing/2014/main" id="{E971F7AC-B1E5-854B-B826-8A42B5A55920}"/>
                </a:ext>
              </a:extLst>
            </p:cNvPr>
            <p:cNvSpPr txBox="1"/>
            <p:nvPr/>
          </p:nvSpPr>
          <p:spPr>
            <a:xfrm>
              <a:off x="9412600" y="686522"/>
              <a:ext cx="2468083" cy="276999"/>
            </a:xfrm>
            <a:prstGeom prst="rect">
              <a:avLst/>
            </a:prstGeom>
            <a:noFill/>
          </p:spPr>
          <p:txBody>
            <a:bodyPr wrap="square">
              <a:spAutoFit/>
            </a:bodyPr>
            <a:lstStyle/>
            <a:p>
              <a:r>
                <a:rPr lang="en-US" sz="1200" dirty="0">
                  <a:solidFill>
                    <a:schemeClr val="bg1"/>
                  </a:solidFill>
                </a:rPr>
                <a:t>Supported on </a:t>
              </a:r>
              <a:r>
                <a:rPr lang="en-US" sz="1200" dirty="0">
                  <a:solidFill>
                    <a:schemeClr val="bg1"/>
                  </a:solidFill>
                  <a:latin typeface="+mj-lt"/>
                </a:rPr>
                <a:t>Single Server</a:t>
              </a:r>
              <a:endParaRPr lang="en-AU" sz="1200" dirty="0">
                <a:solidFill>
                  <a:schemeClr val="bg1"/>
                </a:solidFill>
                <a:latin typeface="+mj-lt"/>
              </a:endParaRPr>
            </a:p>
          </p:txBody>
        </p:sp>
        <p:sp>
          <p:nvSpPr>
            <p:cNvPr id="80" name="TextBox 79">
              <a:extLst>
                <a:ext uri="{FF2B5EF4-FFF2-40B4-BE49-F238E27FC236}">
                  <a16:creationId xmlns:a16="http://schemas.microsoft.com/office/drawing/2014/main" id="{420FB062-F4D6-B944-AD04-B616A64322CA}"/>
                </a:ext>
              </a:extLst>
            </p:cNvPr>
            <p:cNvSpPr txBox="1"/>
            <p:nvPr/>
          </p:nvSpPr>
          <p:spPr>
            <a:xfrm>
              <a:off x="9400883" y="1055177"/>
              <a:ext cx="2646717" cy="276999"/>
            </a:xfrm>
            <a:prstGeom prst="rect">
              <a:avLst/>
            </a:prstGeom>
            <a:noFill/>
          </p:spPr>
          <p:txBody>
            <a:bodyPr wrap="square">
              <a:spAutoFit/>
            </a:bodyPr>
            <a:lstStyle/>
            <a:p>
              <a:r>
                <a:rPr lang="en-US" sz="1200" dirty="0">
                  <a:solidFill>
                    <a:schemeClr val="bg1"/>
                  </a:solidFill>
                </a:rPr>
                <a:t>Coming to </a:t>
              </a:r>
              <a:r>
                <a:rPr lang="en-US" sz="1200" dirty="0">
                  <a:solidFill>
                    <a:schemeClr val="bg1"/>
                  </a:solidFill>
                  <a:latin typeface="+mj-lt"/>
                </a:rPr>
                <a:t>Flexible Server </a:t>
              </a:r>
              <a:r>
                <a:rPr lang="en-US" sz="1200" dirty="0">
                  <a:solidFill>
                    <a:schemeClr val="bg1"/>
                  </a:solidFill>
                </a:rPr>
                <a:t>in 2022</a:t>
              </a:r>
              <a:endParaRPr lang="en-AU" sz="1200" dirty="0">
                <a:solidFill>
                  <a:schemeClr val="bg1"/>
                </a:solidFill>
              </a:endParaRPr>
            </a:p>
          </p:txBody>
        </p:sp>
        <p:grpSp>
          <p:nvGrpSpPr>
            <p:cNvPr id="81" name="Group 46">
              <a:extLst>
                <a:ext uri="{FF2B5EF4-FFF2-40B4-BE49-F238E27FC236}">
                  <a16:creationId xmlns:a16="http://schemas.microsoft.com/office/drawing/2014/main" id="{6DC587EB-8E87-0845-B536-AEF31A9B8520}"/>
                </a:ext>
              </a:extLst>
            </p:cNvPr>
            <p:cNvGrpSpPr>
              <a:grpSpLocks noChangeAspect="1"/>
            </p:cNvGrpSpPr>
            <p:nvPr/>
          </p:nvGrpSpPr>
          <p:grpSpPr bwMode="auto">
            <a:xfrm>
              <a:off x="9211008" y="744721"/>
              <a:ext cx="184666" cy="184666"/>
              <a:chOff x="2812" y="999"/>
              <a:chExt cx="312" cy="312"/>
            </a:xfrm>
          </p:grpSpPr>
          <p:sp>
            <p:nvSpPr>
              <p:cNvPr id="89" name="AutoShape 45">
                <a:extLst>
                  <a:ext uri="{FF2B5EF4-FFF2-40B4-BE49-F238E27FC236}">
                    <a16:creationId xmlns:a16="http://schemas.microsoft.com/office/drawing/2014/main" id="{C7080486-DE4D-9447-B12E-4BC4B8B29F2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7">
                <a:extLst>
                  <a:ext uri="{FF2B5EF4-FFF2-40B4-BE49-F238E27FC236}">
                    <a16:creationId xmlns:a16="http://schemas.microsoft.com/office/drawing/2014/main" id="{A4870AA2-E513-EA42-9DB6-5DAB95190F3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8">
                <a:extLst>
                  <a:ext uri="{FF2B5EF4-FFF2-40B4-BE49-F238E27FC236}">
                    <a16:creationId xmlns:a16="http://schemas.microsoft.com/office/drawing/2014/main" id="{811317FD-4A84-3C49-987F-4C8CF16114A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9">
                <a:extLst>
                  <a:ext uri="{FF2B5EF4-FFF2-40B4-BE49-F238E27FC236}">
                    <a16:creationId xmlns:a16="http://schemas.microsoft.com/office/drawing/2014/main" id="{637D0088-2564-3341-8036-54826A2D08C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52">
              <a:extLst>
                <a:ext uri="{FF2B5EF4-FFF2-40B4-BE49-F238E27FC236}">
                  <a16:creationId xmlns:a16="http://schemas.microsoft.com/office/drawing/2014/main" id="{A05C9987-08B2-6641-8789-AA96D8C692E8}"/>
                </a:ext>
              </a:extLst>
            </p:cNvPr>
            <p:cNvGrpSpPr>
              <a:grpSpLocks noChangeAspect="1"/>
            </p:cNvGrpSpPr>
            <p:nvPr/>
          </p:nvGrpSpPr>
          <p:grpSpPr bwMode="auto">
            <a:xfrm>
              <a:off x="9211007" y="1100849"/>
              <a:ext cx="184667" cy="184667"/>
              <a:chOff x="3411" y="999"/>
              <a:chExt cx="312" cy="312"/>
            </a:xfrm>
          </p:grpSpPr>
          <p:sp>
            <p:nvSpPr>
              <p:cNvPr id="84" name="AutoShape 51">
                <a:extLst>
                  <a:ext uri="{FF2B5EF4-FFF2-40B4-BE49-F238E27FC236}">
                    <a16:creationId xmlns:a16="http://schemas.microsoft.com/office/drawing/2014/main" id="{41853A47-77C9-C341-8718-E1004C6EF628}"/>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53">
                <a:extLst>
                  <a:ext uri="{FF2B5EF4-FFF2-40B4-BE49-F238E27FC236}">
                    <a16:creationId xmlns:a16="http://schemas.microsoft.com/office/drawing/2014/main" id="{8B98D60B-2C5D-034C-A9DA-1DAF6A22F0DB}"/>
                  </a:ext>
                </a:extLst>
              </p:cNvPr>
              <p:cNvSpPr>
                <a:spLocks noChangeArrowheads="1"/>
              </p:cNvSpPr>
              <p:nvPr/>
            </p:nvSpPr>
            <p:spPr bwMode="auto">
              <a:xfrm>
                <a:off x="3548" y="1067"/>
                <a:ext cx="29" cy="1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54">
                <a:extLst>
                  <a:ext uri="{FF2B5EF4-FFF2-40B4-BE49-F238E27FC236}">
                    <a16:creationId xmlns:a16="http://schemas.microsoft.com/office/drawing/2014/main" id="{45E3E144-D571-8049-BB98-7F8D3C8DCB33}"/>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55">
                <a:extLst>
                  <a:ext uri="{FF2B5EF4-FFF2-40B4-BE49-F238E27FC236}">
                    <a16:creationId xmlns:a16="http://schemas.microsoft.com/office/drawing/2014/main" id="{1FB684B5-C8B6-E849-82DE-ECB48AD8DFFF}"/>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56">
                <a:extLst>
                  <a:ext uri="{FF2B5EF4-FFF2-40B4-BE49-F238E27FC236}">
                    <a16:creationId xmlns:a16="http://schemas.microsoft.com/office/drawing/2014/main" id="{0D0ABDD8-D7AD-4642-8B74-54806E417E0C}"/>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3" name="Rectangle 82">
              <a:extLst>
                <a:ext uri="{FF2B5EF4-FFF2-40B4-BE49-F238E27FC236}">
                  <a16:creationId xmlns:a16="http://schemas.microsoft.com/office/drawing/2014/main" id="{AE95E97C-F1C9-E14E-A043-D7BAAF23B87C}"/>
                </a:ext>
              </a:extLst>
            </p:cNvPr>
            <p:cNvSpPr/>
            <p:nvPr/>
          </p:nvSpPr>
          <p:spPr bwMode="auto">
            <a:xfrm>
              <a:off x="8915401" y="585182"/>
              <a:ext cx="82550" cy="85084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02272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p:tgtEl>
                                          <p:spTgt spid="77"/>
                                        </p:tgtEl>
                                        <p:attrNameLst>
                                          <p:attrName>ppt_x</p:attrName>
                                        </p:attrNameLst>
                                      </p:cBhvr>
                                      <p:tavLst>
                                        <p:tav tm="0">
                                          <p:val>
                                            <p:strVal val="#ppt_x+#ppt_w*1.125000"/>
                                          </p:val>
                                        </p:tav>
                                        <p:tav tm="100000">
                                          <p:val>
                                            <p:strVal val="#ppt_x"/>
                                          </p:val>
                                        </p:tav>
                                      </p:tavLst>
                                    </p:anim>
                                    <p:animEffect transition="in" filter="wipe(left)">
                                      <p:cBhvr>
                                        <p:cTn id="8"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54C3BD-CD37-4C1D-B825-7A00E1DFD427}"/>
              </a:ext>
            </a:extLst>
          </p:cNvPr>
          <p:cNvSpPr>
            <a:spLocks noGrp="1"/>
          </p:cNvSpPr>
          <p:nvPr>
            <p:ph type="body" sz="quarter" idx="10"/>
          </p:nvPr>
        </p:nvSpPr>
        <p:spPr>
          <a:xfrm>
            <a:off x="586390" y="1694815"/>
            <a:ext cx="4255433" cy="3662541"/>
          </a:xfrm>
        </p:spPr>
        <p:txBody>
          <a:bodyPr/>
          <a:lstStyle/>
          <a:p>
            <a:pPr marL="285750" indent="-285750">
              <a:lnSpc>
                <a:spcPct val="100000"/>
              </a:lnSpc>
              <a:spcBef>
                <a:spcPts val="0"/>
              </a:spcBef>
              <a:spcAft>
                <a:spcPts val="900"/>
              </a:spcAft>
              <a:buFont typeface="Arial" panose="020B0604020202020204" pitchFamily="34" charset="0"/>
              <a:buChar char="•"/>
            </a:pPr>
            <a:r>
              <a:rPr lang="en-US" sz="1600" dirty="0">
                <a:solidFill>
                  <a:schemeClr val="tx1"/>
                </a:solidFill>
                <a:latin typeface="Segoe UI" panose="020B0502040204020203" pitchFamily="34" charset="0"/>
              </a:rPr>
              <a:t>Read replicas help improve performance and scale of read-intensive workloads such as BI and analytics </a:t>
            </a:r>
          </a:p>
          <a:p>
            <a:pPr marL="285750" indent="-285750">
              <a:lnSpc>
                <a:spcPct val="100000"/>
              </a:lnSpc>
              <a:spcBef>
                <a:spcPts val="0"/>
              </a:spcBef>
              <a:spcAft>
                <a:spcPts val="900"/>
              </a:spcAft>
              <a:buFont typeface="Arial" panose="020B0604020202020204" pitchFamily="34" charset="0"/>
              <a:buChar char="•"/>
            </a:pPr>
            <a:r>
              <a:rPr lang="en-US" sz="1600" dirty="0">
                <a:solidFill>
                  <a:schemeClr val="tx1"/>
                </a:solidFill>
                <a:latin typeface="Segoe UI" panose="020B0502040204020203" pitchFamily="34" charset="0"/>
              </a:rPr>
              <a:t>Consider the read replica features in scenarios when delays in synching data between the master and replicas are acceptable </a:t>
            </a:r>
          </a:p>
          <a:p>
            <a:pPr marL="285750" indent="-285750">
              <a:lnSpc>
                <a:spcPct val="100000"/>
              </a:lnSpc>
              <a:spcBef>
                <a:spcPts val="0"/>
              </a:spcBef>
              <a:spcAft>
                <a:spcPts val="900"/>
              </a:spcAft>
              <a:buFont typeface="Arial" panose="020B0604020202020204" pitchFamily="34" charset="0"/>
              <a:buChar char="•"/>
            </a:pPr>
            <a:r>
              <a:rPr lang="en-US" sz="1600" dirty="0">
                <a:solidFill>
                  <a:schemeClr val="tx1"/>
                </a:solidFill>
                <a:latin typeface="Segoe UI" panose="020B0502040204020203" pitchFamily="34" charset="0"/>
              </a:rPr>
              <a:t>Create a replica in a different Azure region from the master for a disaster recovery plan, where a replica replaces the master in cases of regional disasters </a:t>
            </a:r>
          </a:p>
          <a:p>
            <a:pPr marL="285750" indent="-285750">
              <a:lnSpc>
                <a:spcPct val="100000"/>
              </a:lnSpc>
              <a:spcBef>
                <a:spcPts val="0"/>
              </a:spcBef>
              <a:spcAft>
                <a:spcPts val="900"/>
              </a:spcAft>
              <a:buFont typeface="Arial" panose="020B0604020202020204" pitchFamily="34" charset="0"/>
              <a:buChar char="•"/>
            </a:pPr>
            <a:r>
              <a:rPr lang="en-US" sz="1600" dirty="0">
                <a:solidFill>
                  <a:schemeClr val="tx1"/>
                </a:solidFill>
                <a:latin typeface="Segoe UI" panose="020B0502040204020203" pitchFamily="34" charset="0"/>
              </a:rPr>
              <a:t>Data storage on replica servers grows automatically without impacting workloads</a:t>
            </a:r>
            <a:endParaRPr lang="en-US" sz="1600" dirty="0"/>
          </a:p>
        </p:txBody>
      </p:sp>
      <p:sp>
        <p:nvSpPr>
          <p:cNvPr id="3" name="Title 2">
            <a:extLst>
              <a:ext uri="{FF2B5EF4-FFF2-40B4-BE49-F238E27FC236}">
                <a16:creationId xmlns:a16="http://schemas.microsoft.com/office/drawing/2014/main" id="{52D4FD79-BBD9-4FB5-9124-536C9EE913DE}"/>
              </a:ext>
            </a:extLst>
          </p:cNvPr>
          <p:cNvSpPr>
            <a:spLocks noGrp="1"/>
          </p:cNvSpPr>
          <p:nvPr>
            <p:ph type="title"/>
          </p:nvPr>
        </p:nvSpPr>
        <p:spPr>
          <a:xfrm>
            <a:off x="588263" y="457200"/>
            <a:ext cx="4493403" cy="1251679"/>
          </a:xfrm>
        </p:spPr>
        <p:txBody>
          <a:bodyPr/>
          <a:lstStyle/>
          <a:p>
            <a:r>
              <a:rPr lang="en-US" sz="3200" dirty="0"/>
              <a:t>Replicate data for greater scale </a:t>
            </a:r>
          </a:p>
        </p:txBody>
      </p:sp>
      <p:sp>
        <p:nvSpPr>
          <p:cNvPr id="37" name="Title 1">
            <a:extLst>
              <a:ext uri="{FF2B5EF4-FFF2-40B4-BE49-F238E27FC236}">
                <a16:creationId xmlns:a16="http://schemas.microsoft.com/office/drawing/2014/main" id="{CB031EC9-379C-4E34-883B-D783CA99FF60}"/>
              </a:ext>
            </a:extLst>
          </p:cNvPr>
          <p:cNvSpPr txBox="1">
            <a:spLocks/>
          </p:cNvSpPr>
          <p:nvPr/>
        </p:nvSpPr>
        <p:spPr>
          <a:xfrm>
            <a:off x="6015774" y="1909982"/>
            <a:ext cx="5509600"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400">
              <a:spcBef>
                <a:spcPts val="0"/>
              </a:spcBef>
              <a:defRPr/>
            </a:pPr>
            <a:r>
              <a:rPr lang="en-US" sz="1600" spc="0" dirty="0">
                <a:ln>
                  <a:noFill/>
                </a:ln>
                <a:solidFill>
                  <a:srgbClr val="0078D4"/>
                </a:solidFill>
                <a:latin typeface="Segoe UI Semibold"/>
                <a:cs typeface="+mn-cs"/>
              </a:rPr>
              <a:t>Create up to five replicas of the master server  </a:t>
            </a:r>
          </a:p>
        </p:txBody>
      </p:sp>
      <p:cxnSp>
        <p:nvCxnSpPr>
          <p:cNvPr id="48" name="Straight Connector 47">
            <a:extLst>
              <a:ext uri="{FF2B5EF4-FFF2-40B4-BE49-F238E27FC236}">
                <a16:creationId xmlns:a16="http://schemas.microsoft.com/office/drawing/2014/main" id="{F42D6357-3C3F-714F-AF74-DD2AA23B4390}"/>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descr="architecture diagram">
            <a:extLst>
              <a:ext uri="{FF2B5EF4-FFF2-40B4-BE49-F238E27FC236}">
                <a16:creationId xmlns:a16="http://schemas.microsoft.com/office/drawing/2014/main" id="{6CE0AFF0-5902-3047-AB72-BE91A187A9B8}"/>
              </a:ext>
            </a:extLst>
          </p:cNvPr>
          <p:cNvGrpSpPr/>
          <p:nvPr/>
        </p:nvGrpSpPr>
        <p:grpSpPr>
          <a:xfrm>
            <a:off x="6097801" y="2373920"/>
            <a:ext cx="5355772" cy="2995191"/>
            <a:chOff x="6132307" y="1953679"/>
            <a:chExt cx="5355772" cy="2995191"/>
          </a:xfrm>
        </p:grpSpPr>
        <p:sp>
          <p:nvSpPr>
            <p:cNvPr id="10" name="TextBox 9">
              <a:extLst>
                <a:ext uri="{FF2B5EF4-FFF2-40B4-BE49-F238E27FC236}">
                  <a16:creationId xmlns:a16="http://schemas.microsoft.com/office/drawing/2014/main" id="{19CA1A26-3D73-4F00-AE10-026D7BEA9ABC}"/>
                </a:ext>
              </a:extLst>
            </p:cNvPr>
            <p:cNvSpPr txBox="1"/>
            <p:nvPr/>
          </p:nvSpPr>
          <p:spPr>
            <a:xfrm>
              <a:off x="8268028" y="3000210"/>
              <a:ext cx="1033850" cy="215444"/>
            </a:xfrm>
            <a:prstGeom prst="rect">
              <a:avLst/>
            </a:prstGeom>
            <a:noFill/>
          </p:spPr>
          <p:txBody>
            <a:bodyPr wrap="square" rtlCol="0">
              <a:spAutoFit/>
            </a:bodyPr>
            <a:lstStyle/>
            <a:p>
              <a:pPr algn="ctr"/>
              <a:r>
                <a:rPr lang="en-US" sz="800">
                  <a:latin typeface="Segoe UI" panose="020B0502040204020203" pitchFamily="34" charset="0"/>
                  <a:cs typeface="Segoe UI" panose="020B0502040204020203" pitchFamily="34" charset="0"/>
                </a:rPr>
                <a:t>Master server</a:t>
              </a:r>
            </a:p>
          </p:txBody>
        </p:sp>
        <p:sp>
          <p:nvSpPr>
            <p:cNvPr id="11" name="TextBox 10">
              <a:extLst>
                <a:ext uri="{FF2B5EF4-FFF2-40B4-BE49-F238E27FC236}">
                  <a16:creationId xmlns:a16="http://schemas.microsoft.com/office/drawing/2014/main" id="{83E31EF0-C068-42B7-8CD0-20515D6CEA4C}"/>
                </a:ext>
              </a:extLst>
            </p:cNvPr>
            <p:cNvSpPr txBox="1"/>
            <p:nvPr/>
          </p:nvSpPr>
          <p:spPr>
            <a:xfrm>
              <a:off x="6132307" y="4733426"/>
              <a:ext cx="971168" cy="215444"/>
            </a:xfrm>
            <a:prstGeom prst="rect">
              <a:avLst/>
            </a:prstGeom>
            <a:noFill/>
          </p:spPr>
          <p:txBody>
            <a:bodyPr wrap="square" rtlCol="0">
              <a:spAutoFit/>
            </a:bodyPr>
            <a:lstStyle/>
            <a:p>
              <a:pPr algn="ctr"/>
              <a:r>
                <a:rPr lang="en-US" sz="800">
                  <a:latin typeface="Segoe UI" panose="020B0502040204020203" pitchFamily="34" charset="0"/>
                  <a:cs typeface="Segoe UI" panose="020B0502040204020203" pitchFamily="34" charset="0"/>
                </a:rPr>
                <a:t>Read Replica #1</a:t>
              </a:r>
            </a:p>
          </p:txBody>
        </p:sp>
        <p:sp>
          <p:nvSpPr>
            <p:cNvPr id="18" name="TextBox 17">
              <a:extLst>
                <a:ext uri="{FF2B5EF4-FFF2-40B4-BE49-F238E27FC236}">
                  <a16:creationId xmlns:a16="http://schemas.microsoft.com/office/drawing/2014/main" id="{5A82F965-BA26-42D6-85A7-EF91BDE3B325}"/>
                </a:ext>
              </a:extLst>
            </p:cNvPr>
            <p:cNvSpPr txBox="1"/>
            <p:nvPr/>
          </p:nvSpPr>
          <p:spPr>
            <a:xfrm>
              <a:off x="7223684" y="4732405"/>
              <a:ext cx="955138" cy="214541"/>
            </a:xfrm>
            <a:prstGeom prst="rect">
              <a:avLst/>
            </a:prstGeom>
            <a:noFill/>
          </p:spPr>
          <p:txBody>
            <a:bodyPr wrap="square" rtlCol="0">
              <a:spAutoFit/>
            </a:bodyPr>
            <a:lstStyle/>
            <a:p>
              <a:pPr algn="ctr"/>
              <a:r>
                <a:rPr lang="en-US" sz="800">
                  <a:latin typeface="Segoe UI" panose="020B0502040204020203" pitchFamily="34" charset="0"/>
                  <a:cs typeface="Segoe UI" panose="020B0502040204020203" pitchFamily="34" charset="0"/>
                </a:rPr>
                <a:t>Read Replica #2</a:t>
              </a:r>
            </a:p>
          </p:txBody>
        </p:sp>
        <p:sp>
          <p:nvSpPr>
            <p:cNvPr id="23" name="TextBox 22">
              <a:extLst>
                <a:ext uri="{FF2B5EF4-FFF2-40B4-BE49-F238E27FC236}">
                  <a16:creationId xmlns:a16="http://schemas.microsoft.com/office/drawing/2014/main" id="{E761BF36-8362-4D64-825F-B1CBC8F653D7}"/>
                </a:ext>
              </a:extLst>
            </p:cNvPr>
            <p:cNvSpPr txBox="1"/>
            <p:nvPr/>
          </p:nvSpPr>
          <p:spPr>
            <a:xfrm>
              <a:off x="8311975" y="4732405"/>
              <a:ext cx="978067" cy="215444"/>
            </a:xfrm>
            <a:prstGeom prst="rect">
              <a:avLst/>
            </a:prstGeom>
            <a:noFill/>
          </p:spPr>
          <p:txBody>
            <a:bodyPr wrap="square" rtlCol="0">
              <a:spAutoFit/>
            </a:bodyPr>
            <a:lstStyle/>
            <a:p>
              <a:pPr algn="ctr"/>
              <a:r>
                <a:rPr lang="en-US" sz="800">
                  <a:latin typeface="Segoe UI" panose="020B0502040204020203" pitchFamily="34" charset="0"/>
                  <a:cs typeface="Segoe UI" panose="020B0502040204020203" pitchFamily="34" charset="0"/>
                </a:rPr>
                <a:t>Read Replica #3</a:t>
              </a:r>
            </a:p>
          </p:txBody>
        </p:sp>
        <p:sp>
          <p:nvSpPr>
            <p:cNvPr id="28" name="TextBox 27">
              <a:extLst>
                <a:ext uri="{FF2B5EF4-FFF2-40B4-BE49-F238E27FC236}">
                  <a16:creationId xmlns:a16="http://schemas.microsoft.com/office/drawing/2014/main" id="{41FCFE93-60FB-43CD-8D60-93F772DD97CE}"/>
                </a:ext>
              </a:extLst>
            </p:cNvPr>
            <p:cNvSpPr txBox="1"/>
            <p:nvPr/>
          </p:nvSpPr>
          <p:spPr>
            <a:xfrm>
              <a:off x="9411675" y="4732405"/>
              <a:ext cx="978068" cy="214581"/>
            </a:xfrm>
            <a:prstGeom prst="rect">
              <a:avLst/>
            </a:prstGeom>
            <a:noFill/>
          </p:spPr>
          <p:txBody>
            <a:bodyPr wrap="square" rtlCol="0">
              <a:spAutoFit/>
            </a:bodyPr>
            <a:lstStyle/>
            <a:p>
              <a:pPr algn="ctr"/>
              <a:r>
                <a:rPr lang="en-US" sz="800">
                  <a:latin typeface="Segoe UI" panose="020B0502040204020203" pitchFamily="34" charset="0"/>
                  <a:cs typeface="Segoe UI" panose="020B0502040204020203" pitchFamily="34" charset="0"/>
                </a:rPr>
                <a:t>Read Replica #4</a:t>
              </a:r>
            </a:p>
          </p:txBody>
        </p:sp>
        <p:sp>
          <p:nvSpPr>
            <p:cNvPr id="33" name="TextBox 32">
              <a:extLst>
                <a:ext uri="{FF2B5EF4-FFF2-40B4-BE49-F238E27FC236}">
                  <a16:creationId xmlns:a16="http://schemas.microsoft.com/office/drawing/2014/main" id="{55D9CE44-D9A5-40CC-ADEA-C5A655C6A327}"/>
                </a:ext>
              </a:extLst>
            </p:cNvPr>
            <p:cNvSpPr txBox="1"/>
            <p:nvPr/>
          </p:nvSpPr>
          <p:spPr>
            <a:xfrm>
              <a:off x="10510010" y="4732405"/>
              <a:ext cx="978069" cy="215444"/>
            </a:xfrm>
            <a:prstGeom prst="rect">
              <a:avLst/>
            </a:prstGeom>
            <a:noFill/>
          </p:spPr>
          <p:txBody>
            <a:bodyPr wrap="square" rtlCol="0">
              <a:spAutoFit/>
            </a:bodyPr>
            <a:lstStyle/>
            <a:p>
              <a:pPr algn="ctr"/>
              <a:r>
                <a:rPr lang="en-US" sz="800">
                  <a:latin typeface="Segoe UI" panose="020B0502040204020203" pitchFamily="34" charset="0"/>
                  <a:cs typeface="Segoe UI" panose="020B0502040204020203" pitchFamily="34" charset="0"/>
                </a:rPr>
                <a:t>Read Replica #5</a:t>
              </a:r>
            </a:p>
          </p:txBody>
        </p:sp>
        <p:cxnSp>
          <p:nvCxnSpPr>
            <p:cNvPr id="39" name="Straight Connector 38">
              <a:extLst>
                <a:ext uri="{FF2B5EF4-FFF2-40B4-BE49-F238E27FC236}">
                  <a16:creationId xmlns:a16="http://schemas.microsoft.com/office/drawing/2014/main" id="{5F71024A-B960-4BBB-B27E-A6154056B933}"/>
                </a:ext>
              </a:extLst>
            </p:cNvPr>
            <p:cNvCxnSpPr>
              <a:cxnSpLocks/>
            </p:cNvCxnSpPr>
            <p:nvPr/>
          </p:nvCxnSpPr>
          <p:spPr>
            <a:xfrm>
              <a:off x="8795457" y="3215654"/>
              <a:ext cx="5950" cy="876179"/>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D0EE921-8812-4D8A-896C-CB87FA867D68}"/>
                </a:ext>
              </a:extLst>
            </p:cNvPr>
            <p:cNvSpPr txBox="1"/>
            <p:nvPr/>
          </p:nvSpPr>
          <p:spPr>
            <a:xfrm>
              <a:off x="8901861" y="3429546"/>
              <a:ext cx="754291" cy="246221"/>
            </a:xfrm>
            <a:prstGeom prst="rect">
              <a:avLst/>
            </a:prstGeom>
            <a:noFill/>
          </p:spPr>
          <p:txBody>
            <a:bodyPr wrap="square" lIns="0" tIns="0" rIns="0" bIns="0" rtlCol="0">
              <a:spAutoFit/>
            </a:bodyPr>
            <a:lstStyle/>
            <a:p>
              <a:r>
                <a:rPr lang="en-US" sz="800">
                  <a:latin typeface="Segoe UI" panose="020B0502040204020203" pitchFamily="34" charset="0"/>
                  <a:cs typeface="Segoe UI" panose="020B0502040204020203" pitchFamily="34" charset="0"/>
                </a:rPr>
                <a:t>Asynchronous updates </a:t>
              </a:r>
            </a:p>
          </p:txBody>
        </p:sp>
        <p:cxnSp>
          <p:nvCxnSpPr>
            <p:cNvPr id="14" name="Straight Connector 13">
              <a:extLst>
                <a:ext uri="{FF2B5EF4-FFF2-40B4-BE49-F238E27FC236}">
                  <a16:creationId xmlns:a16="http://schemas.microsoft.com/office/drawing/2014/main" id="{A675C3AF-96A3-FD47-B282-255D4E8BEB9D}"/>
                </a:ext>
              </a:extLst>
            </p:cNvPr>
            <p:cNvCxnSpPr>
              <a:cxnSpLocks/>
            </p:cNvCxnSpPr>
            <p:nvPr/>
          </p:nvCxnSpPr>
          <p:spPr>
            <a:xfrm>
              <a:off x="6604549" y="3912189"/>
              <a:ext cx="4387765"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2DCD5C4-EFC2-E44D-85B0-53FB619780B1}"/>
                </a:ext>
              </a:extLst>
            </p:cNvPr>
            <p:cNvCxnSpPr>
              <a:cxnSpLocks/>
            </p:cNvCxnSpPr>
            <p:nvPr/>
          </p:nvCxnSpPr>
          <p:spPr>
            <a:xfrm>
              <a:off x="10992314" y="3905681"/>
              <a:ext cx="0" cy="18615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166E76C-A868-B945-B17C-5D4CEE1F26DE}"/>
                </a:ext>
              </a:extLst>
            </p:cNvPr>
            <p:cNvCxnSpPr>
              <a:cxnSpLocks/>
            </p:cNvCxnSpPr>
            <p:nvPr/>
          </p:nvCxnSpPr>
          <p:spPr>
            <a:xfrm>
              <a:off x="9896861" y="3905681"/>
              <a:ext cx="0" cy="18615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ECD6A77-DE24-A54C-831C-0320494DC303}"/>
                </a:ext>
              </a:extLst>
            </p:cNvPr>
            <p:cNvCxnSpPr>
              <a:cxnSpLocks/>
            </p:cNvCxnSpPr>
            <p:nvPr/>
          </p:nvCxnSpPr>
          <p:spPr>
            <a:xfrm>
              <a:off x="7700003" y="3912189"/>
              <a:ext cx="0" cy="18615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1D2BA08-A159-C440-AE2E-40AB8175338C}"/>
                </a:ext>
              </a:extLst>
            </p:cNvPr>
            <p:cNvCxnSpPr>
              <a:cxnSpLocks/>
            </p:cNvCxnSpPr>
            <p:nvPr/>
          </p:nvCxnSpPr>
          <p:spPr>
            <a:xfrm>
              <a:off x="6604549" y="3905681"/>
              <a:ext cx="0" cy="18615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0330-793C-4F41-A95E-B3F9D6E9AE00}"/>
                </a:ext>
              </a:extLst>
            </p:cNvPr>
            <p:cNvCxnSpPr>
              <a:cxnSpLocks/>
            </p:cNvCxnSpPr>
            <p:nvPr/>
          </p:nvCxnSpPr>
          <p:spPr>
            <a:xfrm flipH="1">
              <a:off x="6897361" y="4450521"/>
              <a:ext cx="52684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BAAF308-8722-704D-8DAF-D5D20C23F3FF}"/>
                </a:ext>
              </a:extLst>
            </p:cNvPr>
            <p:cNvCxnSpPr>
              <a:cxnSpLocks/>
            </p:cNvCxnSpPr>
            <p:nvPr/>
          </p:nvCxnSpPr>
          <p:spPr>
            <a:xfrm flipH="1">
              <a:off x="7990865" y="4450521"/>
              <a:ext cx="52684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00890A4-DEC3-0946-9C85-9B03EA06B0FE}"/>
                </a:ext>
              </a:extLst>
            </p:cNvPr>
            <p:cNvCxnSpPr>
              <a:cxnSpLocks/>
            </p:cNvCxnSpPr>
            <p:nvPr/>
          </p:nvCxnSpPr>
          <p:spPr>
            <a:xfrm flipH="1">
              <a:off x="9096481" y="4450521"/>
              <a:ext cx="52684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D487DF8-D91E-9442-9CE4-A1C7A564BAE5}"/>
                </a:ext>
              </a:extLst>
            </p:cNvPr>
            <p:cNvCxnSpPr>
              <a:cxnSpLocks/>
            </p:cNvCxnSpPr>
            <p:nvPr/>
          </p:nvCxnSpPr>
          <p:spPr>
            <a:xfrm flipH="1">
              <a:off x="10177874" y="4450521"/>
              <a:ext cx="52684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1" name="Graphic 50" descr="Azure Database for PostgreSQL logo">
              <a:extLst>
                <a:ext uri="{FF2B5EF4-FFF2-40B4-BE49-F238E27FC236}">
                  <a16:creationId xmlns:a16="http://schemas.microsoft.com/office/drawing/2014/main" id="{99EBEAD3-3470-FE43-8C8B-D372A72D37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37834" y="1953679"/>
              <a:ext cx="1041077" cy="1041075"/>
            </a:xfrm>
            <a:prstGeom prst="rect">
              <a:avLst/>
            </a:prstGeom>
          </p:spPr>
        </p:pic>
        <p:pic>
          <p:nvPicPr>
            <p:cNvPr id="52" name="Graphic 51" descr="Azure Database for PostgreSQL logo">
              <a:extLst>
                <a:ext uri="{FF2B5EF4-FFF2-40B4-BE49-F238E27FC236}">
                  <a16:creationId xmlns:a16="http://schemas.microsoft.com/office/drawing/2014/main" id="{A4E6D9F2-F880-EB4A-BFF7-A9516933872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307621" y="4126552"/>
              <a:ext cx="617836" cy="617834"/>
            </a:xfrm>
            <a:prstGeom prst="rect">
              <a:avLst/>
            </a:prstGeom>
          </p:spPr>
        </p:pic>
        <p:pic>
          <p:nvPicPr>
            <p:cNvPr id="55" name="Graphic 54" descr="Azure Database for PostgreSQL logo">
              <a:extLst>
                <a:ext uri="{FF2B5EF4-FFF2-40B4-BE49-F238E27FC236}">
                  <a16:creationId xmlns:a16="http://schemas.microsoft.com/office/drawing/2014/main" id="{EE4CC658-A11A-F144-8649-551F09790A4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386913" y="4126552"/>
              <a:ext cx="617836" cy="617834"/>
            </a:xfrm>
            <a:prstGeom prst="rect">
              <a:avLst/>
            </a:prstGeom>
          </p:spPr>
        </p:pic>
        <p:pic>
          <p:nvPicPr>
            <p:cNvPr id="56" name="Graphic 55" descr="Azure Database for PostgreSQL logo">
              <a:extLst>
                <a:ext uri="{FF2B5EF4-FFF2-40B4-BE49-F238E27FC236}">
                  <a16:creationId xmlns:a16="http://schemas.microsoft.com/office/drawing/2014/main" id="{41FC9A3E-B81D-484E-BF03-926B37291A3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496185" y="4126552"/>
              <a:ext cx="617836" cy="617834"/>
            </a:xfrm>
            <a:prstGeom prst="rect">
              <a:avLst/>
            </a:prstGeom>
          </p:spPr>
        </p:pic>
        <p:pic>
          <p:nvPicPr>
            <p:cNvPr id="57" name="Graphic 56" descr="Azure Database for PostgreSQL logo">
              <a:extLst>
                <a:ext uri="{FF2B5EF4-FFF2-40B4-BE49-F238E27FC236}">
                  <a16:creationId xmlns:a16="http://schemas.microsoft.com/office/drawing/2014/main" id="{CBB7521A-D835-1243-BA1B-65C88493035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05457" y="4126552"/>
              <a:ext cx="617836" cy="617834"/>
            </a:xfrm>
            <a:prstGeom prst="rect">
              <a:avLst/>
            </a:prstGeom>
          </p:spPr>
        </p:pic>
        <p:pic>
          <p:nvPicPr>
            <p:cNvPr id="58" name="Graphic 57" descr="Azure Database for PostgreSQL logo">
              <a:extLst>
                <a:ext uri="{FF2B5EF4-FFF2-40B4-BE49-F238E27FC236}">
                  <a16:creationId xmlns:a16="http://schemas.microsoft.com/office/drawing/2014/main" id="{8AFF8ACA-0C26-5F45-ACA3-DA97FCFE507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84749" y="4126552"/>
              <a:ext cx="617836" cy="617834"/>
            </a:xfrm>
            <a:prstGeom prst="rect">
              <a:avLst/>
            </a:prstGeom>
          </p:spPr>
        </p:pic>
      </p:grpSp>
      <p:grpSp>
        <p:nvGrpSpPr>
          <p:cNvPr id="30" name="Group 29" descr="Announcement graphic: Supported on single server, Coming to flexible server in 2022">
            <a:extLst>
              <a:ext uri="{FF2B5EF4-FFF2-40B4-BE49-F238E27FC236}">
                <a16:creationId xmlns:a16="http://schemas.microsoft.com/office/drawing/2014/main" id="{5AAE9851-0736-4C82-A563-4A3EC48FD4AC}"/>
              </a:ext>
            </a:extLst>
          </p:cNvPr>
          <p:cNvGrpSpPr/>
          <p:nvPr/>
        </p:nvGrpSpPr>
        <p:grpSpPr>
          <a:xfrm>
            <a:off x="8915401" y="585182"/>
            <a:ext cx="3276598" cy="850848"/>
            <a:chOff x="8915401" y="585182"/>
            <a:chExt cx="3276598" cy="850848"/>
          </a:xfrm>
        </p:grpSpPr>
        <p:sp>
          <p:nvSpPr>
            <p:cNvPr id="31" name="Rectangle 30">
              <a:extLst>
                <a:ext uri="{FF2B5EF4-FFF2-40B4-BE49-F238E27FC236}">
                  <a16:creationId xmlns:a16="http://schemas.microsoft.com/office/drawing/2014/main" id="{64C888A6-1832-4014-8083-0B8CF47F5DF3}"/>
                </a:ext>
              </a:extLst>
            </p:cNvPr>
            <p:cNvSpPr/>
            <p:nvPr/>
          </p:nvSpPr>
          <p:spPr bwMode="auto">
            <a:xfrm>
              <a:off x="8996044" y="585182"/>
              <a:ext cx="3195955" cy="8508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a:extLst>
                <a:ext uri="{FF2B5EF4-FFF2-40B4-BE49-F238E27FC236}">
                  <a16:creationId xmlns:a16="http://schemas.microsoft.com/office/drawing/2014/main" id="{9E390DE3-23AC-4293-AE82-F5449719FADA}"/>
                </a:ext>
              </a:extLst>
            </p:cNvPr>
            <p:cNvSpPr txBox="1"/>
            <p:nvPr/>
          </p:nvSpPr>
          <p:spPr>
            <a:xfrm>
              <a:off x="9412600" y="686522"/>
              <a:ext cx="2468083" cy="276999"/>
            </a:xfrm>
            <a:prstGeom prst="rect">
              <a:avLst/>
            </a:prstGeom>
            <a:noFill/>
          </p:spPr>
          <p:txBody>
            <a:bodyPr wrap="square">
              <a:spAutoFit/>
            </a:bodyPr>
            <a:lstStyle/>
            <a:p>
              <a:r>
                <a:rPr lang="en-US" sz="1200" dirty="0">
                  <a:solidFill>
                    <a:schemeClr val="bg1"/>
                  </a:solidFill>
                </a:rPr>
                <a:t>Supported on </a:t>
              </a:r>
              <a:r>
                <a:rPr lang="en-US" sz="1200" dirty="0">
                  <a:solidFill>
                    <a:schemeClr val="bg1"/>
                  </a:solidFill>
                  <a:latin typeface="+mj-lt"/>
                </a:rPr>
                <a:t>Single Server</a:t>
              </a:r>
              <a:endParaRPr lang="en-AU" sz="1200" dirty="0">
                <a:solidFill>
                  <a:schemeClr val="bg1"/>
                </a:solidFill>
                <a:latin typeface="+mj-lt"/>
              </a:endParaRPr>
            </a:p>
          </p:txBody>
        </p:sp>
        <p:sp>
          <p:nvSpPr>
            <p:cNvPr id="34" name="TextBox 33">
              <a:extLst>
                <a:ext uri="{FF2B5EF4-FFF2-40B4-BE49-F238E27FC236}">
                  <a16:creationId xmlns:a16="http://schemas.microsoft.com/office/drawing/2014/main" id="{D4333D2F-9FAA-4DF7-93BF-46B3486E4174}"/>
                </a:ext>
              </a:extLst>
            </p:cNvPr>
            <p:cNvSpPr txBox="1"/>
            <p:nvPr/>
          </p:nvSpPr>
          <p:spPr>
            <a:xfrm>
              <a:off x="9400883" y="1055177"/>
              <a:ext cx="2646717" cy="276999"/>
            </a:xfrm>
            <a:prstGeom prst="rect">
              <a:avLst/>
            </a:prstGeom>
            <a:noFill/>
          </p:spPr>
          <p:txBody>
            <a:bodyPr wrap="square">
              <a:spAutoFit/>
            </a:bodyPr>
            <a:lstStyle/>
            <a:p>
              <a:r>
                <a:rPr lang="en-US" sz="1200" dirty="0">
                  <a:solidFill>
                    <a:schemeClr val="bg1"/>
                  </a:solidFill>
                </a:rPr>
                <a:t>Coming to </a:t>
              </a:r>
              <a:r>
                <a:rPr lang="en-US" sz="1200" dirty="0">
                  <a:solidFill>
                    <a:schemeClr val="bg1"/>
                  </a:solidFill>
                  <a:latin typeface="+mj-lt"/>
                </a:rPr>
                <a:t>Flexible Server </a:t>
              </a:r>
              <a:r>
                <a:rPr lang="en-US" sz="1200" dirty="0">
                  <a:solidFill>
                    <a:schemeClr val="bg1"/>
                  </a:solidFill>
                </a:rPr>
                <a:t>in 2022</a:t>
              </a:r>
              <a:endParaRPr lang="en-AU" sz="1200" dirty="0">
                <a:solidFill>
                  <a:schemeClr val="bg1"/>
                </a:solidFill>
              </a:endParaRPr>
            </a:p>
          </p:txBody>
        </p:sp>
        <p:grpSp>
          <p:nvGrpSpPr>
            <p:cNvPr id="35" name="Group 46">
              <a:extLst>
                <a:ext uri="{FF2B5EF4-FFF2-40B4-BE49-F238E27FC236}">
                  <a16:creationId xmlns:a16="http://schemas.microsoft.com/office/drawing/2014/main" id="{2666A98E-9ECD-4E5C-8850-8375321629F1}"/>
                </a:ext>
              </a:extLst>
            </p:cNvPr>
            <p:cNvGrpSpPr>
              <a:grpSpLocks noChangeAspect="1"/>
            </p:cNvGrpSpPr>
            <p:nvPr/>
          </p:nvGrpSpPr>
          <p:grpSpPr bwMode="auto">
            <a:xfrm>
              <a:off x="9211008" y="744721"/>
              <a:ext cx="184666" cy="184666"/>
              <a:chOff x="2812" y="999"/>
              <a:chExt cx="312" cy="312"/>
            </a:xfrm>
          </p:grpSpPr>
          <p:sp>
            <p:nvSpPr>
              <p:cNvPr id="61" name="AutoShape 45">
                <a:extLst>
                  <a:ext uri="{FF2B5EF4-FFF2-40B4-BE49-F238E27FC236}">
                    <a16:creationId xmlns:a16="http://schemas.microsoft.com/office/drawing/2014/main" id="{4A9E924C-3570-4694-BFB9-9C888A6986C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7">
                <a:extLst>
                  <a:ext uri="{FF2B5EF4-FFF2-40B4-BE49-F238E27FC236}">
                    <a16:creationId xmlns:a16="http://schemas.microsoft.com/office/drawing/2014/main" id="{87B2E4DA-C27D-40BA-8071-BE2FB2EAF95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8">
                <a:extLst>
                  <a:ext uri="{FF2B5EF4-FFF2-40B4-BE49-F238E27FC236}">
                    <a16:creationId xmlns:a16="http://schemas.microsoft.com/office/drawing/2014/main" id="{69836C4D-F966-45E9-AC8D-4760FC5F503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9">
                <a:extLst>
                  <a:ext uri="{FF2B5EF4-FFF2-40B4-BE49-F238E27FC236}">
                    <a16:creationId xmlns:a16="http://schemas.microsoft.com/office/drawing/2014/main" id="{DFE6FA15-20BE-4868-8550-3BBFDFF4AB8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52">
              <a:extLst>
                <a:ext uri="{FF2B5EF4-FFF2-40B4-BE49-F238E27FC236}">
                  <a16:creationId xmlns:a16="http://schemas.microsoft.com/office/drawing/2014/main" id="{F0E919FB-E381-4A51-B799-C5082AF3FD95}"/>
                </a:ext>
              </a:extLst>
            </p:cNvPr>
            <p:cNvGrpSpPr>
              <a:grpSpLocks noChangeAspect="1"/>
            </p:cNvGrpSpPr>
            <p:nvPr/>
          </p:nvGrpSpPr>
          <p:grpSpPr bwMode="auto">
            <a:xfrm>
              <a:off x="9211007" y="1100849"/>
              <a:ext cx="184667" cy="184667"/>
              <a:chOff x="3411" y="999"/>
              <a:chExt cx="312" cy="312"/>
            </a:xfrm>
          </p:grpSpPr>
          <p:sp>
            <p:nvSpPr>
              <p:cNvPr id="40" name="AutoShape 51">
                <a:extLst>
                  <a:ext uri="{FF2B5EF4-FFF2-40B4-BE49-F238E27FC236}">
                    <a16:creationId xmlns:a16="http://schemas.microsoft.com/office/drawing/2014/main" id="{C46353B7-CA35-4441-A1F2-93CBA8DB2ADF}"/>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53">
                <a:extLst>
                  <a:ext uri="{FF2B5EF4-FFF2-40B4-BE49-F238E27FC236}">
                    <a16:creationId xmlns:a16="http://schemas.microsoft.com/office/drawing/2014/main" id="{8121077F-9DA0-4C97-B143-7BA7311D96E3}"/>
                  </a:ext>
                </a:extLst>
              </p:cNvPr>
              <p:cNvSpPr>
                <a:spLocks noChangeArrowheads="1"/>
              </p:cNvSpPr>
              <p:nvPr/>
            </p:nvSpPr>
            <p:spPr bwMode="auto">
              <a:xfrm>
                <a:off x="3548" y="1067"/>
                <a:ext cx="29" cy="1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54">
                <a:extLst>
                  <a:ext uri="{FF2B5EF4-FFF2-40B4-BE49-F238E27FC236}">
                    <a16:creationId xmlns:a16="http://schemas.microsoft.com/office/drawing/2014/main" id="{F060F889-7AA4-4B1A-A54D-F00618840308}"/>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a:extLst>
                  <a:ext uri="{FF2B5EF4-FFF2-40B4-BE49-F238E27FC236}">
                    <a16:creationId xmlns:a16="http://schemas.microsoft.com/office/drawing/2014/main" id="{23B714EB-0380-411B-A9DC-BE2D1F86EC56}"/>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a:extLst>
                  <a:ext uri="{FF2B5EF4-FFF2-40B4-BE49-F238E27FC236}">
                    <a16:creationId xmlns:a16="http://schemas.microsoft.com/office/drawing/2014/main" id="{01493747-733B-4F53-A4A1-F727575A35DA}"/>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 name="Rectangle 37">
              <a:extLst>
                <a:ext uri="{FF2B5EF4-FFF2-40B4-BE49-F238E27FC236}">
                  <a16:creationId xmlns:a16="http://schemas.microsoft.com/office/drawing/2014/main" id="{2D11CB15-4D9A-4C60-827F-A8EFD702EFD3}"/>
                </a:ext>
              </a:extLst>
            </p:cNvPr>
            <p:cNvSpPr/>
            <p:nvPr/>
          </p:nvSpPr>
          <p:spPr bwMode="auto">
            <a:xfrm>
              <a:off x="8915401" y="585182"/>
              <a:ext cx="82550" cy="85084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75194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p:tgtEl>
                                          <p:spTgt spid="30"/>
                                        </p:tgtEl>
                                        <p:attrNameLst>
                                          <p:attrName>ppt_x</p:attrName>
                                        </p:attrNameLst>
                                      </p:cBhvr>
                                      <p:tavLst>
                                        <p:tav tm="0">
                                          <p:val>
                                            <p:strVal val="#ppt_x+#ppt_w*1.125000"/>
                                          </p:val>
                                        </p:tav>
                                        <p:tav tm="100000">
                                          <p:val>
                                            <p:strVal val="#ppt_x"/>
                                          </p:val>
                                        </p:tav>
                                      </p:tavLst>
                                    </p:anim>
                                    <p:animEffect transition="in" filter="wipe(left)">
                                      <p:cBhvr>
                                        <p:cTn id="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33BBC0-B231-4804-91B5-342EAE089C33}"/>
              </a:ext>
            </a:extLst>
          </p:cNvPr>
          <p:cNvSpPr>
            <a:spLocks noGrp="1"/>
          </p:cNvSpPr>
          <p:nvPr>
            <p:ph type="title"/>
          </p:nvPr>
        </p:nvSpPr>
        <p:spPr>
          <a:xfrm>
            <a:off x="758414" y="938501"/>
            <a:ext cx="6844571" cy="1846659"/>
          </a:xfrm>
        </p:spPr>
        <p:txBody>
          <a:bodyPr/>
          <a:lstStyle/>
          <a:p>
            <a:r>
              <a:rPr lang="en-US" sz="4000" dirty="0"/>
              <a:t>Economic stability</a:t>
            </a:r>
            <a:br>
              <a:rPr lang="en-US" sz="4000" dirty="0"/>
            </a:br>
            <a:r>
              <a:rPr lang="en-US" sz="4000" dirty="0">
                <a:solidFill>
                  <a:schemeClr val="accent1"/>
                </a:solidFill>
              </a:rPr>
              <a:t>impacted by disruptive events</a:t>
            </a:r>
          </a:p>
        </p:txBody>
      </p:sp>
      <p:sp>
        <p:nvSpPr>
          <p:cNvPr id="5" name="Rectangle 4">
            <a:extLst>
              <a:ext uri="{FF2B5EF4-FFF2-40B4-BE49-F238E27FC236}">
                <a16:creationId xmlns:a16="http://schemas.microsoft.com/office/drawing/2014/main" id="{A479F8B4-FDE8-49F8-8B97-E826F58295FE}"/>
              </a:ext>
              <a:ext uri="{C183D7F6-B498-43B3-948B-1728B52AA6E4}">
                <adec:decorative xmlns:adec="http://schemas.microsoft.com/office/drawing/2017/decorative" val="1"/>
              </a:ext>
            </a:extLst>
          </p:cNvPr>
          <p:cNvSpPr/>
          <p:nvPr/>
        </p:nvSpPr>
        <p:spPr bwMode="auto">
          <a:xfrm>
            <a:off x="10819388" y="708804"/>
            <a:ext cx="1372612" cy="494141"/>
          </a:xfrm>
          <a:prstGeom prst="rect">
            <a:avLst/>
          </a:prstGeom>
          <a:gradFill flip="none" rotWithShape="1">
            <a:gsLst>
              <a:gs pos="15000">
                <a:schemeClr val="accent1">
                  <a:alpha val="5000"/>
                  <a:lumMod val="100000"/>
                </a:schemeClr>
              </a:gs>
              <a:gs pos="68000">
                <a:schemeClr val="accent1">
                  <a:alpha val="50000"/>
                  <a:lumMod val="100000"/>
                </a:schemeClr>
              </a:gs>
            </a:gsLst>
            <a:lin ang="120000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p:nvSpPr>
          <p:cNvPr id="85" name="Rectangle 84">
            <a:extLst>
              <a:ext uri="{FF2B5EF4-FFF2-40B4-BE49-F238E27FC236}">
                <a16:creationId xmlns:a16="http://schemas.microsoft.com/office/drawing/2014/main" id="{3E58FAF3-1D12-4E32-A116-EC78C5954EAF}"/>
              </a:ext>
              <a:ext uri="{C183D7F6-B498-43B3-948B-1728B52AA6E4}">
                <adec:decorative xmlns:adec="http://schemas.microsoft.com/office/drawing/2017/decorative" val="1"/>
              </a:ext>
            </a:extLst>
          </p:cNvPr>
          <p:cNvSpPr/>
          <p:nvPr/>
        </p:nvSpPr>
        <p:spPr bwMode="auto">
          <a:xfrm>
            <a:off x="10596786" y="1289092"/>
            <a:ext cx="1595213" cy="494141"/>
          </a:xfrm>
          <a:prstGeom prst="rect">
            <a:avLst/>
          </a:prstGeom>
          <a:gradFill flip="none" rotWithShape="1">
            <a:gsLst>
              <a:gs pos="7000">
                <a:schemeClr val="accent1">
                  <a:alpha val="5000"/>
                  <a:lumMod val="100000"/>
                </a:schemeClr>
              </a:gs>
              <a:gs pos="83000">
                <a:schemeClr val="accent1">
                  <a:alpha val="50000"/>
                  <a:lumMod val="100000"/>
                </a:schemeClr>
              </a:gs>
            </a:gsLst>
            <a:lin ang="180000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p:nvSpPr>
          <p:cNvPr id="89" name="Rectangle 88">
            <a:extLst>
              <a:ext uri="{FF2B5EF4-FFF2-40B4-BE49-F238E27FC236}">
                <a16:creationId xmlns:a16="http://schemas.microsoft.com/office/drawing/2014/main" id="{FEF1648A-DEBD-4DCA-B176-E1FEB5220089}"/>
              </a:ext>
              <a:ext uri="{C183D7F6-B498-43B3-948B-1728B52AA6E4}">
                <adec:decorative xmlns:adec="http://schemas.microsoft.com/office/drawing/2017/decorative" val="1"/>
              </a:ext>
            </a:extLst>
          </p:cNvPr>
          <p:cNvSpPr/>
          <p:nvPr/>
        </p:nvSpPr>
        <p:spPr bwMode="auto">
          <a:xfrm>
            <a:off x="10287000" y="1869379"/>
            <a:ext cx="1904998" cy="494141"/>
          </a:xfrm>
          <a:prstGeom prst="rect">
            <a:avLst/>
          </a:prstGeom>
          <a:gradFill flip="none" rotWithShape="1">
            <a:gsLst>
              <a:gs pos="0">
                <a:schemeClr val="accent1">
                  <a:alpha val="4000"/>
                  <a:lumMod val="100000"/>
                </a:schemeClr>
              </a:gs>
              <a:gs pos="100000">
                <a:schemeClr val="accent1">
                  <a:alpha val="50000"/>
                  <a:lumMod val="100000"/>
                </a:schemeClr>
              </a:gs>
            </a:gsLst>
            <a:lin ang="180000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p:nvSpPr>
          <p:cNvPr id="90" name="Rectangle 89">
            <a:extLst>
              <a:ext uri="{FF2B5EF4-FFF2-40B4-BE49-F238E27FC236}">
                <a16:creationId xmlns:a16="http://schemas.microsoft.com/office/drawing/2014/main" id="{8E3F85AC-D032-4DC9-9CB0-2D27DD8C51AF}"/>
              </a:ext>
              <a:ext uri="{C183D7F6-B498-43B3-948B-1728B52AA6E4}">
                <adec:decorative xmlns:adec="http://schemas.microsoft.com/office/drawing/2017/decorative" val="1"/>
              </a:ext>
            </a:extLst>
          </p:cNvPr>
          <p:cNvSpPr/>
          <p:nvPr/>
        </p:nvSpPr>
        <p:spPr bwMode="auto">
          <a:xfrm>
            <a:off x="9898416" y="2445209"/>
            <a:ext cx="2293581" cy="494141"/>
          </a:xfrm>
          <a:prstGeom prst="rect">
            <a:avLst/>
          </a:prstGeom>
          <a:gradFill flip="none" rotWithShape="1">
            <a:gsLst>
              <a:gs pos="9000">
                <a:schemeClr val="accent1">
                  <a:alpha val="4000"/>
                  <a:lumMod val="100000"/>
                </a:schemeClr>
              </a:gs>
              <a:gs pos="100000">
                <a:schemeClr val="accent1">
                  <a:alpha val="75000"/>
                  <a:lumMod val="100000"/>
                </a:schemeClr>
              </a:gs>
            </a:gsLst>
            <a:lin ang="240000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p:nvSpPr>
          <p:cNvPr id="91" name="Rectangle 90">
            <a:extLst>
              <a:ext uri="{FF2B5EF4-FFF2-40B4-BE49-F238E27FC236}">
                <a16:creationId xmlns:a16="http://schemas.microsoft.com/office/drawing/2014/main" id="{0E5FDFED-5C1C-48F7-BD69-293E45F17C4A}"/>
              </a:ext>
              <a:ext uri="{C183D7F6-B498-43B3-948B-1728B52AA6E4}">
                <adec:decorative xmlns:adec="http://schemas.microsoft.com/office/drawing/2017/decorative" val="1"/>
              </a:ext>
            </a:extLst>
          </p:cNvPr>
          <p:cNvSpPr/>
          <p:nvPr/>
        </p:nvSpPr>
        <p:spPr bwMode="auto">
          <a:xfrm>
            <a:off x="9495193" y="3029953"/>
            <a:ext cx="2696799" cy="494141"/>
          </a:xfrm>
          <a:prstGeom prst="rect">
            <a:avLst/>
          </a:prstGeom>
          <a:gradFill flip="none" rotWithShape="1">
            <a:gsLst>
              <a:gs pos="9000">
                <a:schemeClr val="accent1">
                  <a:alpha val="3000"/>
                  <a:lumMod val="100000"/>
                </a:schemeClr>
              </a:gs>
              <a:gs pos="100000">
                <a:schemeClr val="accent1">
                  <a:alpha val="75000"/>
                  <a:lumMod val="100000"/>
                </a:schemeClr>
              </a:gs>
            </a:gsLst>
            <a:lin ang="240000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p:nvSpPr>
          <p:cNvPr id="94" name="Rectangle 93">
            <a:extLst>
              <a:ext uri="{FF2B5EF4-FFF2-40B4-BE49-F238E27FC236}">
                <a16:creationId xmlns:a16="http://schemas.microsoft.com/office/drawing/2014/main" id="{15E15F85-95DE-4893-A672-7184BA097ED0}"/>
              </a:ext>
              <a:ext uri="{C183D7F6-B498-43B3-948B-1728B52AA6E4}">
                <adec:decorative xmlns:adec="http://schemas.microsoft.com/office/drawing/2017/decorative" val="1"/>
              </a:ext>
            </a:extLst>
          </p:cNvPr>
          <p:cNvSpPr/>
          <p:nvPr/>
        </p:nvSpPr>
        <p:spPr bwMode="auto">
          <a:xfrm>
            <a:off x="8728374" y="3610241"/>
            <a:ext cx="3463621" cy="494141"/>
          </a:xfrm>
          <a:prstGeom prst="rect">
            <a:avLst/>
          </a:prstGeom>
          <a:gradFill flip="none" rotWithShape="1">
            <a:gsLst>
              <a:gs pos="14000">
                <a:schemeClr val="accent1">
                  <a:alpha val="3000"/>
                  <a:lumMod val="100000"/>
                </a:schemeClr>
              </a:gs>
              <a:gs pos="100000">
                <a:schemeClr val="accent1">
                  <a:alpha val="75000"/>
                  <a:lumMod val="100000"/>
                </a:schemeClr>
              </a:gs>
            </a:gsLst>
            <a:lin ang="300000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p:nvSpPr>
          <p:cNvPr id="95" name="Rectangle 94">
            <a:extLst>
              <a:ext uri="{FF2B5EF4-FFF2-40B4-BE49-F238E27FC236}">
                <a16:creationId xmlns:a16="http://schemas.microsoft.com/office/drawing/2014/main" id="{1106E02D-7E3A-4209-A9CC-31DD15E556B5}"/>
              </a:ext>
              <a:ext uri="{C183D7F6-B498-43B3-948B-1728B52AA6E4}">
                <adec:decorative xmlns:adec="http://schemas.microsoft.com/office/drawing/2017/decorative" val="1"/>
              </a:ext>
            </a:extLst>
          </p:cNvPr>
          <p:cNvSpPr/>
          <p:nvPr/>
        </p:nvSpPr>
        <p:spPr bwMode="auto">
          <a:xfrm>
            <a:off x="7737295" y="4190527"/>
            <a:ext cx="4454699" cy="494141"/>
          </a:xfrm>
          <a:prstGeom prst="rect">
            <a:avLst/>
          </a:prstGeom>
          <a:gradFill flip="none" rotWithShape="1">
            <a:gsLst>
              <a:gs pos="11000">
                <a:schemeClr val="accent1">
                  <a:alpha val="2000"/>
                  <a:lumMod val="100000"/>
                </a:schemeClr>
              </a:gs>
              <a:gs pos="100000">
                <a:schemeClr val="accent1">
                  <a:lumMod val="100000"/>
                </a:schemeClr>
              </a:gs>
            </a:gsLst>
            <a:lin ang="300000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p:nvSpPr>
          <p:cNvPr id="96" name="Rectangle 95">
            <a:extLst>
              <a:ext uri="{FF2B5EF4-FFF2-40B4-BE49-F238E27FC236}">
                <a16:creationId xmlns:a16="http://schemas.microsoft.com/office/drawing/2014/main" id="{53E0819A-2D50-4589-A540-80630F821E5E}"/>
              </a:ext>
              <a:ext uri="{C183D7F6-B498-43B3-948B-1728B52AA6E4}">
                <adec:decorative xmlns:adec="http://schemas.microsoft.com/office/drawing/2017/decorative" val="1"/>
              </a:ext>
            </a:extLst>
          </p:cNvPr>
          <p:cNvSpPr/>
          <p:nvPr/>
        </p:nvSpPr>
        <p:spPr bwMode="auto">
          <a:xfrm>
            <a:off x="4746171" y="4770814"/>
            <a:ext cx="7445822" cy="494141"/>
          </a:xfrm>
          <a:prstGeom prst="rect">
            <a:avLst/>
          </a:prstGeom>
          <a:gradFill flip="none" rotWithShape="1">
            <a:gsLst>
              <a:gs pos="23000">
                <a:schemeClr val="accent1">
                  <a:alpha val="2000"/>
                  <a:lumMod val="100000"/>
                </a:schemeClr>
              </a:gs>
              <a:gs pos="100000">
                <a:schemeClr val="accent1">
                  <a:lumMod val="100000"/>
                </a:schemeClr>
              </a:gs>
            </a:gsLst>
            <a:lin ang="360000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p:nvSpPr>
          <p:cNvPr id="97" name="Rectangle 96">
            <a:extLst>
              <a:ext uri="{FF2B5EF4-FFF2-40B4-BE49-F238E27FC236}">
                <a16:creationId xmlns:a16="http://schemas.microsoft.com/office/drawing/2014/main" id="{6C3C2EC4-50CE-43FC-AB05-04A97AA24FB3}"/>
              </a:ext>
              <a:ext uri="{C183D7F6-B498-43B3-948B-1728B52AA6E4}">
                <adec:decorative xmlns:adec="http://schemas.microsoft.com/office/drawing/2017/decorative" val="1"/>
              </a:ext>
            </a:extLst>
          </p:cNvPr>
          <p:cNvSpPr/>
          <p:nvPr/>
        </p:nvSpPr>
        <p:spPr bwMode="auto">
          <a:xfrm>
            <a:off x="0" y="5351102"/>
            <a:ext cx="12191992" cy="494141"/>
          </a:xfrm>
          <a:prstGeom prst="rect">
            <a:avLst/>
          </a:prstGeom>
          <a:gradFill flip="none" rotWithShape="1">
            <a:gsLst>
              <a:gs pos="21000">
                <a:schemeClr val="accent1">
                  <a:alpha val="0"/>
                  <a:lumMod val="60000"/>
                  <a:lumOff val="40000"/>
                </a:schemeClr>
              </a:gs>
              <a:gs pos="100000">
                <a:schemeClr val="accent1">
                  <a:lumMod val="100000"/>
                </a:schemeClr>
              </a:gs>
            </a:gsLst>
            <a:lin ang="360000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useBgFill="1">
        <p:nvSpPr>
          <p:cNvPr id="27" name="Freeform: Shape 26" descr="Arrow pointing up showing increase in disruption to stability from us economic recession to Covid-19 pandemic">
            <a:extLst>
              <a:ext uri="{FF2B5EF4-FFF2-40B4-BE49-F238E27FC236}">
                <a16:creationId xmlns:a16="http://schemas.microsoft.com/office/drawing/2014/main" id="{CA6BB822-B040-435B-AFDF-9A40A9B9A9ED}"/>
              </a:ext>
            </a:extLst>
          </p:cNvPr>
          <p:cNvSpPr/>
          <p:nvPr/>
        </p:nvSpPr>
        <p:spPr bwMode="auto">
          <a:xfrm>
            <a:off x="1" y="486229"/>
            <a:ext cx="11115856" cy="5015724"/>
          </a:xfrm>
          <a:custGeom>
            <a:avLst/>
            <a:gdLst>
              <a:gd name="connsiteX0" fmla="*/ 0 w 10049692"/>
              <a:gd name="connsiteY0" fmla="*/ 4171406 h 4171406"/>
              <a:gd name="connsiteX1" fmla="*/ 4807132 w 10049692"/>
              <a:gd name="connsiteY1" fmla="*/ 3901440 h 4171406"/>
              <a:gd name="connsiteX2" fmla="*/ 7794172 w 10049692"/>
              <a:gd name="connsiteY2" fmla="*/ 2978331 h 4171406"/>
              <a:gd name="connsiteX3" fmla="*/ 9239795 w 10049692"/>
              <a:gd name="connsiteY3" fmla="*/ 1558834 h 4171406"/>
              <a:gd name="connsiteX4" fmla="*/ 10049692 w 10049692"/>
              <a:gd name="connsiteY4" fmla="*/ 0 h 4171406"/>
              <a:gd name="connsiteX0" fmla="*/ 0 w 11054647"/>
              <a:gd name="connsiteY0" fmla="*/ 4190035 h 4190035"/>
              <a:gd name="connsiteX1" fmla="*/ 5812087 w 11054647"/>
              <a:gd name="connsiteY1" fmla="*/ 3901440 h 4190035"/>
              <a:gd name="connsiteX2" fmla="*/ 8799127 w 11054647"/>
              <a:gd name="connsiteY2" fmla="*/ 2978331 h 4190035"/>
              <a:gd name="connsiteX3" fmla="*/ 10244750 w 11054647"/>
              <a:gd name="connsiteY3" fmla="*/ 1558834 h 4190035"/>
              <a:gd name="connsiteX4" fmla="*/ 11054647 w 11054647"/>
              <a:gd name="connsiteY4" fmla="*/ 0 h 4190035"/>
              <a:gd name="connsiteX0" fmla="*/ 0 w 11054647"/>
              <a:gd name="connsiteY0" fmla="*/ 4190035 h 4193286"/>
              <a:gd name="connsiteX1" fmla="*/ 5812087 w 11054647"/>
              <a:gd name="connsiteY1" fmla="*/ 3901440 h 4193286"/>
              <a:gd name="connsiteX2" fmla="*/ 8799127 w 11054647"/>
              <a:gd name="connsiteY2" fmla="*/ 2978331 h 4193286"/>
              <a:gd name="connsiteX3" fmla="*/ 10244750 w 11054647"/>
              <a:gd name="connsiteY3" fmla="*/ 1558834 h 4193286"/>
              <a:gd name="connsiteX4" fmla="*/ 11054647 w 11054647"/>
              <a:gd name="connsiteY4" fmla="*/ 0 h 4193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4647" h="4193286">
                <a:moveTo>
                  <a:pt x="0" y="4190035"/>
                </a:moveTo>
                <a:cubicBezTo>
                  <a:pt x="2046863" y="4214088"/>
                  <a:pt x="4345566" y="4103391"/>
                  <a:pt x="5812087" y="3901440"/>
                </a:cubicBezTo>
                <a:cubicBezTo>
                  <a:pt x="7278608" y="3699489"/>
                  <a:pt x="8060350" y="3368765"/>
                  <a:pt x="8799127" y="2978331"/>
                </a:cubicBezTo>
                <a:cubicBezTo>
                  <a:pt x="9537904" y="2587897"/>
                  <a:pt x="9868830" y="2055222"/>
                  <a:pt x="10244750" y="1558834"/>
                </a:cubicBezTo>
                <a:cubicBezTo>
                  <a:pt x="10620670" y="1062446"/>
                  <a:pt x="10837658" y="531223"/>
                  <a:pt x="11054647" y="0"/>
                </a:cubicBezTo>
              </a:path>
            </a:pathLst>
          </a:custGeom>
          <a:ln w="28575">
            <a:solidFill>
              <a:schemeClr val="accent1"/>
            </a:solidFill>
            <a:headEnd type="none" w="med" len="med"/>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6C29346-CC5F-41CA-AB66-C3B72872212E}"/>
              </a:ext>
              <a:ext uri="{C183D7F6-B498-43B3-948B-1728B52AA6E4}">
                <adec:decorative xmlns:adec="http://schemas.microsoft.com/office/drawing/2017/decorative" val="1"/>
              </a:ext>
            </a:extLst>
          </p:cNvPr>
          <p:cNvSpPr/>
          <p:nvPr/>
        </p:nvSpPr>
        <p:spPr bwMode="auto">
          <a:xfrm>
            <a:off x="1215351" y="5451196"/>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9" name="Oval 18">
            <a:extLst>
              <a:ext uri="{FF2B5EF4-FFF2-40B4-BE49-F238E27FC236}">
                <a16:creationId xmlns:a16="http://schemas.microsoft.com/office/drawing/2014/main" id="{F6413F20-62DF-4EFC-987C-157726F4EFD0}"/>
              </a:ext>
              <a:ext uri="{C183D7F6-B498-43B3-948B-1728B52AA6E4}">
                <adec:decorative xmlns:adec="http://schemas.microsoft.com/office/drawing/2017/decorative" val="1"/>
              </a:ext>
            </a:extLst>
          </p:cNvPr>
          <p:cNvSpPr/>
          <p:nvPr/>
        </p:nvSpPr>
        <p:spPr bwMode="auto">
          <a:xfrm>
            <a:off x="4482826" y="5281836"/>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Oval 19">
            <a:extLst>
              <a:ext uri="{FF2B5EF4-FFF2-40B4-BE49-F238E27FC236}">
                <a16:creationId xmlns:a16="http://schemas.microsoft.com/office/drawing/2014/main" id="{143E83D2-D58E-48F4-901C-AD85400B9A19}"/>
              </a:ext>
              <a:ext uri="{C183D7F6-B498-43B3-948B-1728B52AA6E4}">
                <adec:decorative xmlns:adec="http://schemas.microsoft.com/office/drawing/2017/decorative" val="1"/>
              </a:ext>
            </a:extLst>
          </p:cNvPr>
          <p:cNvSpPr/>
          <p:nvPr/>
        </p:nvSpPr>
        <p:spPr bwMode="auto">
          <a:xfrm>
            <a:off x="6757698" y="4897790"/>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Oval 21">
            <a:extLst>
              <a:ext uri="{FF2B5EF4-FFF2-40B4-BE49-F238E27FC236}">
                <a16:creationId xmlns:a16="http://schemas.microsoft.com/office/drawing/2014/main" id="{3DDEFCB4-657A-42F2-B8C5-7A9A7F9BE528}"/>
              </a:ext>
              <a:ext uri="{C183D7F6-B498-43B3-948B-1728B52AA6E4}">
                <adec:decorative xmlns:adec="http://schemas.microsoft.com/office/drawing/2017/decorative" val="1"/>
              </a:ext>
            </a:extLst>
          </p:cNvPr>
          <p:cNvSpPr/>
          <p:nvPr/>
        </p:nvSpPr>
        <p:spPr bwMode="auto">
          <a:xfrm>
            <a:off x="7840001" y="4535127"/>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6" name="Oval 35">
            <a:extLst>
              <a:ext uri="{FF2B5EF4-FFF2-40B4-BE49-F238E27FC236}">
                <a16:creationId xmlns:a16="http://schemas.microsoft.com/office/drawing/2014/main" id="{36D10745-D6AD-45EB-99B1-E6E21F137987}"/>
              </a:ext>
              <a:ext uri="{C183D7F6-B498-43B3-948B-1728B52AA6E4}">
                <adec:decorative xmlns:adec="http://schemas.microsoft.com/office/drawing/2017/decorative" val="1"/>
              </a:ext>
            </a:extLst>
          </p:cNvPr>
          <p:cNvSpPr/>
          <p:nvPr/>
        </p:nvSpPr>
        <p:spPr bwMode="auto">
          <a:xfrm>
            <a:off x="8202592" y="4354996"/>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9" name="Oval 48">
            <a:extLst>
              <a:ext uri="{FF2B5EF4-FFF2-40B4-BE49-F238E27FC236}">
                <a16:creationId xmlns:a16="http://schemas.microsoft.com/office/drawing/2014/main" id="{104BF30D-4487-4965-80AF-A8BA24135889}"/>
              </a:ext>
              <a:ext uri="{C183D7F6-B498-43B3-948B-1728B52AA6E4}">
                <adec:decorative xmlns:adec="http://schemas.microsoft.com/office/drawing/2017/decorative" val="1"/>
              </a:ext>
            </a:extLst>
          </p:cNvPr>
          <p:cNvSpPr/>
          <p:nvPr/>
        </p:nvSpPr>
        <p:spPr bwMode="auto">
          <a:xfrm>
            <a:off x="9870499" y="2921690"/>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0" name="Oval 49">
            <a:extLst>
              <a:ext uri="{FF2B5EF4-FFF2-40B4-BE49-F238E27FC236}">
                <a16:creationId xmlns:a16="http://schemas.microsoft.com/office/drawing/2014/main" id="{457357A5-D955-4C30-8F73-949BC098296B}"/>
              </a:ext>
              <a:ext uri="{C183D7F6-B498-43B3-948B-1728B52AA6E4}">
                <adec:decorative xmlns:adec="http://schemas.microsoft.com/office/drawing/2017/decorative" val="1"/>
              </a:ext>
            </a:extLst>
          </p:cNvPr>
          <p:cNvSpPr/>
          <p:nvPr/>
        </p:nvSpPr>
        <p:spPr bwMode="auto">
          <a:xfrm>
            <a:off x="9648058" y="3260352"/>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1" name="Oval 50">
            <a:extLst>
              <a:ext uri="{FF2B5EF4-FFF2-40B4-BE49-F238E27FC236}">
                <a16:creationId xmlns:a16="http://schemas.microsoft.com/office/drawing/2014/main" id="{C6319C3F-088E-480C-BCEC-AC580A7BA463}"/>
              </a:ext>
              <a:ext uri="{C183D7F6-B498-43B3-948B-1728B52AA6E4}">
                <adec:decorative xmlns:adec="http://schemas.microsoft.com/office/drawing/2017/decorative" val="1"/>
              </a:ext>
            </a:extLst>
          </p:cNvPr>
          <p:cNvSpPr/>
          <p:nvPr/>
        </p:nvSpPr>
        <p:spPr bwMode="auto">
          <a:xfrm>
            <a:off x="10061787" y="2624700"/>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2" name="Oval 51">
            <a:extLst>
              <a:ext uri="{FF2B5EF4-FFF2-40B4-BE49-F238E27FC236}">
                <a16:creationId xmlns:a16="http://schemas.microsoft.com/office/drawing/2014/main" id="{C8558A92-2A7A-494B-BD75-6F703FCD2EAD}"/>
              </a:ext>
              <a:ext uri="{C183D7F6-B498-43B3-948B-1728B52AA6E4}">
                <adec:decorative xmlns:adec="http://schemas.microsoft.com/office/drawing/2017/decorative" val="1"/>
              </a:ext>
            </a:extLst>
          </p:cNvPr>
          <p:cNvSpPr/>
          <p:nvPr/>
        </p:nvSpPr>
        <p:spPr bwMode="auto">
          <a:xfrm>
            <a:off x="10239954" y="2321821"/>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3" name="Oval 52">
            <a:extLst>
              <a:ext uri="{FF2B5EF4-FFF2-40B4-BE49-F238E27FC236}">
                <a16:creationId xmlns:a16="http://schemas.microsoft.com/office/drawing/2014/main" id="{B9E4F790-1C95-4730-B347-8D0C7E9BDCBF}"/>
              </a:ext>
              <a:ext uri="{C183D7F6-B498-43B3-948B-1728B52AA6E4}">
                <adec:decorative xmlns:adec="http://schemas.microsoft.com/office/drawing/2017/decorative" val="1"/>
              </a:ext>
            </a:extLst>
          </p:cNvPr>
          <p:cNvSpPr/>
          <p:nvPr/>
        </p:nvSpPr>
        <p:spPr bwMode="auto">
          <a:xfrm>
            <a:off x="10690452" y="1469371"/>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5" name="Oval 54">
            <a:extLst>
              <a:ext uri="{FF2B5EF4-FFF2-40B4-BE49-F238E27FC236}">
                <a16:creationId xmlns:a16="http://schemas.microsoft.com/office/drawing/2014/main" id="{CAAD8ED8-5143-4764-A433-B34283A051BE}"/>
              </a:ext>
              <a:ext uri="{C183D7F6-B498-43B3-948B-1728B52AA6E4}">
                <adec:decorative xmlns:adec="http://schemas.microsoft.com/office/drawing/2017/decorative" val="1"/>
              </a:ext>
            </a:extLst>
          </p:cNvPr>
          <p:cNvSpPr/>
          <p:nvPr/>
        </p:nvSpPr>
        <p:spPr bwMode="auto">
          <a:xfrm>
            <a:off x="10817054" y="1182652"/>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6" name="Oval 55">
            <a:extLst>
              <a:ext uri="{FF2B5EF4-FFF2-40B4-BE49-F238E27FC236}">
                <a16:creationId xmlns:a16="http://schemas.microsoft.com/office/drawing/2014/main" id="{F4B8C8B9-1DC9-4C69-9CB3-B7F425220D30}"/>
              </a:ext>
              <a:ext uri="{C183D7F6-B498-43B3-948B-1728B52AA6E4}">
                <adec:decorative xmlns:adec="http://schemas.microsoft.com/office/drawing/2017/decorative" val="1"/>
              </a:ext>
            </a:extLst>
          </p:cNvPr>
          <p:cNvSpPr/>
          <p:nvPr/>
        </p:nvSpPr>
        <p:spPr bwMode="auto">
          <a:xfrm>
            <a:off x="10943742" y="780952"/>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4241C6C8-DF59-4DA0-8922-4F9A399EA547}"/>
              </a:ext>
              <a:ext uri="{C183D7F6-B498-43B3-948B-1728B52AA6E4}">
                <adec:decorative xmlns:adec="http://schemas.microsoft.com/office/drawing/2017/decorative" val="1"/>
              </a:ext>
            </a:extLst>
          </p:cNvPr>
          <p:cNvCxnSpPr>
            <a:cxnSpLocks/>
          </p:cNvCxnSpPr>
          <p:nvPr/>
        </p:nvCxnSpPr>
        <p:spPr>
          <a:xfrm>
            <a:off x="0" y="5931386"/>
            <a:ext cx="12191992"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8E650596-EBB9-4CB7-9F5D-864477BCF4B8}"/>
              </a:ext>
              <a:ext uri="{C183D7F6-B498-43B3-948B-1728B52AA6E4}">
                <adec:decorative xmlns:adec="http://schemas.microsoft.com/office/drawing/2017/decorative" val="1"/>
              </a:ext>
            </a:extLst>
          </p:cNvPr>
          <p:cNvSpPr/>
          <p:nvPr/>
        </p:nvSpPr>
        <p:spPr bwMode="auto">
          <a:xfrm>
            <a:off x="8647416" y="4089484"/>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8" name="Oval 57">
            <a:extLst>
              <a:ext uri="{FF2B5EF4-FFF2-40B4-BE49-F238E27FC236}">
                <a16:creationId xmlns:a16="http://schemas.microsoft.com/office/drawing/2014/main" id="{67F5D729-3420-406A-A87B-4E7A46B82F3E}"/>
              </a:ext>
              <a:ext uri="{C183D7F6-B498-43B3-948B-1728B52AA6E4}">
                <adec:decorative xmlns:adec="http://schemas.microsoft.com/office/drawing/2017/decorative" val="1"/>
              </a:ext>
            </a:extLst>
          </p:cNvPr>
          <p:cNvSpPr/>
          <p:nvPr/>
        </p:nvSpPr>
        <p:spPr bwMode="auto">
          <a:xfrm>
            <a:off x="3532293" y="5358820"/>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2" name="Oval 61">
            <a:extLst>
              <a:ext uri="{FF2B5EF4-FFF2-40B4-BE49-F238E27FC236}">
                <a16:creationId xmlns:a16="http://schemas.microsoft.com/office/drawing/2014/main" id="{6E84075D-4A10-4D50-8415-4BD73E901AE4}"/>
              </a:ext>
              <a:ext uri="{C183D7F6-B498-43B3-948B-1728B52AA6E4}">
                <adec:decorative xmlns:adec="http://schemas.microsoft.com/office/drawing/2017/decorative" val="1"/>
              </a:ext>
            </a:extLst>
          </p:cNvPr>
          <p:cNvSpPr/>
          <p:nvPr/>
        </p:nvSpPr>
        <p:spPr bwMode="auto">
          <a:xfrm>
            <a:off x="2129271" y="5435804"/>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6" name="Oval 65">
            <a:extLst>
              <a:ext uri="{FF2B5EF4-FFF2-40B4-BE49-F238E27FC236}">
                <a16:creationId xmlns:a16="http://schemas.microsoft.com/office/drawing/2014/main" id="{B993CF34-DF20-46E3-B135-1E0DB04B1F68}"/>
              </a:ext>
              <a:ext uri="{C183D7F6-B498-43B3-948B-1728B52AA6E4}">
                <adec:decorative xmlns:adec="http://schemas.microsoft.com/office/drawing/2017/decorative" val="1"/>
              </a:ext>
            </a:extLst>
          </p:cNvPr>
          <p:cNvSpPr/>
          <p:nvPr/>
        </p:nvSpPr>
        <p:spPr bwMode="auto">
          <a:xfrm>
            <a:off x="7483350" y="4668673"/>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9" name="Oval 68">
            <a:extLst>
              <a:ext uri="{FF2B5EF4-FFF2-40B4-BE49-F238E27FC236}">
                <a16:creationId xmlns:a16="http://schemas.microsoft.com/office/drawing/2014/main" id="{04C1E2EA-8CAB-463B-A0AE-CF47110C6B5D}"/>
              </a:ext>
              <a:ext uri="{C183D7F6-B498-43B3-948B-1728B52AA6E4}">
                <adec:decorative xmlns:adec="http://schemas.microsoft.com/office/drawing/2017/decorative" val="1"/>
              </a:ext>
            </a:extLst>
          </p:cNvPr>
          <p:cNvSpPr/>
          <p:nvPr/>
        </p:nvSpPr>
        <p:spPr bwMode="auto">
          <a:xfrm>
            <a:off x="9327710" y="3619705"/>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1" name="Oval 70">
            <a:extLst>
              <a:ext uri="{FF2B5EF4-FFF2-40B4-BE49-F238E27FC236}">
                <a16:creationId xmlns:a16="http://schemas.microsoft.com/office/drawing/2014/main" id="{6015C732-E441-49B3-9E82-51D87D051808}"/>
              </a:ext>
              <a:ext uri="{C183D7F6-B498-43B3-948B-1728B52AA6E4}">
                <adec:decorative xmlns:adec="http://schemas.microsoft.com/office/drawing/2017/decorative" val="1"/>
              </a:ext>
            </a:extLst>
          </p:cNvPr>
          <p:cNvSpPr/>
          <p:nvPr/>
        </p:nvSpPr>
        <p:spPr bwMode="auto">
          <a:xfrm>
            <a:off x="10884611" y="967399"/>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4" name="Oval 73">
            <a:extLst>
              <a:ext uri="{FF2B5EF4-FFF2-40B4-BE49-F238E27FC236}">
                <a16:creationId xmlns:a16="http://schemas.microsoft.com/office/drawing/2014/main" id="{B0B81ACD-A753-410B-84F4-AE4665A1681C}"/>
              </a:ext>
              <a:ext uri="{C183D7F6-B498-43B3-948B-1728B52AA6E4}">
                <adec:decorative xmlns:adec="http://schemas.microsoft.com/office/drawing/2017/decorative" val="1"/>
              </a:ext>
            </a:extLst>
          </p:cNvPr>
          <p:cNvSpPr/>
          <p:nvPr/>
        </p:nvSpPr>
        <p:spPr bwMode="auto">
          <a:xfrm>
            <a:off x="10543186" y="1804914"/>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5" name="Oval 74">
            <a:extLst>
              <a:ext uri="{FF2B5EF4-FFF2-40B4-BE49-F238E27FC236}">
                <a16:creationId xmlns:a16="http://schemas.microsoft.com/office/drawing/2014/main" id="{FCAD1E4C-584F-439D-9AF3-F7D2FBE66810}"/>
              </a:ext>
              <a:ext uri="{C183D7F6-B498-43B3-948B-1728B52AA6E4}">
                <adec:decorative xmlns:adec="http://schemas.microsoft.com/office/drawing/2017/decorative" val="1"/>
              </a:ext>
            </a:extLst>
          </p:cNvPr>
          <p:cNvSpPr/>
          <p:nvPr/>
        </p:nvSpPr>
        <p:spPr bwMode="auto">
          <a:xfrm>
            <a:off x="9018196" y="3866372"/>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 name="TextBox 2">
            <a:extLst>
              <a:ext uri="{FF2B5EF4-FFF2-40B4-BE49-F238E27FC236}">
                <a16:creationId xmlns:a16="http://schemas.microsoft.com/office/drawing/2014/main" id="{BBCB37A7-32DB-437C-AA2E-D4D992F27545}"/>
              </a:ext>
            </a:extLst>
          </p:cNvPr>
          <p:cNvSpPr txBox="1"/>
          <p:nvPr/>
        </p:nvSpPr>
        <p:spPr>
          <a:xfrm>
            <a:off x="902701"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1900s</a:t>
            </a:r>
          </a:p>
        </p:txBody>
      </p:sp>
      <p:sp>
        <p:nvSpPr>
          <p:cNvPr id="6" name="TextBox 5">
            <a:extLst>
              <a:ext uri="{FF2B5EF4-FFF2-40B4-BE49-F238E27FC236}">
                <a16:creationId xmlns:a16="http://schemas.microsoft.com/office/drawing/2014/main" id="{325DD9E4-74DC-4D92-BB1D-26CD2FDBEF5B}"/>
              </a:ext>
            </a:extLst>
          </p:cNvPr>
          <p:cNvSpPr txBox="1"/>
          <p:nvPr/>
        </p:nvSpPr>
        <p:spPr>
          <a:xfrm>
            <a:off x="2509335"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1920s</a:t>
            </a:r>
          </a:p>
        </p:txBody>
      </p:sp>
      <p:sp>
        <p:nvSpPr>
          <p:cNvPr id="7" name="TextBox 6">
            <a:extLst>
              <a:ext uri="{FF2B5EF4-FFF2-40B4-BE49-F238E27FC236}">
                <a16:creationId xmlns:a16="http://schemas.microsoft.com/office/drawing/2014/main" id="{E0526101-3F00-40D8-9DF3-BE8A8B335001}"/>
              </a:ext>
            </a:extLst>
          </p:cNvPr>
          <p:cNvSpPr txBox="1"/>
          <p:nvPr/>
        </p:nvSpPr>
        <p:spPr>
          <a:xfrm>
            <a:off x="4115969"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1940s</a:t>
            </a:r>
          </a:p>
        </p:txBody>
      </p:sp>
      <p:sp>
        <p:nvSpPr>
          <p:cNvPr id="8" name="TextBox 7">
            <a:extLst>
              <a:ext uri="{FF2B5EF4-FFF2-40B4-BE49-F238E27FC236}">
                <a16:creationId xmlns:a16="http://schemas.microsoft.com/office/drawing/2014/main" id="{7B764D2D-AC62-43F2-B289-DEA57133B29D}"/>
              </a:ext>
            </a:extLst>
          </p:cNvPr>
          <p:cNvSpPr txBox="1"/>
          <p:nvPr/>
        </p:nvSpPr>
        <p:spPr>
          <a:xfrm>
            <a:off x="5722603"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1960s</a:t>
            </a:r>
          </a:p>
        </p:txBody>
      </p:sp>
      <p:sp>
        <p:nvSpPr>
          <p:cNvPr id="9" name="TextBox 8">
            <a:extLst>
              <a:ext uri="{FF2B5EF4-FFF2-40B4-BE49-F238E27FC236}">
                <a16:creationId xmlns:a16="http://schemas.microsoft.com/office/drawing/2014/main" id="{12C42134-21D0-449F-AA7B-71E7C8053708}"/>
              </a:ext>
            </a:extLst>
          </p:cNvPr>
          <p:cNvSpPr txBox="1"/>
          <p:nvPr/>
        </p:nvSpPr>
        <p:spPr>
          <a:xfrm>
            <a:off x="7329237"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1980s</a:t>
            </a:r>
          </a:p>
        </p:txBody>
      </p:sp>
      <p:sp>
        <p:nvSpPr>
          <p:cNvPr id="10" name="TextBox 9">
            <a:extLst>
              <a:ext uri="{FF2B5EF4-FFF2-40B4-BE49-F238E27FC236}">
                <a16:creationId xmlns:a16="http://schemas.microsoft.com/office/drawing/2014/main" id="{D0343682-6A82-4EE4-B4E1-C06311D8D095}"/>
              </a:ext>
            </a:extLst>
          </p:cNvPr>
          <p:cNvSpPr txBox="1"/>
          <p:nvPr/>
        </p:nvSpPr>
        <p:spPr>
          <a:xfrm>
            <a:off x="8935871"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2000s</a:t>
            </a:r>
          </a:p>
        </p:txBody>
      </p:sp>
      <p:sp>
        <p:nvSpPr>
          <p:cNvPr id="11" name="TextBox 10">
            <a:extLst>
              <a:ext uri="{FF2B5EF4-FFF2-40B4-BE49-F238E27FC236}">
                <a16:creationId xmlns:a16="http://schemas.microsoft.com/office/drawing/2014/main" id="{CDC89478-2E6E-4CF1-A19E-067DD3FC1908}"/>
              </a:ext>
            </a:extLst>
          </p:cNvPr>
          <p:cNvSpPr txBox="1"/>
          <p:nvPr/>
        </p:nvSpPr>
        <p:spPr>
          <a:xfrm>
            <a:off x="10542502"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2020s</a:t>
            </a:r>
          </a:p>
        </p:txBody>
      </p:sp>
      <p:sp>
        <p:nvSpPr>
          <p:cNvPr id="30" name="TextBox 29">
            <a:extLst>
              <a:ext uri="{FF2B5EF4-FFF2-40B4-BE49-F238E27FC236}">
                <a16:creationId xmlns:a16="http://schemas.microsoft.com/office/drawing/2014/main" id="{B2198A5F-E7B6-47FC-BD3A-7BD0C1843B1B}"/>
              </a:ext>
            </a:extLst>
          </p:cNvPr>
          <p:cNvSpPr txBox="1"/>
          <p:nvPr/>
        </p:nvSpPr>
        <p:spPr>
          <a:xfrm>
            <a:off x="600938" y="5074831"/>
            <a:ext cx="1350322" cy="338554"/>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US economic recession</a:t>
            </a:r>
          </a:p>
        </p:txBody>
      </p:sp>
      <p:sp>
        <p:nvSpPr>
          <p:cNvPr id="63" name="TextBox 62">
            <a:extLst>
              <a:ext uri="{FF2B5EF4-FFF2-40B4-BE49-F238E27FC236}">
                <a16:creationId xmlns:a16="http://schemas.microsoft.com/office/drawing/2014/main" id="{7AF8FB08-9614-4D4A-9A9D-75DA5D5AE6ED}"/>
              </a:ext>
            </a:extLst>
          </p:cNvPr>
          <p:cNvSpPr txBox="1"/>
          <p:nvPr/>
        </p:nvSpPr>
        <p:spPr>
          <a:xfrm>
            <a:off x="1512865" y="5184356"/>
            <a:ext cx="1350322"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World War I</a:t>
            </a:r>
          </a:p>
        </p:txBody>
      </p:sp>
      <p:sp>
        <p:nvSpPr>
          <p:cNvPr id="57" name="TextBox 56">
            <a:extLst>
              <a:ext uri="{FF2B5EF4-FFF2-40B4-BE49-F238E27FC236}">
                <a16:creationId xmlns:a16="http://schemas.microsoft.com/office/drawing/2014/main" id="{48812EB4-FAE4-401B-8809-C2824EB58336}"/>
              </a:ext>
            </a:extLst>
          </p:cNvPr>
          <p:cNvSpPr txBox="1"/>
          <p:nvPr/>
        </p:nvSpPr>
        <p:spPr>
          <a:xfrm>
            <a:off x="2901264" y="4949233"/>
            <a:ext cx="1350322" cy="338554"/>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The Great Depression</a:t>
            </a:r>
          </a:p>
        </p:txBody>
      </p:sp>
      <p:sp>
        <p:nvSpPr>
          <p:cNvPr id="31" name="TextBox 30">
            <a:extLst>
              <a:ext uri="{FF2B5EF4-FFF2-40B4-BE49-F238E27FC236}">
                <a16:creationId xmlns:a16="http://schemas.microsoft.com/office/drawing/2014/main" id="{2CFEFC28-DF10-4972-A5F7-062CFB5E2D90}"/>
              </a:ext>
            </a:extLst>
          </p:cNvPr>
          <p:cNvSpPr txBox="1"/>
          <p:nvPr/>
        </p:nvSpPr>
        <p:spPr>
          <a:xfrm>
            <a:off x="3829742" y="5014922"/>
            <a:ext cx="1350322"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World War II</a:t>
            </a:r>
          </a:p>
        </p:txBody>
      </p:sp>
      <p:sp>
        <p:nvSpPr>
          <p:cNvPr id="32" name="TextBox 31">
            <a:extLst>
              <a:ext uri="{FF2B5EF4-FFF2-40B4-BE49-F238E27FC236}">
                <a16:creationId xmlns:a16="http://schemas.microsoft.com/office/drawing/2014/main" id="{01D90EE3-BB58-4454-A4CD-F202E7C55E6F}"/>
              </a:ext>
            </a:extLst>
          </p:cNvPr>
          <p:cNvSpPr txBox="1"/>
          <p:nvPr/>
        </p:nvSpPr>
        <p:spPr>
          <a:xfrm>
            <a:off x="5836954" y="4793678"/>
            <a:ext cx="1014516"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Energy crisis</a:t>
            </a:r>
          </a:p>
        </p:txBody>
      </p:sp>
      <p:sp>
        <p:nvSpPr>
          <p:cNvPr id="67" name="TextBox 66">
            <a:extLst>
              <a:ext uri="{FF2B5EF4-FFF2-40B4-BE49-F238E27FC236}">
                <a16:creationId xmlns:a16="http://schemas.microsoft.com/office/drawing/2014/main" id="{E6F5ED50-FEFF-413F-8D24-04467C583F78}"/>
              </a:ext>
            </a:extLst>
          </p:cNvPr>
          <p:cNvSpPr txBox="1"/>
          <p:nvPr/>
        </p:nvSpPr>
        <p:spPr>
          <a:xfrm>
            <a:off x="5997433" y="4576590"/>
            <a:ext cx="153280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Early 1980s recession</a:t>
            </a:r>
          </a:p>
        </p:txBody>
      </p:sp>
      <p:sp>
        <p:nvSpPr>
          <p:cNvPr id="64" name="TextBox 63">
            <a:extLst>
              <a:ext uri="{FF2B5EF4-FFF2-40B4-BE49-F238E27FC236}">
                <a16:creationId xmlns:a16="http://schemas.microsoft.com/office/drawing/2014/main" id="{1E3B28B8-E198-4921-A9B1-823950FE2825}"/>
              </a:ext>
            </a:extLst>
          </p:cNvPr>
          <p:cNvSpPr txBox="1"/>
          <p:nvPr/>
        </p:nvSpPr>
        <p:spPr>
          <a:xfrm>
            <a:off x="6872371" y="4389341"/>
            <a:ext cx="1014516"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Black Monday</a:t>
            </a:r>
          </a:p>
        </p:txBody>
      </p:sp>
      <p:sp>
        <p:nvSpPr>
          <p:cNvPr id="38" name="TextBox 37">
            <a:extLst>
              <a:ext uri="{FF2B5EF4-FFF2-40B4-BE49-F238E27FC236}">
                <a16:creationId xmlns:a16="http://schemas.microsoft.com/office/drawing/2014/main" id="{D680AA61-57F2-4875-B687-82E0B46CBA6D}"/>
              </a:ext>
            </a:extLst>
          </p:cNvPr>
          <p:cNvSpPr txBox="1"/>
          <p:nvPr/>
        </p:nvSpPr>
        <p:spPr>
          <a:xfrm>
            <a:off x="6658685" y="4176733"/>
            <a:ext cx="1649330" cy="169277"/>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Savings &amp; loan crisis (US)</a:t>
            </a:r>
          </a:p>
        </p:txBody>
      </p:sp>
      <p:sp>
        <p:nvSpPr>
          <p:cNvPr id="68" name="TextBox 67">
            <a:extLst>
              <a:ext uri="{FF2B5EF4-FFF2-40B4-BE49-F238E27FC236}">
                <a16:creationId xmlns:a16="http://schemas.microsoft.com/office/drawing/2014/main" id="{49F436AA-276C-49A3-88DF-7E8D3436F0BE}"/>
              </a:ext>
            </a:extLst>
          </p:cNvPr>
          <p:cNvSpPr txBox="1"/>
          <p:nvPr/>
        </p:nvSpPr>
        <p:spPr>
          <a:xfrm>
            <a:off x="7201005" y="3980531"/>
            <a:ext cx="153280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Early 1990s recession</a:t>
            </a:r>
          </a:p>
        </p:txBody>
      </p:sp>
      <p:sp>
        <p:nvSpPr>
          <p:cNvPr id="76" name="TextBox 75">
            <a:extLst>
              <a:ext uri="{FF2B5EF4-FFF2-40B4-BE49-F238E27FC236}">
                <a16:creationId xmlns:a16="http://schemas.microsoft.com/office/drawing/2014/main" id="{7603DC52-FF51-4858-8B6C-BC1820D69508}"/>
              </a:ext>
            </a:extLst>
          </p:cNvPr>
          <p:cNvSpPr txBox="1"/>
          <p:nvPr/>
        </p:nvSpPr>
        <p:spPr>
          <a:xfrm>
            <a:off x="7596351" y="3784170"/>
            <a:ext cx="1407632" cy="169277"/>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Sept 11 attacks (US)</a:t>
            </a:r>
          </a:p>
        </p:txBody>
      </p:sp>
      <p:sp>
        <p:nvSpPr>
          <p:cNvPr id="61" name="TextBox 60">
            <a:extLst>
              <a:ext uri="{FF2B5EF4-FFF2-40B4-BE49-F238E27FC236}">
                <a16:creationId xmlns:a16="http://schemas.microsoft.com/office/drawing/2014/main" id="{70E528A9-05ED-4DED-8FA8-89CF307E0C8E}"/>
              </a:ext>
            </a:extLst>
          </p:cNvPr>
          <p:cNvSpPr txBox="1"/>
          <p:nvPr/>
        </p:nvSpPr>
        <p:spPr>
          <a:xfrm>
            <a:off x="7862343" y="3535066"/>
            <a:ext cx="1407632" cy="169277"/>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Dot-com bubble</a:t>
            </a:r>
          </a:p>
        </p:txBody>
      </p:sp>
      <p:sp>
        <p:nvSpPr>
          <p:cNvPr id="42" name="TextBox 41">
            <a:extLst>
              <a:ext uri="{FF2B5EF4-FFF2-40B4-BE49-F238E27FC236}">
                <a16:creationId xmlns:a16="http://schemas.microsoft.com/office/drawing/2014/main" id="{C0AEA5A1-E2F3-44F7-BE73-B3AEF5CEB17F}"/>
              </a:ext>
            </a:extLst>
          </p:cNvPr>
          <p:cNvSpPr txBox="1"/>
          <p:nvPr/>
        </p:nvSpPr>
        <p:spPr>
          <a:xfrm>
            <a:off x="8469082" y="3207646"/>
            <a:ext cx="1115968" cy="169277"/>
          </a:xfrm>
          <a:prstGeom prst="rect">
            <a:avLst/>
          </a:prstGeom>
          <a:noFill/>
        </p:spPr>
        <p:txBody>
          <a:bodyPr wrap="square" lIns="0" tIns="0" rIns="0" bIns="0" rtlCol="0">
            <a:spAutoFit/>
          </a:bodyPr>
          <a:lstStyle/>
          <a:p>
            <a:pPr algn="r"/>
            <a:r>
              <a:rPr lang="en-US" sz="1100" dirty="0">
                <a:latin typeface="+mj-lt"/>
              </a:rPr>
              <a:t>SARS outbreak</a:t>
            </a:r>
          </a:p>
        </p:txBody>
      </p:sp>
      <p:sp>
        <p:nvSpPr>
          <p:cNvPr id="40" name="TextBox 39">
            <a:extLst>
              <a:ext uri="{FF2B5EF4-FFF2-40B4-BE49-F238E27FC236}">
                <a16:creationId xmlns:a16="http://schemas.microsoft.com/office/drawing/2014/main" id="{9B4A97CF-874B-4BFE-9B2B-4DB38173878B}"/>
              </a:ext>
            </a:extLst>
          </p:cNvPr>
          <p:cNvSpPr txBox="1"/>
          <p:nvPr/>
        </p:nvSpPr>
        <p:spPr>
          <a:xfrm>
            <a:off x="8679567" y="2867664"/>
            <a:ext cx="1115968" cy="169277"/>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Great Recession</a:t>
            </a:r>
          </a:p>
        </p:txBody>
      </p:sp>
      <p:sp>
        <p:nvSpPr>
          <p:cNvPr id="72" name="TextBox 71">
            <a:extLst>
              <a:ext uri="{FF2B5EF4-FFF2-40B4-BE49-F238E27FC236}">
                <a16:creationId xmlns:a16="http://schemas.microsoft.com/office/drawing/2014/main" id="{E1926473-C838-4E9A-835A-70BE84590E1E}"/>
              </a:ext>
            </a:extLst>
          </p:cNvPr>
          <p:cNvSpPr txBox="1"/>
          <p:nvPr/>
        </p:nvSpPr>
        <p:spPr>
          <a:xfrm>
            <a:off x="8711112" y="2578400"/>
            <a:ext cx="1297262" cy="169277"/>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Greek debt crisis</a:t>
            </a:r>
          </a:p>
        </p:txBody>
      </p:sp>
      <p:sp>
        <p:nvSpPr>
          <p:cNvPr id="41" name="TextBox 40">
            <a:extLst>
              <a:ext uri="{FF2B5EF4-FFF2-40B4-BE49-F238E27FC236}">
                <a16:creationId xmlns:a16="http://schemas.microsoft.com/office/drawing/2014/main" id="{51F7E318-5A4A-4307-B160-A6BBC2206666}"/>
              </a:ext>
            </a:extLst>
          </p:cNvPr>
          <p:cNvSpPr txBox="1"/>
          <p:nvPr/>
        </p:nvSpPr>
        <p:spPr>
          <a:xfrm>
            <a:off x="8898098" y="2274626"/>
            <a:ext cx="1297262" cy="169277"/>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European debt crisis</a:t>
            </a:r>
          </a:p>
        </p:txBody>
      </p:sp>
      <p:sp>
        <p:nvSpPr>
          <p:cNvPr id="73" name="TextBox 72">
            <a:extLst>
              <a:ext uri="{FF2B5EF4-FFF2-40B4-BE49-F238E27FC236}">
                <a16:creationId xmlns:a16="http://schemas.microsoft.com/office/drawing/2014/main" id="{B43ECDFE-78DE-4612-A8CE-86831DDFD7D2}"/>
              </a:ext>
            </a:extLst>
          </p:cNvPr>
          <p:cNvSpPr txBox="1"/>
          <p:nvPr/>
        </p:nvSpPr>
        <p:spPr>
          <a:xfrm>
            <a:off x="8728374" y="1766347"/>
            <a:ext cx="1755090" cy="169277"/>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US-China economic conflict</a:t>
            </a:r>
          </a:p>
        </p:txBody>
      </p:sp>
      <p:sp>
        <p:nvSpPr>
          <p:cNvPr id="46" name="TextBox 45">
            <a:extLst>
              <a:ext uri="{FF2B5EF4-FFF2-40B4-BE49-F238E27FC236}">
                <a16:creationId xmlns:a16="http://schemas.microsoft.com/office/drawing/2014/main" id="{A3ADAF86-D6A4-4DFD-8188-0FCEB473FE0C}"/>
              </a:ext>
            </a:extLst>
          </p:cNvPr>
          <p:cNvSpPr txBox="1"/>
          <p:nvPr/>
        </p:nvSpPr>
        <p:spPr>
          <a:xfrm>
            <a:off x="9614309" y="1407857"/>
            <a:ext cx="1041162" cy="169277"/>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Brexit decision</a:t>
            </a:r>
          </a:p>
        </p:txBody>
      </p:sp>
      <p:sp>
        <p:nvSpPr>
          <p:cNvPr id="47" name="TextBox 46">
            <a:extLst>
              <a:ext uri="{FF2B5EF4-FFF2-40B4-BE49-F238E27FC236}">
                <a16:creationId xmlns:a16="http://schemas.microsoft.com/office/drawing/2014/main" id="{1E8BC3E6-0211-43CD-8B88-30EDE68361BB}"/>
              </a:ext>
            </a:extLst>
          </p:cNvPr>
          <p:cNvSpPr txBox="1"/>
          <p:nvPr/>
        </p:nvSpPr>
        <p:spPr>
          <a:xfrm>
            <a:off x="9676692" y="1132674"/>
            <a:ext cx="1115968" cy="169277"/>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Black Monday</a:t>
            </a:r>
          </a:p>
        </p:txBody>
      </p:sp>
      <p:sp>
        <p:nvSpPr>
          <p:cNvPr id="70" name="TextBox 69">
            <a:extLst>
              <a:ext uri="{FF2B5EF4-FFF2-40B4-BE49-F238E27FC236}">
                <a16:creationId xmlns:a16="http://schemas.microsoft.com/office/drawing/2014/main" id="{3340EE31-36C9-47EF-890B-26E84C5AFE3C}"/>
              </a:ext>
            </a:extLst>
          </p:cNvPr>
          <p:cNvSpPr txBox="1"/>
          <p:nvPr/>
        </p:nvSpPr>
        <p:spPr>
          <a:xfrm>
            <a:off x="9747972" y="906646"/>
            <a:ext cx="1115968" cy="169277"/>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Black Thursday</a:t>
            </a:r>
          </a:p>
        </p:txBody>
      </p:sp>
      <p:sp>
        <p:nvSpPr>
          <p:cNvPr id="48" name="TextBox 47">
            <a:extLst>
              <a:ext uri="{FF2B5EF4-FFF2-40B4-BE49-F238E27FC236}">
                <a16:creationId xmlns:a16="http://schemas.microsoft.com/office/drawing/2014/main" id="{8686E5DC-DA16-454B-AFA3-0C3D23E55D32}"/>
              </a:ext>
            </a:extLst>
          </p:cNvPr>
          <p:cNvSpPr txBox="1"/>
          <p:nvPr/>
        </p:nvSpPr>
        <p:spPr>
          <a:xfrm>
            <a:off x="9495193" y="673400"/>
            <a:ext cx="1400335" cy="169277"/>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COVID-19 pandemic</a:t>
            </a:r>
          </a:p>
        </p:txBody>
      </p:sp>
    </p:spTree>
    <p:extLst>
      <p:ext uri="{BB962C8B-B14F-4D97-AF65-F5344CB8AC3E}">
        <p14:creationId xmlns:p14="http://schemas.microsoft.com/office/powerpoint/2010/main" val="104610905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358A6F-F3ED-41BB-BFD4-EE247AF3842E}"/>
              </a:ext>
            </a:extLst>
          </p:cNvPr>
          <p:cNvSpPr>
            <a:spLocks noGrp="1"/>
          </p:cNvSpPr>
          <p:nvPr>
            <p:ph type="body" sz="quarter" idx="10"/>
          </p:nvPr>
        </p:nvSpPr>
        <p:spPr>
          <a:xfrm>
            <a:off x="586391" y="1664835"/>
            <a:ext cx="4360364" cy="2523768"/>
          </a:xfrm>
        </p:spPr>
        <p:txBody>
          <a:bodyPr/>
          <a:lstStyle/>
          <a:p>
            <a:pPr marL="285750" indent="-285750">
              <a:lnSpc>
                <a:spcPct val="100000"/>
              </a:lnSpc>
              <a:spcBef>
                <a:spcPts val="0"/>
              </a:spcBef>
              <a:spcAft>
                <a:spcPts val="900"/>
              </a:spcAft>
              <a:buFont typeface="Arial" panose="020B0604020202020204" pitchFamily="34" charset="0"/>
              <a:buChar char="•"/>
            </a:pPr>
            <a:r>
              <a:rPr lang="en-US" sz="1600" dirty="0">
                <a:solidFill>
                  <a:schemeClr val="tx1"/>
                </a:solidFill>
                <a:latin typeface="Segoe UI" panose="020B0502040204020203" pitchFamily="34" charset="0"/>
                <a:cs typeface="Segoe UI" panose="020B0502040204020203" pitchFamily="34" charset="0"/>
              </a:rPr>
              <a:t>Query Store simplifies performance troubleshooting by helping you quickly find the longest running and most resource-intensive queries</a:t>
            </a:r>
          </a:p>
          <a:p>
            <a:pPr marL="285750" indent="-285750">
              <a:lnSpc>
                <a:spcPct val="100000"/>
              </a:lnSpc>
              <a:spcBef>
                <a:spcPts val="0"/>
              </a:spcBef>
              <a:spcAft>
                <a:spcPts val="900"/>
              </a:spcAft>
              <a:buFont typeface="Arial" panose="020B0604020202020204" pitchFamily="34" charset="0"/>
              <a:buChar char="•"/>
            </a:pPr>
            <a:r>
              <a:rPr lang="en-US" sz="1600" dirty="0">
                <a:solidFill>
                  <a:schemeClr val="tx1"/>
                </a:solidFill>
                <a:latin typeface="Segoe UI" panose="020B0502040204020203" pitchFamily="34" charset="0"/>
              </a:rPr>
              <a:t>Capture a history of queries and runtime statistics by time windows to reveal </a:t>
            </a:r>
            <a:br>
              <a:rPr lang="en-US" sz="1600" dirty="0">
                <a:solidFill>
                  <a:schemeClr val="tx1"/>
                </a:solidFill>
                <a:latin typeface="Segoe UI" panose="020B0502040204020203" pitchFamily="34" charset="0"/>
              </a:rPr>
            </a:br>
            <a:r>
              <a:rPr lang="en-US" sz="1600" dirty="0">
                <a:solidFill>
                  <a:schemeClr val="tx1"/>
                </a:solidFill>
                <a:latin typeface="Segoe UI" panose="020B0502040204020203" pitchFamily="34" charset="0"/>
              </a:rPr>
              <a:t>usage patterns </a:t>
            </a:r>
          </a:p>
          <a:p>
            <a:pPr marL="285750" indent="-285750">
              <a:lnSpc>
                <a:spcPct val="100000"/>
              </a:lnSpc>
              <a:spcBef>
                <a:spcPts val="0"/>
              </a:spcBef>
              <a:spcAft>
                <a:spcPts val="900"/>
              </a:spcAft>
              <a:buFont typeface="Arial" panose="020B0604020202020204" pitchFamily="34" charset="0"/>
              <a:buChar char="•"/>
            </a:pPr>
            <a:r>
              <a:rPr lang="en-US" sz="1600" dirty="0">
                <a:solidFill>
                  <a:schemeClr val="tx1"/>
                </a:solidFill>
                <a:latin typeface="Segoe UI" panose="020B0502040204020203" pitchFamily="34" charset="0"/>
              </a:rPr>
              <a:t>Opt-in to enable Query Store globally across all of your PostgreSQL databases</a:t>
            </a:r>
          </a:p>
        </p:txBody>
      </p:sp>
      <p:sp>
        <p:nvSpPr>
          <p:cNvPr id="43" name="Title 42">
            <a:extLst>
              <a:ext uri="{FF2B5EF4-FFF2-40B4-BE49-F238E27FC236}">
                <a16:creationId xmlns:a16="http://schemas.microsoft.com/office/drawing/2014/main" id="{334846F4-016E-2D48-9A01-4481C44FB6D3}"/>
              </a:ext>
            </a:extLst>
          </p:cNvPr>
          <p:cNvSpPr>
            <a:spLocks noGrp="1"/>
          </p:cNvSpPr>
          <p:nvPr>
            <p:ph type="title"/>
          </p:nvPr>
        </p:nvSpPr>
        <p:spPr>
          <a:xfrm>
            <a:off x="588264" y="457200"/>
            <a:ext cx="4238570" cy="727023"/>
          </a:xfrm>
        </p:spPr>
        <p:txBody>
          <a:bodyPr/>
          <a:lstStyle/>
          <a:p>
            <a:r>
              <a:rPr lang="en-US" sz="3200" dirty="0">
                <a:solidFill>
                  <a:schemeClr val="tx1"/>
                </a:solidFill>
              </a:rPr>
              <a:t>Capture query data with Query Store</a:t>
            </a:r>
          </a:p>
        </p:txBody>
      </p:sp>
      <p:cxnSp>
        <p:nvCxnSpPr>
          <p:cNvPr id="36" name="Straight Connector 35">
            <a:extLst>
              <a:ext uri="{FF2B5EF4-FFF2-40B4-BE49-F238E27FC236}">
                <a16:creationId xmlns:a16="http://schemas.microsoft.com/office/drawing/2014/main" id="{71A4753C-95BF-FA41-A283-D00A4E8B8CD7}"/>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1BDE2F8-DE3F-4351-BE25-BC0B8F9F5E26}"/>
              </a:ext>
            </a:extLst>
          </p:cNvPr>
          <p:cNvSpPr txBox="1"/>
          <p:nvPr/>
        </p:nvSpPr>
        <p:spPr>
          <a:xfrm>
            <a:off x="6184692" y="1835237"/>
            <a:ext cx="5056351"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Length of individual queries with Query Store</a:t>
            </a:r>
          </a:p>
        </p:txBody>
      </p:sp>
      <p:sp>
        <p:nvSpPr>
          <p:cNvPr id="45" name="Rectangle: Rounded Corners 4">
            <a:extLst>
              <a:ext uri="{FF2B5EF4-FFF2-40B4-BE49-F238E27FC236}">
                <a16:creationId xmlns:a16="http://schemas.microsoft.com/office/drawing/2014/main" id="{72793236-71F6-094A-A4B9-AB35F6DE5AAA}"/>
              </a:ext>
              <a:ext uri="{C183D7F6-B498-43B3-948B-1728B52AA6E4}">
                <adec:decorative xmlns:adec="http://schemas.microsoft.com/office/drawing/2017/decorative" val="1"/>
              </a:ext>
            </a:extLst>
          </p:cNvPr>
          <p:cNvSpPr/>
          <p:nvPr/>
        </p:nvSpPr>
        <p:spPr bwMode="auto">
          <a:xfrm>
            <a:off x="6188755" y="2407951"/>
            <a:ext cx="5056351" cy="2752207"/>
          </a:xfrm>
          <a:prstGeom prst="roundRect">
            <a:avLst>
              <a:gd name="adj" fmla="val 2398"/>
            </a:avLst>
          </a:prstGeom>
          <a:solidFill>
            <a:schemeClr val="bg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descr="Graph showing query times over time">
            <a:extLst>
              <a:ext uri="{FF2B5EF4-FFF2-40B4-BE49-F238E27FC236}">
                <a16:creationId xmlns:a16="http://schemas.microsoft.com/office/drawing/2014/main" id="{BE9DB413-89BD-AD44-84B9-ED984B3FE6BF}"/>
              </a:ext>
            </a:extLst>
          </p:cNvPr>
          <p:cNvGrpSpPr/>
          <p:nvPr/>
        </p:nvGrpSpPr>
        <p:grpSpPr>
          <a:xfrm>
            <a:off x="6382557" y="2673188"/>
            <a:ext cx="4640042" cy="2328291"/>
            <a:chOff x="6783989" y="2700558"/>
            <a:chExt cx="4640042" cy="2328291"/>
          </a:xfrm>
        </p:grpSpPr>
        <p:grpSp>
          <p:nvGrpSpPr>
            <p:cNvPr id="4" name="Group 3">
              <a:extLst>
                <a:ext uri="{FF2B5EF4-FFF2-40B4-BE49-F238E27FC236}">
                  <a16:creationId xmlns:a16="http://schemas.microsoft.com/office/drawing/2014/main" id="{D01638F8-1367-4C37-AD0B-E3713141F06F}"/>
                </a:ext>
              </a:extLst>
            </p:cNvPr>
            <p:cNvGrpSpPr/>
            <p:nvPr/>
          </p:nvGrpSpPr>
          <p:grpSpPr>
            <a:xfrm>
              <a:off x="7069750" y="2789396"/>
              <a:ext cx="4354281" cy="1900811"/>
              <a:chOff x="6510812" y="115001"/>
              <a:chExt cx="5431695" cy="3567162"/>
            </a:xfrm>
          </p:grpSpPr>
          <p:sp>
            <p:nvSpPr>
              <p:cNvPr id="5" name="Rectangle 4">
                <a:extLst>
                  <a:ext uri="{FF2B5EF4-FFF2-40B4-BE49-F238E27FC236}">
                    <a16:creationId xmlns:a16="http://schemas.microsoft.com/office/drawing/2014/main" id="{23341A9E-F8AD-4780-AC90-369886EA32C5}"/>
                  </a:ext>
                </a:extLst>
              </p:cNvPr>
              <p:cNvSpPr/>
              <p:nvPr/>
            </p:nvSpPr>
            <p:spPr bwMode="auto">
              <a:xfrm>
                <a:off x="6628589" y="2956171"/>
                <a:ext cx="152016" cy="72599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EEB5890E-E3C6-4912-A37C-7D2168A0A400}"/>
                  </a:ext>
                </a:extLst>
              </p:cNvPr>
              <p:cNvSpPr/>
              <p:nvPr/>
            </p:nvSpPr>
            <p:spPr bwMode="auto">
              <a:xfrm>
                <a:off x="6921244" y="3187656"/>
                <a:ext cx="152016" cy="49450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E0969A65-2070-414D-94E4-1336BAE85A0A}"/>
                  </a:ext>
                </a:extLst>
              </p:cNvPr>
              <p:cNvSpPr/>
              <p:nvPr/>
            </p:nvSpPr>
            <p:spPr bwMode="auto">
              <a:xfrm>
                <a:off x="7213900" y="3284902"/>
                <a:ext cx="152016" cy="397260"/>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6BA3FF10-1D40-49BB-A712-9BCCA9589B43}"/>
                  </a:ext>
                </a:extLst>
              </p:cNvPr>
              <p:cNvSpPr/>
              <p:nvPr/>
            </p:nvSpPr>
            <p:spPr bwMode="auto">
              <a:xfrm>
                <a:off x="7506556" y="3161231"/>
                <a:ext cx="152016" cy="520930"/>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8DE740ED-3561-4CDC-BE07-792EA09EB8FB}"/>
                  </a:ext>
                </a:extLst>
              </p:cNvPr>
              <p:cNvSpPr/>
              <p:nvPr/>
            </p:nvSpPr>
            <p:spPr bwMode="auto">
              <a:xfrm>
                <a:off x="8091867" y="3211967"/>
                <a:ext cx="152016" cy="470194"/>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96686A9E-F2AC-4571-A9E4-A52EDDD56605}"/>
                  </a:ext>
                </a:extLst>
              </p:cNvPr>
              <p:cNvSpPr/>
              <p:nvPr/>
            </p:nvSpPr>
            <p:spPr bwMode="auto">
              <a:xfrm>
                <a:off x="8384523" y="3144034"/>
                <a:ext cx="152016" cy="53812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F0EBCD16-9557-47DB-8764-727D57ABB9D5}"/>
                  </a:ext>
                </a:extLst>
              </p:cNvPr>
              <p:cNvSpPr/>
              <p:nvPr/>
            </p:nvSpPr>
            <p:spPr bwMode="auto">
              <a:xfrm>
                <a:off x="8677179" y="3272988"/>
                <a:ext cx="152016" cy="40917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E1A7BFCB-A1C3-4E05-9476-0A775395D0EF}"/>
                  </a:ext>
                </a:extLst>
              </p:cNvPr>
              <p:cNvSpPr/>
              <p:nvPr/>
            </p:nvSpPr>
            <p:spPr bwMode="auto">
              <a:xfrm>
                <a:off x="8969835" y="3161231"/>
                <a:ext cx="152016" cy="52093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B8478862-551C-459E-A2E0-D53BE6A70961}"/>
                  </a:ext>
                </a:extLst>
              </p:cNvPr>
              <p:cNvSpPr/>
              <p:nvPr/>
            </p:nvSpPr>
            <p:spPr bwMode="auto">
              <a:xfrm>
                <a:off x="9262490" y="3329950"/>
                <a:ext cx="152016" cy="352212"/>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DA85DF3F-2F62-4CAC-A654-694519F9AC6A}"/>
                  </a:ext>
                </a:extLst>
              </p:cNvPr>
              <p:cNvSpPr/>
              <p:nvPr/>
            </p:nvSpPr>
            <p:spPr bwMode="auto">
              <a:xfrm>
                <a:off x="9555146" y="3161231"/>
                <a:ext cx="152016" cy="52093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FDBE609B-52EA-4D27-88F3-38EF491E5909}"/>
                  </a:ext>
                </a:extLst>
              </p:cNvPr>
              <p:cNvSpPr/>
              <p:nvPr/>
            </p:nvSpPr>
            <p:spPr bwMode="auto">
              <a:xfrm>
                <a:off x="9847802" y="3027097"/>
                <a:ext cx="152016" cy="65506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7AFCBC53-0F8A-4671-AD5D-D71649CCD0DE}"/>
                  </a:ext>
                </a:extLst>
              </p:cNvPr>
              <p:cNvSpPr/>
              <p:nvPr/>
            </p:nvSpPr>
            <p:spPr bwMode="auto">
              <a:xfrm>
                <a:off x="10140458" y="3185449"/>
                <a:ext cx="152016" cy="49671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1613C505-9FC6-48A2-865F-B47E1FFEE618}"/>
                  </a:ext>
                </a:extLst>
              </p:cNvPr>
              <p:cNvSpPr/>
              <p:nvPr/>
            </p:nvSpPr>
            <p:spPr bwMode="auto">
              <a:xfrm>
                <a:off x="10433114" y="3098016"/>
                <a:ext cx="152016" cy="58414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FB43E84B-D0B0-4AC6-8CA3-3045A129EA8F}"/>
                  </a:ext>
                </a:extLst>
              </p:cNvPr>
              <p:cNvSpPr/>
              <p:nvPr/>
            </p:nvSpPr>
            <p:spPr bwMode="auto">
              <a:xfrm>
                <a:off x="7793461" y="666546"/>
                <a:ext cx="152016" cy="3015616"/>
              </a:xfrm>
              <a:prstGeom prst="rect">
                <a:avLst/>
              </a:prstGeom>
              <a:solidFill>
                <a:schemeClr val="accent2"/>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596B4F80-9156-4708-8778-28B99EE066E1}"/>
                  </a:ext>
                </a:extLst>
              </p:cNvPr>
              <p:cNvSpPr/>
              <p:nvPr/>
            </p:nvSpPr>
            <p:spPr bwMode="auto">
              <a:xfrm>
                <a:off x="10725768" y="942592"/>
                <a:ext cx="152016" cy="2739570"/>
              </a:xfrm>
              <a:prstGeom prst="rect">
                <a:avLst/>
              </a:prstGeom>
              <a:solidFill>
                <a:schemeClr val="accent2"/>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26986A5A-E374-48B4-9691-9B0E4EEBD024}"/>
                  </a:ext>
                </a:extLst>
              </p:cNvPr>
              <p:cNvSpPr/>
              <p:nvPr/>
            </p:nvSpPr>
            <p:spPr bwMode="auto">
              <a:xfrm>
                <a:off x="11018424" y="3078689"/>
                <a:ext cx="152016" cy="60347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F176B3FC-38CF-41F7-8A8A-3B4C717129A4}"/>
                  </a:ext>
                </a:extLst>
              </p:cNvPr>
              <p:cNvSpPr/>
              <p:nvPr/>
            </p:nvSpPr>
            <p:spPr bwMode="auto">
              <a:xfrm>
                <a:off x="11311082" y="3010583"/>
                <a:ext cx="152016" cy="671579"/>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9E5C8F57-BC8B-4981-AA71-BF566D068C62}"/>
                  </a:ext>
                </a:extLst>
              </p:cNvPr>
              <p:cNvSpPr/>
              <p:nvPr/>
            </p:nvSpPr>
            <p:spPr bwMode="auto">
              <a:xfrm>
                <a:off x="11603737" y="2987881"/>
                <a:ext cx="152016" cy="69428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3" name="Straight Arrow Connector 22">
                <a:extLst>
                  <a:ext uri="{FF2B5EF4-FFF2-40B4-BE49-F238E27FC236}">
                    <a16:creationId xmlns:a16="http://schemas.microsoft.com/office/drawing/2014/main" id="{6E623896-9BF0-4BB5-A44F-FB43B3A65E02}"/>
                  </a:ext>
                </a:extLst>
              </p:cNvPr>
              <p:cNvCxnSpPr>
                <a:cxnSpLocks/>
              </p:cNvCxnSpPr>
              <p:nvPr/>
            </p:nvCxnSpPr>
            <p:spPr>
              <a:xfrm flipV="1">
                <a:off x="6510812" y="115001"/>
                <a:ext cx="0" cy="3567162"/>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88A1D8B-507D-4D4A-80E3-920A3EA27AEA}"/>
                  </a:ext>
                </a:extLst>
              </p:cNvPr>
              <p:cNvCxnSpPr/>
              <p:nvPr/>
            </p:nvCxnSpPr>
            <p:spPr>
              <a:xfrm>
                <a:off x="6510813" y="3682163"/>
                <a:ext cx="5431694"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A97A71B9-E7A6-4F3A-A10F-36E270637EB8}"/>
                </a:ext>
              </a:extLst>
            </p:cNvPr>
            <p:cNvSpPr/>
            <p:nvPr/>
          </p:nvSpPr>
          <p:spPr>
            <a:xfrm rot="16200000">
              <a:off x="6449121" y="3612842"/>
              <a:ext cx="923651" cy="25391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Semibold"/>
                  <a:ea typeface="+mn-ea"/>
                  <a:cs typeface="+mn-cs"/>
                </a:rPr>
                <a:t>Query times</a:t>
              </a:r>
            </a:p>
          </p:txBody>
        </p:sp>
        <p:sp>
          <p:nvSpPr>
            <p:cNvPr id="26" name="Rectangle 25">
              <a:extLst>
                <a:ext uri="{FF2B5EF4-FFF2-40B4-BE49-F238E27FC236}">
                  <a16:creationId xmlns:a16="http://schemas.microsoft.com/office/drawing/2014/main" id="{2017E884-9B34-4C8B-A798-8CA62270527F}"/>
                </a:ext>
              </a:extLst>
            </p:cNvPr>
            <p:cNvSpPr/>
            <p:nvPr/>
          </p:nvSpPr>
          <p:spPr>
            <a:xfrm>
              <a:off x="9004676" y="4774933"/>
              <a:ext cx="484428" cy="25391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Semibold"/>
                  <a:ea typeface="+mn-ea"/>
                  <a:cs typeface="+mn-cs"/>
                </a:rPr>
                <a:t>Time</a:t>
              </a:r>
            </a:p>
          </p:txBody>
        </p:sp>
        <p:sp>
          <p:nvSpPr>
            <p:cNvPr id="27" name="Freeform: Shape 26" descr="Warning">
              <a:extLst>
                <a:ext uri="{FF2B5EF4-FFF2-40B4-BE49-F238E27FC236}">
                  <a16:creationId xmlns:a16="http://schemas.microsoft.com/office/drawing/2014/main" id="{CEC7062F-3B65-4B99-A535-F4EC7BC4408D}"/>
                </a:ext>
              </a:extLst>
            </p:cNvPr>
            <p:cNvSpPr/>
            <p:nvPr/>
          </p:nvSpPr>
          <p:spPr>
            <a:xfrm>
              <a:off x="8046058" y="2700558"/>
              <a:ext cx="220590" cy="194448"/>
            </a:xfrm>
            <a:custGeom>
              <a:avLst/>
              <a:gdLst>
                <a:gd name="connsiteX0" fmla="*/ 172322 w 344641"/>
                <a:gd name="connsiteY0" fmla="*/ 231342 h 303798"/>
                <a:gd name="connsiteX1" fmla="*/ 155809 w 344641"/>
                <a:gd name="connsiteY1" fmla="*/ 247855 h 303798"/>
                <a:gd name="connsiteX2" fmla="*/ 172322 w 344641"/>
                <a:gd name="connsiteY2" fmla="*/ 264367 h 303798"/>
                <a:gd name="connsiteX3" fmla="*/ 188834 w 344641"/>
                <a:gd name="connsiteY3" fmla="*/ 247855 h 303798"/>
                <a:gd name="connsiteX4" fmla="*/ 172322 w 344641"/>
                <a:gd name="connsiteY4" fmla="*/ 231342 h 303798"/>
                <a:gd name="connsiteX5" fmla="*/ 160333 w 344641"/>
                <a:gd name="connsiteY5" fmla="*/ 72029 h 303798"/>
                <a:gd name="connsiteX6" fmla="*/ 160333 w 344641"/>
                <a:gd name="connsiteY6" fmla="*/ 211890 h 303798"/>
                <a:gd name="connsiteX7" fmla="*/ 184309 w 344641"/>
                <a:gd name="connsiteY7" fmla="*/ 211890 h 303798"/>
                <a:gd name="connsiteX8" fmla="*/ 184309 w 344641"/>
                <a:gd name="connsiteY8" fmla="*/ 72029 h 303798"/>
                <a:gd name="connsiteX9" fmla="*/ 172520 w 344641"/>
                <a:gd name="connsiteY9" fmla="*/ 0 h 303798"/>
                <a:gd name="connsiteX10" fmla="*/ 186307 w 344641"/>
                <a:gd name="connsiteY10" fmla="*/ 8092 h 303798"/>
                <a:gd name="connsiteX11" fmla="*/ 342552 w 344641"/>
                <a:gd name="connsiteY11" fmla="*/ 279822 h 303798"/>
                <a:gd name="connsiteX12" fmla="*/ 328566 w 344641"/>
                <a:gd name="connsiteY12" fmla="*/ 303798 h 303798"/>
                <a:gd name="connsiteX13" fmla="*/ 172321 w 344641"/>
                <a:gd name="connsiteY13" fmla="*/ 303798 h 303798"/>
                <a:gd name="connsiteX14" fmla="*/ 16075 w 344641"/>
                <a:gd name="connsiteY14" fmla="*/ 303798 h 303798"/>
                <a:gd name="connsiteX15" fmla="*/ 2089 w 344641"/>
                <a:gd name="connsiteY15" fmla="*/ 279822 h 303798"/>
                <a:gd name="connsiteX16" fmla="*/ 158734 w 344641"/>
                <a:gd name="connsiteY16" fmla="*/ 8092 h 303798"/>
                <a:gd name="connsiteX17" fmla="*/ 172520 w 344641"/>
                <a:gd name="connsiteY17" fmla="*/ 0 h 30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4641" h="303798">
                  <a:moveTo>
                    <a:pt x="172322" y="231342"/>
                  </a:moveTo>
                  <a:cubicBezTo>
                    <a:pt x="163075" y="231342"/>
                    <a:pt x="155809" y="238608"/>
                    <a:pt x="155809" y="247855"/>
                  </a:cubicBezTo>
                  <a:cubicBezTo>
                    <a:pt x="155809" y="257102"/>
                    <a:pt x="163075" y="264367"/>
                    <a:pt x="172322" y="264367"/>
                  </a:cubicBezTo>
                  <a:cubicBezTo>
                    <a:pt x="181569" y="264367"/>
                    <a:pt x="188834" y="257102"/>
                    <a:pt x="188834" y="247855"/>
                  </a:cubicBezTo>
                  <a:cubicBezTo>
                    <a:pt x="188834" y="238608"/>
                    <a:pt x="181569" y="231342"/>
                    <a:pt x="172322" y="231342"/>
                  </a:cubicBezTo>
                  <a:close/>
                  <a:moveTo>
                    <a:pt x="160333" y="72029"/>
                  </a:moveTo>
                  <a:lnTo>
                    <a:pt x="160333" y="211890"/>
                  </a:lnTo>
                  <a:lnTo>
                    <a:pt x="184309" y="211890"/>
                  </a:lnTo>
                  <a:lnTo>
                    <a:pt x="184309" y="72029"/>
                  </a:lnTo>
                  <a:close/>
                  <a:moveTo>
                    <a:pt x="172520" y="0"/>
                  </a:moveTo>
                  <a:cubicBezTo>
                    <a:pt x="177915" y="0"/>
                    <a:pt x="183310" y="2697"/>
                    <a:pt x="186307" y="8092"/>
                  </a:cubicBezTo>
                  <a:lnTo>
                    <a:pt x="342552" y="279822"/>
                  </a:lnTo>
                  <a:cubicBezTo>
                    <a:pt x="348546" y="290611"/>
                    <a:pt x="340954" y="303798"/>
                    <a:pt x="328566" y="303798"/>
                  </a:cubicBezTo>
                  <a:lnTo>
                    <a:pt x="172321" y="303798"/>
                  </a:lnTo>
                  <a:lnTo>
                    <a:pt x="16075" y="303798"/>
                  </a:lnTo>
                  <a:cubicBezTo>
                    <a:pt x="3687" y="303798"/>
                    <a:pt x="-3905" y="290611"/>
                    <a:pt x="2089" y="279822"/>
                  </a:cubicBezTo>
                  <a:lnTo>
                    <a:pt x="158734" y="8092"/>
                  </a:lnTo>
                  <a:cubicBezTo>
                    <a:pt x="161731" y="2697"/>
                    <a:pt x="167126" y="0"/>
                    <a:pt x="172520"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Shape 27" descr="Warning">
              <a:extLst>
                <a:ext uri="{FF2B5EF4-FFF2-40B4-BE49-F238E27FC236}">
                  <a16:creationId xmlns:a16="http://schemas.microsoft.com/office/drawing/2014/main" id="{726776BA-DA1E-4D51-9549-50EFD6A499FB}"/>
                </a:ext>
              </a:extLst>
            </p:cNvPr>
            <p:cNvSpPr/>
            <p:nvPr/>
          </p:nvSpPr>
          <p:spPr>
            <a:xfrm>
              <a:off x="10400855" y="2842514"/>
              <a:ext cx="220590" cy="194448"/>
            </a:xfrm>
            <a:custGeom>
              <a:avLst/>
              <a:gdLst>
                <a:gd name="connsiteX0" fmla="*/ 172322 w 344641"/>
                <a:gd name="connsiteY0" fmla="*/ 231342 h 303798"/>
                <a:gd name="connsiteX1" fmla="*/ 155809 w 344641"/>
                <a:gd name="connsiteY1" fmla="*/ 247855 h 303798"/>
                <a:gd name="connsiteX2" fmla="*/ 172322 w 344641"/>
                <a:gd name="connsiteY2" fmla="*/ 264367 h 303798"/>
                <a:gd name="connsiteX3" fmla="*/ 188834 w 344641"/>
                <a:gd name="connsiteY3" fmla="*/ 247855 h 303798"/>
                <a:gd name="connsiteX4" fmla="*/ 172322 w 344641"/>
                <a:gd name="connsiteY4" fmla="*/ 231342 h 303798"/>
                <a:gd name="connsiteX5" fmla="*/ 160333 w 344641"/>
                <a:gd name="connsiteY5" fmla="*/ 72029 h 303798"/>
                <a:gd name="connsiteX6" fmla="*/ 160333 w 344641"/>
                <a:gd name="connsiteY6" fmla="*/ 211890 h 303798"/>
                <a:gd name="connsiteX7" fmla="*/ 184309 w 344641"/>
                <a:gd name="connsiteY7" fmla="*/ 211890 h 303798"/>
                <a:gd name="connsiteX8" fmla="*/ 184309 w 344641"/>
                <a:gd name="connsiteY8" fmla="*/ 72029 h 303798"/>
                <a:gd name="connsiteX9" fmla="*/ 172520 w 344641"/>
                <a:gd name="connsiteY9" fmla="*/ 0 h 303798"/>
                <a:gd name="connsiteX10" fmla="*/ 186307 w 344641"/>
                <a:gd name="connsiteY10" fmla="*/ 8092 h 303798"/>
                <a:gd name="connsiteX11" fmla="*/ 342552 w 344641"/>
                <a:gd name="connsiteY11" fmla="*/ 279822 h 303798"/>
                <a:gd name="connsiteX12" fmla="*/ 328566 w 344641"/>
                <a:gd name="connsiteY12" fmla="*/ 303798 h 303798"/>
                <a:gd name="connsiteX13" fmla="*/ 172321 w 344641"/>
                <a:gd name="connsiteY13" fmla="*/ 303798 h 303798"/>
                <a:gd name="connsiteX14" fmla="*/ 16075 w 344641"/>
                <a:gd name="connsiteY14" fmla="*/ 303798 h 303798"/>
                <a:gd name="connsiteX15" fmla="*/ 2089 w 344641"/>
                <a:gd name="connsiteY15" fmla="*/ 279822 h 303798"/>
                <a:gd name="connsiteX16" fmla="*/ 158734 w 344641"/>
                <a:gd name="connsiteY16" fmla="*/ 8092 h 303798"/>
                <a:gd name="connsiteX17" fmla="*/ 172520 w 344641"/>
                <a:gd name="connsiteY17" fmla="*/ 0 h 30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4641" h="303798">
                  <a:moveTo>
                    <a:pt x="172322" y="231342"/>
                  </a:moveTo>
                  <a:cubicBezTo>
                    <a:pt x="163075" y="231342"/>
                    <a:pt x="155809" y="238608"/>
                    <a:pt x="155809" y="247855"/>
                  </a:cubicBezTo>
                  <a:cubicBezTo>
                    <a:pt x="155809" y="257102"/>
                    <a:pt x="163075" y="264367"/>
                    <a:pt x="172322" y="264367"/>
                  </a:cubicBezTo>
                  <a:cubicBezTo>
                    <a:pt x="181569" y="264367"/>
                    <a:pt x="188834" y="257102"/>
                    <a:pt x="188834" y="247855"/>
                  </a:cubicBezTo>
                  <a:cubicBezTo>
                    <a:pt x="188834" y="238608"/>
                    <a:pt x="181569" y="231342"/>
                    <a:pt x="172322" y="231342"/>
                  </a:cubicBezTo>
                  <a:close/>
                  <a:moveTo>
                    <a:pt x="160333" y="72029"/>
                  </a:moveTo>
                  <a:lnTo>
                    <a:pt x="160333" y="211890"/>
                  </a:lnTo>
                  <a:lnTo>
                    <a:pt x="184309" y="211890"/>
                  </a:lnTo>
                  <a:lnTo>
                    <a:pt x="184309" y="72029"/>
                  </a:lnTo>
                  <a:close/>
                  <a:moveTo>
                    <a:pt x="172520" y="0"/>
                  </a:moveTo>
                  <a:cubicBezTo>
                    <a:pt x="177915" y="0"/>
                    <a:pt x="183310" y="2697"/>
                    <a:pt x="186307" y="8092"/>
                  </a:cubicBezTo>
                  <a:lnTo>
                    <a:pt x="342552" y="279822"/>
                  </a:lnTo>
                  <a:cubicBezTo>
                    <a:pt x="348546" y="290611"/>
                    <a:pt x="340954" y="303798"/>
                    <a:pt x="328566" y="303798"/>
                  </a:cubicBezTo>
                  <a:lnTo>
                    <a:pt x="172321" y="303798"/>
                  </a:lnTo>
                  <a:lnTo>
                    <a:pt x="16075" y="303798"/>
                  </a:lnTo>
                  <a:cubicBezTo>
                    <a:pt x="3687" y="303798"/>
                    <a:pt x="-3905" y="290611"/>
                    <a:pt x="2089" y="279822"/>
                  </a:cubicBezTo>
                  <a:lnTo>
                    <a:pt x="158734" y="8092"/>
                  </a:lnTo>
                  <a:cubicBezTo>
                    <a:pt x="161731" y="2697"/>
                    <a:pt x="167126" y="0"/>
                    <a:pt x="172520"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29" name="Straight Connector 28">
              <a:extLst>
                <a:ext uri="{FF2B5EF4-FFF2-40B4-BE49-F238E27FC236}">
                  <a16:creationId xmlns:a16="http://schemas.microsoft.com/office/drawing/2014/main" id="{F8E8A8B6-6DCF-4DDE-9EFB-3290690CCBD4}"/>
                </a:ext>
              </a:extLst>
            </p:cNvPr>
            <p:cNvCxnSpPr>
              <a:cxnSpLocks/>
            </p:cNvCxnSpPr>
            <p:nvPr/>
          </p:nvCxnSpPr>
          <p:spPr>
            <a:xfrm flipV="1">
              <a:off x="8156353" y="2903998"/>
              <a:ext cx="0" cy="183795"/>
            </a:xfrm>
            <a:prstGeom prst="line">
              <a:avLst/>
            </a:prstGeom>
            <a:ln w="9525">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3944B6E-8180-4FA8-A6D3-197ABD6FB366}"/>
                </a:ext>
              </a:extLst>
            </p:cNvPr>
            <p:cNvCxnSpPr>
              <a:cxnSpLocks/>
            </p:cNvCxnSpPr>
            <p:nvPr/>
          </p:nvCxnSpPr>
          <p:spPr>
            <a:xfrm flipV="1">
              <a:off x="10511150" y="3050390"/>
              <a:ext cx="0" cy="183795"/>
            </a:xfrm>
            <a:prstGeom prst="line">
              <a:avLst/>
            </a:prstGeom>
            <a:ln w="9525">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 name="Group 2" descr="announcement: supported on single server. in preview for flexible server">
            <a:extLst>
              <a:ext uri="{FF2B5EF4-FFF2-40B4-BE49-F238E27FC236}">
                <a16:creationId xmlns:a16="http://schemas.microsoft.com/office/drawing/2014/main" id="{ADA75271-DC54-AC4D-81A7-9CC3278589D4}"/>
              </a:ext>
            </a:extLst>
          </p:cNvPr>
          <p:cNvGrpSpPr/>
          <p:nvPr/>
        </p:nvGrpSpPr>
        <p:grpSpPr>
          <a:xfrm>
            <a:off x="8915401" y="585182"/>
            <a:ext cx="3276598" cy="850848"/>
            <a:chOff x="8915401" y="585182"/>
            <a:chExt cx="3276598" cy="850848"/>
          </a:xfrm>
        </p:grpSpPr>
        <p:sp>
          <p:nvSpPr>
            <p:cNvPr id="49" name="Rectangle 48">
              <a:extLst>
                <a:ext uri="{FF2B5EF4-FFF2-40B4-BE49-F238E27FC236}">
                  <a16:creationId xmlns:a16="http://schemas.microsoft.com/office/drawing/2014/main" id="{F5542944-1B3D-3447-805E-5CA2B530E94B}"/>
                </a:ext>
              </a:extLst>
            </p:cNvPr>
            <p:cNvSpPr/>
            <p:nvPr/>
          </p:nvSpPr>
          <p:spPr bwMode="auto">
            <a:xfrm>
              <a:off x="8996044" y="585182"/>
              <a:ext cx="3195955" cy="8508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FB8BA49B-881E-9F4D-89E0-7B3721778C2E}"/>
                </a:ext>
              </a:extLst>
            </p:cNvPr>
            <p:cNvSpPr/>
            <p:nvPr/>
          </p:nvSpPr>
          <p:spPr bwMode="auto">
            <a:xfrm>
              <a:off x="8915401" y="585182"/>
              <a:ext cx="82550" cy="85084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a:extLst>
                <a:ext uri="{FF2B5EF4-FFF2-40B4-BE49-F238E27FC236}">
                  <a16:creationId xmlns:a16="http://schemas.microsoft.com/office/drawing/2014/main" id="{6CD080CD-79C7-4133-92ED-455597653E0C}"/>
                </a:ext>
              </a:extLst>
            </p:cNvPr>
            <p:cNvGrpSpPr/>
            <p:nvPr/>
          </p:nvGrpSpPr>
          <p:grpSpPr>
            <a:xfrm>
              <a:off x="9205465" y="672840"/>
              <a:ext cx="2842135" cy="645654"/>
              <a:chOff x="9205465" y="453765"/>
              <a:chExt cx="2842135" cy="645654"/>
            </a:xfrm>
          </p:grpSpPr>
          <p:grpSp>
            <p:nvGrpSpPr>
              <p:cNvPr id="37" name="Group 36">
                <a:extLst>
                  <a:ext uri="{FF2B5EF4-FFF2-40B4-BE49-F238E27FC236}">
                    <a16:creationId xmlns:a16="http://schemas.microsoft.com/office/drawing/2014/main" id="{852C10F0-9E12-4E82-8FC3-6E4D12A35CF7}"/>
                  </a:ext>
                </a:extLst>
              </p:cNvPr>
              <p:cNvGrpSpPr/>
              <p:nvPr/>
            </p:nvGrpSpPr>
            <p:grpSpPr>
              <a:xfrm>
                <a:off x="9211007" y="453765"/>
                <a:ext cx="2836593" cy="645654"/>
                <a:chOff x="9204460" y="429546"/>
                <a:chExt cx="2836593" cy="645654"/>
              </a:xfrm>
            </p:grpSpPr>
            <p:sp>
              <p:nvSpPr>
                <p:cNvPr id="38" name="TextBox 37">
                  <a:extLst>
                    <a:ext uri="{FF2B5EF4-FFF2-40B4-BE49-F238E27FC236}">
                      <a16:creationId xmlns:a16="http://schemas.microsoft.com/office/drawing/2014/main" id="{F76362FD-50D8-4545-9673-709E53C3BEEE}"/>
                    </a:ext>
                  </a:extLst>
                </p:cNvPr>
                <p:cNvSpPr txBox="1"/>
                <p:nvPr/>
              </p:nvSpPr>
              <p:spPr>
                <a:xfrm>
                  <a:off x="9406053" y="429546"/>
                  <a:ext cx="2468083" cy="276999"/>
                </a:xfrm>
                <a:prstGeom prst="rect">
                  <a:avLst/>
                </a:prstGeom>
                <a:noFill/>
              </p:spPr>
              <p:txBody>
                <a:bodyPr wrap="square">
                  <a:spAutoFit/>
                </a:bodyPr>
                <a:lstStyle/>
                <a:p>
                  <a:r>
                    <a:rPr lang="en-US" sz="1200" dirty="0">
                      <a:solidFill>
                        <a:schemeClr val="bg1"/>
                      </a:solidFill>
                    </a:rPr>
                    <a:t>Supported on </a:t>
                  </a:r>
                  <a:r>
                    <a:rPr lang="en-US" sz="1200" dirty="0">
                      <a:solidFill>
                        <a:schemeClr val="bg1"/>
                      </a:solidFill>
                      <a:latin typeface="+mj-lt"/>
                    </a:rPr>
                    <a:t>Single Server</a:t>
                  </a:r>
                  <a:endParaRPr lang="en-AU" sz="1200" dirty="0">
                    <a:solidFill>
                      <a:schemeClr val="bg1"/>
                    </a:solidFill>
                    <a:latin typeface="+mj-lt"/>
                  </a:endParaRPr>
                </a:p>
              </p:txBody>
            </p:sp>
            <p:sp>
              <p:nvSpPr>
                <p:cNvPr id="39" name="TextBox 38">
                  <a:extLst>
                    <a:ext uri="{FF2B5EF4-FFF2-40B4-BE49-F238E27FC236}">
                      <a16:creationId xmlns:a16="http://schemas.microsoft.com/office/drawing/2014/main" id="{FBD71374-FD16-4E10-93C3-EAB2942A0B68}"/>
                    </a:ext>
                  </a:extLst>
                </p:cNvPr>
                <p:cNvSpPr txBox="1"/>
                <p:nvPr/>
              </p:nvSpPr>
              <p:spPr>
                <a:xfrm>
                  <a:off x="9394336" y="798201"/>
                  <a:ext cx="2646717" cy="276999"/>
                </a:xfrm>
                <a:prstGeom prst="rect">
                  <a:avLst/>
                </a:prstGeom>
                <a:noFill/>
              </p:spPr>
              <p:txBody>
                <a:bodyPr wrap="square">
                  <a:spAutoFit/>
                </a:bodyPr>
                <a:lstStyle/>
                <a:p>
                  <a:r>
                    <a:rPr lang="en-US" sz="1200" dirty="0">
                      <a:solidFill>
                        <a:schemeClr val="bg1"/>
                      </a:solidFill>
                    </a:rPr>
                    <a:t>In preview for </a:t>
                  </a:r>
                  <a:r>
                    <a:rPr lang="en-US" sz="1200" dirty="0">
                      <a:solidFill>
                        <a:schemeClr val="bg1"/>
                      </a:solidFill>
                      <a:latin typeface="+mj-lt"/>
                    </a:rPr>
                    <a:t>Flexible Server</a:t>
                  </a:r>
                  <a:endParaRPr lang="en-AU" sz="1200" dirty="0">
                    <a:solidFill>
                      <a:schemeClr val="bg1"/>
                    </a:solidFill>
                  </a:endParaRPr>
                </a:p>
              </p:txBody>
            </p:sp>
            <p:grpSp>
              <p:nvGrpSpPr>
                <p:cNvPr id="40" name="Group 46">
                  <a:extLst>
                    <a:ext uri="{FF2B5EF4-FFF2-40B4-BE49-F238E27FC236}">
                      <a16:creationId xmlns:a16="http://schemas.microsoft.com/office/drawing/2014/main" id="{927750D8-7B98-43A2-8575-0D66EC4D1EFA}"/>
                    </a:ext>
                  </a:extLst>
                </p:cNvPr>
                <p:cNvGrpSpPr>
                  <a:grpSpLocks noChangeAspect="1"/>
                </p:cNvGrpSpPr>
                <p:nvPr/>
              </p:nvGrpSpPr>
              <p:grpSpPr bwMode="auto">
                <a:xfrm>
                  <a:off x="9204461" y="487745"/>
                  <a:ext cx="184666" cy="184666"/>
                  <a:chOff x="2812" y="999"/>
                  <a:chExt cx="312" cy="312"/>
                </a:xfrm>
              </p:grpSpPr>
              <p:sp>
                <p:nvSpPr>
                  <p:cNvPr id="50" name="AutoShape 45">
                    <a:extLst>
                      <a:ext uri="{FF2B5EF4-FFF2-40B4-BE49-F238E27FC236}">
                        <a16:creationId xmlns:a16="http://schemas.microsoft.com/office/drawing/2014/main" id="{F67009E3-86F4-4A19-9B40-0E376465CD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D2C7AB96-219D-46CF-8510-C97A45A664F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21ACE10E-BF3D-4D97-81AE-636371B048F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a:extLst>
                      <a:ext uri="{FF2B5EF4-FFF2-40B4-BE49-F238E27FC236}">
                        <a16:creationId xmlns:a16="http://schemas.microsoft.com/office/drawing/2014/main" id="{585C539C-E1CF-4B58-B1F4-C03BC313D62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AutoShape 51">
                  <a:extLst>
                    <a:ext uri="{FF2B5EF4-FFF2-40B4-BE49-F238E27FC236}">
                      <a16:creationId xmlns:a16="http://schemas.microsoft.com/office/drawing/2014/main" id="{B1D1FAED-E112-43F7-99B2-C310B1604342}"/>
                    </a:ext>
                  </a:extLst>
                </p:cNvPr>
                <p:cNvSpPr>
                  <a:spLocks noChangeAspect="1" noChangeArrowheads="1" noTextEdit="1"/>
                </p:cNvSpPr>
                <p:nvPr/>
              </p:nvSpPr>
              <p:spPr bwMode="auto">
                <a:xfrm>
                  <a:off x="9204460" y="843873"/>
                  <a:ext cx="184667" cy="18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4">
                <a:extLst>
                  <a:ext uri="{FF2B5EF4-FFF2-40B4-BE49-F238E27FC236}">
                    <a16:creationId xmlns:a16="http://schemas.microsoft.com/office/drawing/2014/main" id="{31C1A864-6F05-4A6B-9B33-281E201EC26E}"/>
                  </a:ext>
                </a:extLst>
              </p:cNvPr>
              <p:cNvGrpSpPr>
                <a:grpSpLocks noChangeAspect="1"/>
              </p:cNvGrpSpPr>
              <p:nvPr/>
            </p:nvGrpSpPr>
            <p:grpSpPr bwMode="auto">
              <a:xfrm>
                <a:off x="9205465" y="912868"/>
                <a:ext cx="184667" cy="184666"/>
                <a:chOff x="4616" y="999"/>
                <a:chExt cx="312" cy="312"/>
              </a:xfrm>
            </p:grpSpPr>
            <p:sp>
              <p:nvSpPr>
                <p:cNvPr id="55" name="Freeform 5">
                  <a:extLst>
                    <a:ext uri="{FF2B5EF4-FFF2-40B4-BE49-F238E27FC236}">
                      <a16:creationId xmlns:a16="http://schemas.microsoft.com/office/drawing/2014/main" id="{1236DFE4-C1AF-4124-BD3B-62C08D102882}"/>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6">
                  <a:extLst>
                    <a:ext uri="{FF2B5EF4-FFF2-40B4-BE49-F238E27FC236}">
                      <a16:creationId xmlns:a16="http://schemas.microsoft.com/office/drawing/2014/main" id="{C94F2B62-CC12-4E1B-84D8-046B6F6F6A6B}"/>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11744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left)">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358A6F-F3ED-41BB-BFD4-EE247AF3842E}"/>
              </a:ext>
            </a:extLst>
          </p:cNvPr>
          <p:cNvSpPr>
            <a:spLocks noGrp="1"/>
          </p:cNvSpPr>
          <p:nvPr>
            <p:ph type="body" sz="quarter" idx="10"/>
          </p:nvPr>
        </p:nvSpPr>
        <p:spPr>
          <a:xfrm>
            <a:off x="586391" y="2084560"/>
            <a:ext cx="4345374" cy="3170099"/>
          </a:xfrm>
        </p:spPr>
        <p:txBody>
          <a:bodyPr/>
          <a:lstStyle/>
          <a:p>
            <a:pPr marL="285750" indent="-285750">
              <a:lnSpc>
                <a:spcPct val="100000"/>
              </a:lnSpc>
              <a:spcBef>
                <a:spcPts val="0"/>
              </a:spcBef>
              <a:spcAft>
                <a:spcPts val="900"/>
              </a:spcAft>
              <a:buFont typeface="Arial" panose="020B0604020202020204" pitchFamily="34" charset="0"/>
              <a:buChar char="•"/>
            </a:pPr>
            <a:r>
              <a:rPr lang="en-US" sz="1600" dirty="0">
                <a:solidFill>
                  <a:schemeClr val="tx1"/>
                </a:solidFill>
                <a:latin typeface="Segoe UI" panose="020B0502040204020203" pitchFamily="34" charset="0"/>
              </a:rPr>
              <a:t>Quickly identify your longest running queries, how they change over time and what waits are affecting them </a:t>
            </a:r>
          </a:p>
          <a:p>
            <a:pPr marL="285750" indent="-285750">
              <a:lnSpc>
                <a:spcPct val="100000"/>
              </a:lnSpc>
              <a:spcBef>
                <a:spcPts val="0"/>
              </a:spcBef>
              <a:spcAft>
                <a:spcPts val="900"/>
              </a:spcAft>
              <a:buFont typeface="Arial" panose="020B0604020202020204" pitchFamily="34" charset="0"/>
              <a:buChar char="•"/>
            </a:pPr>
            <a:r>
              <a:rPr lang="en-US" sz="1600" dirty="0">
                <a:solidFill>
                  <a:schemeClr val="tx1"/>
                </a:solidFill>
                <a:latin typeface="Segoe UI" panose="020B0502040204020203" pitchFamily="34" charset="0"/>
              </a:rPr>
              <a:t>The Query Performance Insight view in the Azure portal surfaces visualizations on key information from Query Store </a:t>
            </a:r>
          </a:p>
          <a:p>
            <a:pPr marL="285750" indent="-285750">
              <a:lnSpc>
                <a:spcPct val="100000"/>
              </a:lnSpc>
              <a:spcBef>
                <a:spcPts val="0"/>
              </a:spcBef>
              <a:spcAft>
                <a:spcPts val="900"/>
              </a:spcAft>
              <a:buFont typeface="Arial" panose="020B0604020202020204" pitchFamily="34" charset="0"/>
              <a:buChar char="•"/>
            </a:pPr>
            <a:r>
              <a:rPr lang="en-US" sz="1600" dirty="0">
                <a:solidFill>
                  <a:schemeClr val="tx1"/>
                </a:solidFill>
                <a:latin typeface="Segoe UI" panose="020B0502040204020203" pitchFamily="34" charset="0"/>
                <a:cs typeface="Segoe UI" panose="020B0502040204020203" pitchFamily="34" charset="0"/>
              </a:rPr>
              <a:t>The long running queries tab shows the top five queries by average duration per </a:t>
            </a:r>
            <a:r>
              <a:rPr lang="en-US" sz="1600" dirty="0">
                <a:solidFill>
                  <a:schemeClr val="tx1"/>
                </a:solidFill>
                <a:latin typeface="Segoe UI" panose="020B0502040204020203" pitchFamily="34" charset="0"/>
              </a:rPr>
              <a:t>execution, aggregated in 15-minute intervals </a:t>
            </a:r>
          </a:p>
          <a:p>
            <a:pPr marL="285750" indent="-285750">
              <a:lnSpc>
                <a:spcPct val="100000"/>
              </a:lnSpc>
              <a:spcBef>
                <a:spcPts val="0"/>
              </a:spcBef>
              <a:spcAft>
                <a:spcPts val="900"/>
              </a:spcAft>
              <a:buFont typeface="Arial" panose="020B0604020202020204" pitchFamily="34" charset="0"/>
              <a:buChar char="•"/>
            </a:pPr>
            <a:r>
              <a:rPr lang="en-US" sz="1600" dirty="0">
                <a:solidFill>
                  <a:schemeClr val="tx1"/>
                </a:solidFill>
                <a:latin typeface="Segoe UI" panose="020B0502040204020203" pitchFamily="34" charset="0"/>
                <a:cs typeface="Segoe UI" panose="020B0502040204020203" pitchFamily="34" charset="0"/>
              </a:rPr>
              <a:t>Users can view additional queries and alter the time window</a:t>
            </a:r>
          </a:p>
        </p:txBody>
      </p:sp>
      <p:sp>
        <p:nvSpPr>
          <p:cNvPr id="3" name="Title 2">
            <a:extLst>
              <a:ext uri="{FF2B5EF4-FFF2-40B4-BE49-F238E27FC236}">
                <a16:creationId xmlns:a16="http://schemas.microsoft.com/office/drawing/2014/main" id="{B1F0F26E-9851-4AEF-BDE9-9494CE227A1C}"/>
              </a:ext>
            </a:extLst>
          </p:cNvPr>
          <p:cNvSpPr>
            <a:spLocks noGrp="1"/>
          </p:cNvSpPr>
          <p:nvPr>
            <p:ph type="title"/>
          </p:nvPr>
        </p:nvSpPr>
        <p:spPr>
          <a:xfrm>
            <a:off x="588263" y="457200"/>
            <a:ext cx="4613324" cy="652072"/>
          </a:xfrm>
        </p:spPr>
        <p:txBody>
          <a:bodyPr/>
          <a:lstStyle/>
          <a:p>
            <a:pPr defTabSz="932742">
              <a:lnSpc>
                <a:spcPct val="100000"/>
              </a:lnSpc>
            </a:pPr>
            <a:r>
              <a:rPr lang="en-US" sz="3200" spc="-50" dirty="0">
                <a:solidFill>
                  <a:schemeClr val="tx1"/>
                </a:solidFill>
                <a:latin typeface="+mj-lt"/>
              </a:rPr>
              <a:t>Review performance details with Query Performance </a:t>
            </a:r>
            <a:r>
              <a:rPr lang="en-US" sz="3200" dirty="0">
                <a:solidFill>
                  <a:schemeClr val="tx1"/>
                </a:solidFill>
              </a:rPr>
              <a:t>I</a:t>
            </a:r>
            <a:r>
              <a:rPr lang="en-US" sz="3200" spc="-50" dirty="0">
                <a:solidFill>
                  <a:schemeClr val="tx1"/>
                </a:solidFill>
                <a:latin typeface="+mj-lt"/>
              </a:rPr>
              <a:t>nsight</a:t>
            </a:r>
          </a:p>
        </p:txBody>
      </p:sp>
      <p:cxnSp>
        <p:nvCxnSpPr>
          <p:cNvPr id="10" name="Straight Connector 9">
            <a:extLst>
              <a:ext uri="{FF2B5EF4-FFF2-40B4-BE49-F238E27FC236}">
                <a16:creationId xmlns:a16="http://schemas.microsoft.com/office/drawing/2014/main" id="{2AA567AB-0332-1A42-A30E-6B7E6E0889AF}"/>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D6F67DB-D487-4D7C-B9B6-E6E0D2818030}"/>
              </a:ext>
            </a:extLst>
          </p:cNvPr>
          <p:cNvSpPr txBox="1"/>
          <p:nvPr/>
        </p:nvSpPr>
        <p:spPr>
          <a:xfrm>
            <a:off x="6169955" y="1883511"/>
            <a:ext cx="4973432"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Wait statistics in Query Performance Insight </a:t>
            </a:r>
          </a:p>
        </p:txBody>
      </p:sp>
      <p:grpSp>
        <p:nvGrpSpPr>
          <p:cNvPr id="4" name="Group 3" descr="screenshot">
            <a:extLst>
              <a:ext uri="{FF2B5EF4-FFF2-40B4-BE49-F238E27FC236}">
                <a16:creationId xmlns:a16="http://schemas.microsoft.com/office/drawing/2014/main" id="{88FAB8B3-6C18-4C38-AB1D-F89C3C38A81D}"/>
              </a:ext>
            </a:extLst>
          </p:cNvPr>
          <p:cNvGrpSpPr/>
          <p:nvPr/>
        </p:nvGrpSpPr>
        <p:grpSpPr>
          <a:xfrm>
            <a:off x="6169955" y="2460961"/>
            <a:ext cx="5056351" cy="2752207"/>
            <a:chOff x="6339091" y="4376123"/>
            <a:chExt cx="5506972" cy="2997485"/>
          </a:xfrm>
        </p:grpSpPr>
        <p:sp>
          <p:nvSpPr>
            <p:cNvPr id="5" name="Rectangle: Rounded Corners 4">
              <a:extLst>
                <a:ext uri="{FF2B5EF4-FFF2-40B4-BE49-F238E27FC236}">
                  <a16:creationId xmlns:a16="http://schemas.microsoft.com/office/drawing/2014/main" id="{80370CA1-748E-4442-9C5D-C29E293D427B}"/>
                </a:ext>
              </a:extLst>
            </p:cNvPr>
            <p:cNvSpPr/>
            <p:nvPr/>
          </p:nvSpPr>
          <p:spPr bwMode="auto">
            <a:xfrm>
              <a:off x="6339091" y="4376123"/>
              <a:ext cx="5506972" cy="2997485"/>
            </a:xfrm>
            <a:prstGeom prst="roundRect">
              <a:avLst>
                <a:gd name="adj" fmla="val 2398"/>
              </a:avLst>
            </a:prstGeom>
            <a:solidFill>
              <a:schemeClr val="tx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810C9142-09E0-4C6C-8ADC-775EEBF9570A}"/>
                </a:ext>
              </a:extLst>
            </p:cNvPr>
            <p:cNvPicPr>
              <a:picLocks noChangeAspect="1"/>
            </p:cNvPicPr>
            <p:nvPr/>
          </p:nvPicPr>
          <p:blipFill rotWithShape="1">
            <a:blip r:embed="rId3"/>
            <a:srcRect l="1298" t="1982" r="1187" b="2130"/>
            <a:stretch/>
          </p:blipFill>
          <p:spPr>
            <a:xfrm>
              <a:off x="6433041" y="4466719"/>
              <a:ext cx="5322712" cy="2823956"/>
            </a:xfrm>
            <a:prstGeom prst="rect">
              <a:avLst/>
            </a:prstGeom>
          </p:spPr>
        </p:pic>
      </p:grpSp>
      <p:grpSp>
        <p:nvGrpSpPr>
          <p:cNvPr id="40" name="Group 39" descr="announcement: supported on single server. in preview for flexible server">
            <a:extLst>
              <a:ext uri="{FF2B5EF4-FFF2-40B4-BE49-F238E27FC236}">
                <a16:creationId xmlns:a16="http://schemas.microsoft.com/office/drawing/2014/main" id="{EF553933-DAF0-0046-9CEF-8C32AAF31C43}"/>
              </a:ext>
            </a:extLst>
          </p:cNvPr>
          <p:cNvGrpSpPr/>
          <p:nvPr/>
        </p:nvGrpSpPr>
        <p:grpSpPr>
          <a:xfrm>
            <a:off x="8915401" y="585182"/>
            <a:ext cx="3276598" cy="850848"/>
            <a:chOff x="8915401" y="585182"/>
            <a:chExt cx="3276598" cy="850848"/>
          </a:xfrm>
        </p:grpSpPr>
        <p:sp>
          <p:nvSpPr>
            <p:cNvPr id="41" name="Rectangle 40">
              <a:extLst>
                <a:ext uri="{FF2B5EF4-FFF2-40B4-BE49-F238E27FC236}">
                  <a16:creationId xmlns:a16="http://schemas.microsoft.com/office/drawing/2014/main" id="{2A5E4CDD-25E3-3A4B-9CF9-51664DB17B3E}"/>
                </a:ext>
              </a:extLst>
            </p:cNvPr>
            <p:cNvSpPr/>
            <p:nvPr/>
          </p:nvSpPr>
          <p:spPr bwMode="auto">
            <a:xfrm>
              <a:off x="8996044" y="585182"/>
              <a:ext cx="3195955" cy="8508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ED05F13C-532D-7A43-BDDF-3FC4FDC3B63A}"/>
                </a:ext>
              </a:extLst>
            </p:cNvPr>
            <p:cNvSpPr/>
            <p:nvPr/>
          </p:nvSpPr>
          <p:spPr bwMode="auto">
            <a:xfrm>
              <a:off x="8915401" y="585182"/>
              <a:ext cx="82550" cy="85084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a:extLst>
                <a:ext uri="{FF2B5EF4-FFF2-40B4-BE49-F238E27FC236}">
                  <a16:creationId xmlns:a16="http://schemas.microsoft.com/office/drawing/2014/main" id="{BA697A78-37CB-BF4E-8209-5CE9F455FB36}"/>
                </a:ext>
              </a:extLst>
            </p:cNvPr>
            <p:cNvGrpSpPr/>
            <p:nvPr/>
          </p:nvGrpSpPr>
          <p:grpSpPr>
            <a:xfrm>
              <a:off x="9205465" y="672840"/>
              <a:ext cx="2842135" cy="645654"/>
              <a:chOff x="9205465" y="453765"/>
              <a:chExt cx="2842135" cy="645654"/>
            </a:xfrm>
          </p:grpSpPr>
          <p:grpSp>
            <p:nvGrpSpPr>
              <p:cNvPr id="44" name="Group 43">
                <a:extLst>
                  <a:ext uri="{FF2B5EF4-FFF2-40B4-BE49-F238E27FC236}">
                    <a16:creationId xmlns:a16="http://schemas.microsoft.com/office/drawing/2014/main" id="{6C4269A0-4BA6-0E4B-B3C8-7A85471C0826}"/>
                  </a:ext>
                </a:extLst>
              </p:cNvPr>
              <p:cNvGrpSpPr/>
              <p:nvPr/>
            </p:nvGrpSpPr>
            <p:grpSpPr>
              <a:xfrm>
                <a:off x="9211007" y="453765"/>
                <a:ext cx="2836593" cy="645654"/>
                <a:chOff x="9204460" y="429546"/>
                <a:chExt cx="2836593" cy="645654"/>
              </a:xfrm>
            </p:grpSpPr>
            <p:sp>
              <p:nvSpPr>
                <p:cNvPr id="48" name="TextBox 47">
                  <a:extLst>
                    <a:ext uri="{FF2B5EF4-FFF2-40B4-BE49-F238E27FC236}">
                      <a16:creationId xmlns:a16="http://schemas.microsoft.com/office/drawing/2014/main" id="{42AA2062-5768-1B43-8144-619631F77A2F}"/>
                    </a:ext>
                  </a:extLst>
                </p:cNvPr>
                <p:cNvSpPr txBox="1"/>
                <p:nvPr/>
              </p:nvSpPr>
              <p:spPr>
                <a:xfrm>
                  <a:off x="9406053" y="429546"/>
                  <a:ext cx="2468083" cy="276999"/>
                </a:xfrm>
                <a:prstGeom prst="rect">
                  <a:avLst/>
                </a:prstGeom>
                <a:noFill/>
              </p:spPr>
              <p:txBody>
                <a:bodyPr wrap="square">
                  <a:spAutoFit/>
                </a:bodyPr>
                <a:lstStyle/>
                <a:p>
                  <a:r>
                    <a:rPr lang="en-US" sz="1200" dirty="0">
                      <a:solidFill>
                        <a:schemeClr val="bg1"/>
                      </a:solidFill>
                    </a:rPr>
                    <a:t>Supported on </a:t>
                  </a:r>
                  <a:r>
                    <a:rPr lang="en-US" sz="1200" dirty="0">
                      <a:solidFill>
                        <a:schemeClr val="bg1"/>
                      </a:solidFill>
                      <a:latin typeface="+mj-lt"/>
                    </a:rPr>
                    <a:t>Single Server</a:t>
                  </a:r>
                  <a:endParaRPr lang="en-AU" sz="1200" dirty="0">
                    <a:solidFill>
                      <a:schemeClr val="bg1"/>
                    </a:solidFill>
                    <a:latin typeface="+mj-lt"/>
                  </a:endParaRPr>
                </a:p>
              </p:txBody>
            </p:sp>
            <p:sp>
              <p:nvSpPr>
                <p:cNvPr id="49" name="TextBox 48">
                  <a:extLst>
                    <a:ext uri="{FF2B5EF4-FFF2-40B4-BE49-F238E27FC236}">
                      <a16:creationId xmlns:a16="http://schemas.microsoft.com/office/drawing/2014/main" id="{F223D8C2-359D-C646-942A-D21250C79788}"/>
                    </a:ext>
                  </a:extLst>
                </p:cNvPr>
                <p:cNvSpPr txBox="1"/>
                <p:nvPr/>
              </p:nvSpPr>
              <p:spPr>
                <a:xfrm>
                  <a:off x="9394336" y="798201"/>
                  <a:ext cx="2646717" cy="276999"/>
                </a:xfrm>
                <a:prstGeom prst="rect">
                  <a:avLst/>
                </a:prstGeom>
                <a:noFill/>
              </p:spPr>
              <p:txBody>
                <a:bodyPr wrap="square">
                  <a:spAutoFit/>
                </a:bodyPr>
                <a:lstStyle/>
                <a:p>
                  <a:r>
                    <a:rPr lang="en-US" sz="1200" dirty="0">
                      <a:solidFill>
                        <a:schemeClr val="bg1"/>
                      </a:solidFill>
                    </a:rPr>
                    <a:t>In preview for </a:t>
                  </a:r>
                  <a:r>
                    <a:rPr lang="en-US" sz="1200" dirty="0">
                      <a:solidFill>
                        <a:schemeClr val="bg1"/>
                      </a:solidFill>
                      <a:latin typeface="+mj-lt"/>
                    </a:rPr>
                    <a:t>Flexible Server</a:t>
                  </a:r>
                  <a:endParaRPr lang="en-AU" sz="1200" dirty="0">
                    <a:solidFill>
                      <a:schemeClr val="bg1"/>
                    </a:solidFill>
                  </a:endParaRPr>
                </a:p>
              </p:txBody>
            </p:sp>
            <p:grpSp>
              <p:nvGrpSpPr>
                <p:cNvPr id="50" name="Group 46">
                  <a:extLst>
                    <a:ext uri="{FF2B5EF4-FFF2-40B4-BE49-F238E27FC236}">
                      <a16:creationId xmlns:a16="http://schemas.microsoft.com/office/drawing/2014/main" id="{E447778F-E482-C746-BCA2-0DCC64E21794}"/>
                    </a:ext>
                  </a:extLst>
                </p:cNvPr>
                <p:cNvGrpSpPr>
                  <a:grpSpLocks noChangeAspect="1"/>
                </p:cNvGrpSpPr>
                <p:nvPr/>
              </p:nvGrpSpPr>
              <p:grpSpPr bwMode="auto">
                <a:xfrm>
                  <a:off x="9204461" y="487745"/>
                  <a:ext cx="184666" cy="184666"/>
                  <a:chOff x="2812" y="999"/>
                  <a:chExt cx="312" cy="312"/>
                </a:xfrm>
              </p:grpSpPr>
              <p:sp>
                <p:nvSpPr>
                  <p:cNvPr id="52" name="AutoShape 45">
                    <a:extLst>
                      <a:ext uri="{FF2B5EF4-FFF2-40B4-BE49-F238E27FC236}">
                        <a16:creationId xmlns:a16="http://schemas.microsoft.com/office/drawing/2014/main" id="{5C841910-F324-1D4C-9A59-BF2D95E09A12}"/>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a:extLst>
                      <a:ext uri="{FF2B5EF4-FFF2-40B4-BE49-F238E27FC236}">
                        <a16:creationId xmlns:a16="http://schemas.microsoft.com/office/drawing/2014/main" id="{D6D93BCB-3EE9-C44F-AF8E-E17A82F37B2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a:extLst>
                      <a:ext uri="{FF2B5EF4-FFF2-40B4-BE49-F238E27FC236}">
                        <a16:creationId xmlns:a16="http://schemas.microsoft.com/office/drawing/2014/main" id="{92710180-3C17-5040-8525-1B036C8418E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a:extLst>
                      <a:ext uri="{FF2B5EF4-FFF2-40B4-BE49-F238E27FC236}">
                        <a16:creationId xmlns:a16="http://schemas.microsoft.com/office/drawing/2014/main" id="{BD888A93-C95A-E240-8235-83F0680DEF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1" name="AutoShape 51">
                  <a:extLst>
                    <a:ext uri="{FF2B5EF4-FFF2-40B4-BE49-F238E27FC236}">
                      <a16:creationId xmlns:a16="http://schemas.microsoft.com/office/drawing/2014/main" id="{D11BA4EA-B212-4949-8BC0-767A2B2B46EE}"/>
                    </a:ext>
                  </a:extLst>
                </p:cNvPr>
                <p:cNvSpPr>
                  <a:spLocks noChangeAspect="1" noChangeArrowheads="1" noTextEdit="1"/>
                </p:cNvSpPr>
                <p:nvPr/>
              </p:nvSpPr>
              <p:spPr bwMode="auto">
                <a:xfrm>
                  <a:off x="9204460" y="843873"/>
                  <a:ext cx="184667" cy="18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
                <a:extLst>
                  <a:ext uri="{FF2B5EF4-FFF2-40B4-BE49-F238E27FC236}">
                    <a16:creationId xmlns:a16="http://schemas.microsoft.com/office/drawing/2014/main" id="{25889BAE-00AE-F24D-A5AD-2BA79DB4E3F4}"/>
                  </a:ext>
                </a:extLst>
              </p:cNvPr>
              <p:cNvGrpSpPr>
                <a:grpSpLocks noChangeAspect="1"/>
              </p:cNvGrpSpPr>
              <p:nvPr/>
            </p:nvGrpSpPr>
            <p:grpSpPr bwMode="auto">
              <a:xfrm>
                <a:off x="9205465" y="912868"/>
                <a:ext cx="184667" cy="184666"/>
                <a:chOff x="4616" y="999"/>
                <a:chExt cx="312" cy="312"/>
              </a:xfrm>
            </p:grpSpPr>
            <p:sp>
              <p:nvSpPr>
                <p:cNvPr id="46" name="Freeform 5">
                  <a:extLst>
                    <a:ext uri="{FF2B5EF4-FFF2-40B4-BE49-F238E27FC236}">
                      <a16:creationId xmlns:a16="http://schemas.microsoft.com/office/drawing/2014/main" id="{0412B514-69A5-4A46-969E-2FBD31738DAE}"/>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
                  <a:extLst>
                    <a:ext uri="{FF2B5EF4-FFF2-40B4-BE49-F238E27FC236}">
                      <a16:creationId xmlns:a16="http://schemas.microsoft.com/office/drawing/2014/main" id="{8F26262D-6281-7D48-BCE4-51B006D18EC5}"/>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132087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p:tgtEl>
                                          <p:spTgt spid="40"/>
                                        </p:tgtEl>
                                        <p:attrNameLst>
                                          <p:attrName>ppt_x</p:attrName>
                                        </p:attrNameLst>
                                      </p:cBhvr>
                                      <p:tavLst>
                                        <p:tav tm="0">
                                          <p:val>
                                            <p:strVal val="#ppt_x+#ppt_w*1.125000"/>
                                          </p:val>
                                        </p:tav>
                                        <p:tav tm="100000">
                                          <p:val>
                                            <p:strVal val="#ppt_x"/>
                                          </p:val>
                                        </p:tav>
                                      </p:tavLst>
                                    </p:anim>
                                    <p:animEffect transition="in" filter="wipe(left)">
                                      <p:cBhvr>
                                        <p:cTn id="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358A6F-F3ED-41BB-BFD4-EE247AF3842E}"/>
              </a:ext>
            </a:extLst>
          </p:cNvPr>
          <p:cNvSpPr>
            <a:spLocks noGrp="1"/>
          </p:cNvSpPr>
          <p:nvPr>
            <p:ph type="body" sz="quarter" idx="10"/>
          </p:nvPr>
        </p:nvSpPr>
        <p:spPr>
          <a:xfrm>
            <a:off x="586390" y="2099548"/>
            <a:ext cx="4435315" cy="2846933"/>
          </a:xfrm>
        </p:spPr>
        <p:txBody>
          <a:bodyPr/>
          <a:lstStyle/>
          <a:p>
            <a:pPr marL="0" indent="0">
              <a:lnSpc>
                <a:spcPct val="100000"/>
              </a:lnSpc>
              <a:spcBef>
                <a:spcPts val="0"/>
              </a:spcBef>
              <a:spcAft>
                <a:spcPts val="900"/>
              </a:spcAft>
              <a:buNone/>
            </a:pPr>
            <a:r>
              <a:rPr lang="en-US" sz="1600" dirty="0">
                <a:solidFill>
                  <a:schemeClr val="tx1"/>
                </a:solidFill>
                <a:latin typeface="Segoe UI" panose="020B0502040204020203" pitchFamily="34" charset="0"/>
                <a:cs typeface="Segoe UI" panose="020B0502040204020203" pitchFamily="34" charset="0"/>
              </a:rPr>
              <a:t>Performance Recommendations analyzes your </a:t>
            </a:r>
            <a:r>
              <a:rPr lang="en-US" sz="1600" dirty="0">
                <a:solidFill>
                  <a:schemeClr val="tx1"/>
                </a:solidFill>
                <a:latin typeface="Segoe UI" panose="020B0502040204020203" pitchFamily="34" charset="0"/>
              </a:rPr>
              <a:t>PostgreSQL database to create customized suggestions for better performance </a:t>
            </a:r>
          </a:p>
          <a:p>
            <a:pPr marL="0" indent="0">
              <a:lnSpc>
                <a:spcPct val="100000"/>
              </a:lnSpc>
              <a:spcBef>
                <a:spcPts val="0"/>
              </a:spcBef>
              <a:spcAft>
                <a:spcPts val="900"/>
              </a:spcAft>
              <a:buNone/>
            </a:pPr>
            <a:r>
              <a:rPr lang="en-US" sz="1600" dirty="0">
                <a:solidFill>
                  <a:schemeClr val="tx1"/>
                </a:solidFill>
                <a:latin typeface="Segoe UI" panose="020B0502040204020203" pitchFamily="34" charset="0"/>
              </a:rPr>
              <a:t>Two types of recommendations are supported: </a:t>
            </a:r>
          </a:p>
          <a:p>
            <a:pPr marL="298450" indent="-298450" defTabSz="914367">
              <a:lnSpc>
                <a:spcPct val="100000"/>
              </a:lnSpc>
              <a:spcBef>
                <a:spcPts val="0"/>
              </a:spcBef>
              <a:spcAft>
                <a:spcPts val="900"/>
              </a:spcAft>
              <a:buClr>
                <a:schemeClr val="tx1"/>
              </a:buClr>
              <a:buFont typeface="Arial" panose="020B0604020202020204" pitchFamily="34" charset="0"/>
              <a:buChar char="•"/>
              <a:defRPr/>
            </a:pPr>
            <a:r>
              <a:rPr lang="en-US" sz="1600" dirty="0">
                <a:solidFill>
                  <a:srgbClr val="1A1A1A"/>
                </a:solidFill>
                <a:latin typeface="Segoe UI" panose="020B0502040204020203" pitchFamily="34" charset="0"/>
              </a:rPr>
              <a:t>Create Index recommendations suggest new indexes to accelerate the most frequently run or time-consuming queries </a:t>
            </a:r>
          </a:p>
          <a:p>
            <a:pPr marL="298450" indent="-298450" defTabSz="914367">
              <a:lnSpc>
                <a:spcPct val="100000"/>
              </a:lnSpc>
              <a:spcBef>
                <a:spcPts val="0"/>
              </a:spcBef>
              <a:spcAft>
                <a:spcPts val="900"/>
              </a:spcAft>
              <a:buClr>
                <a:schemeClr val="tx1"/>
              </a:buClr>
              <a:buFont typeface="Arial" panose="020B0604020202020204" pitchFamily="34" charset="0"/>
              <a:buChar char="•"/>
              <a:defRPr/>
            </a:pPr>
            <a:r>
              <a:rPr lang="en-US" sz="1600" dirty="0">
                <a:solidFill>
                  <a:srgbClr val="1A1A1A"/>
                </a:solidFill>
                <a:latin typeface="Segoe UI" panose="020B0502040204020203" pitchFamily="34" charset="0"/>
              </a:rPr>
              <a:t>Drop Index analyzes existing indexes and recommends dropping indexes that are rarely used or redundant</a:t>
            </a:r>
          </a:p>
        </p:txBody>
      </p:sp>
      <p:sp>
        <p:nvSpPr>
          <p:cNvPr id="3" name="Title 2">
            <a:extLst>
              <a:ext uri="{FF2B5EF4-FFF2-40B4-BE49-F238E27FC236}">
                <a16:creationId xmlns:a16="http://schemas.microsoft.com/office/drawing/2014/main" id="{B1F0F26E-9851-4AEF-BDE9-9494CE227A1C}"/>
              </a:ext>
            </a:extLst>
          </p:cNvPr>
          <p:cNvSpPr>
            <a:spLocks noGrp="1"/>
          </p:cNvSpPr>
          <p:nvPr>
            <p:ph type="title"/>
          </p:nvPr>
        </p:nvSpPr>
        <p:spPr>
          <a:xfrm>
            <a:off x="588263" y="457200"/>
            <a:ext cx="4778216" cy="876925"/>
          </a:xfrm>
        </p:spPr>
        <p:txBody>
          <a:bodyPr/>
          <a:lstStyle/>
          <a:p>
            <a:pPr defTabSz="932742">
              <a:lnSpc>
                <a:spcPct val="100000"/>
              </a:lnSpc>
            </a:pPr>
            <a:r>
              <a:rPr lang="en-US" sz="3200" spc="-50" dirty="0">
                <a:solidFill>
                  <a:schemeClr val="tx1"/>
                </a:solidFill>
                <a:latin typeface="+mj-lt"/>
              </a:rPr>
              <a:t>Customize suggestions with Performance </a:t>
            </a:r>
            <a:r>
              <a:rPr lang="en-US" sz="3200" dirty="0">
                <a:solidFill>
                  <a:schemeClr val="tx1"/>
                </a:solidFill>
              </a:rPr>
              <a:t>R</a:t>
            </a:r>
            <a:r>
              <a:rPr lang="en-US" sz="3200" spc="-50" dirty="0">
                <a:solidFill>
                  <a:schemeClr val="tx1"/>
                </a:solidFill>
                <a:latin typeface="+mj-lt"/>
              </a:rPr>
              <a:t>ecommendations</a:t>
            </a:r>
          </a:p>
        </p:txBody>
      </p:sp>
      <p:cxnSp>
        <p:nvCxnSpPr>
          <p:cNvPr id="10" name="Straight Connector 9">
            <a:extLst>
              <a:ext uri="{FF2B5EF4-FFF2-40B4-BE49-F238E27FC236}">
                <a16:creationId xmlns:a16="http://schemas.microsoft.com/office/drawing/2014/main" id="{CB840232-9123-EA4A-A5E6-1F416C391385}"/>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E8C932-3A34-4A31-9220-6E716F6FE0D5}"/>
              </a:ext>
            </a:extLst>
          </p:cNvPr>
          <p:cNvSpPr txBox="1"/>
          <p:nvPr/>
        </p:nvSpPr>
        <p:spPr>
          <a:xfrm>
            <a:off x="6096000" y="1829167"/>
            <a:ext cx="5056351"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Azure portal performance recommendations</a:t>
            </a:r>
          </a:p>
        </p:txBody>
      </p:sp>
      <p:grpSp>
        <p:nvGrpSpPr>
          <p:cNvPr id="6" name="Group 5" descr="screenshot">
            <a:extLst>
              <a:ext uri="{FF2B5EF4-FFF2-40B4-BE49-F238E27FC236}">
                <a16:creationId xmlns:a16="http://schemas.microsoft.com/office/drawing/2014/main" id="{2C741F0E-414C-BE40-8CE0-ECC51CA24C1C}"/>
              </a:ext>
            </a:extLst>
          </p:cNvPr>
          <p:cNvGrpSpPr/>
          <p:nvPr/>
        </p:nvGrpSpPr>
        <p:grpSpPr>
          <a:xfrm>
            <a:off x="6096000" y="2406617"/>
            <a:ext cx="5056351" cy="2752207"/>
            <a:chOff x="6020101" y="2313624"/>
            <a:chExt cx="5056351" cy="2752207"/>
          </a:xfrm>
        </p:grpSpPr>
        <p:sp>
          <p:nvSpPr>
            <p:cNvPr id="28" name="Rectangle: Rounded Corners 4">
              <a:extLst>
                <a:ext uri="{FF2B5EF4-FFF2-40B4-BE49-F238E27FC236}">
                  <a16:creationId xmlns:a16="http://schemas.microsoft.com/office/drawing/2014/main" id="{0053F314-245E-154E-9B28-674CA6DAFBDD}"/>
                </a:ext>
              </a:extLst>
            </p:cNvPr>
            <p:cNvSpPr/>
            <p:nvPr/>
          </p:nvSpPr>
          <p:spPr bwMode="auto">
            <a:xfrm>
              <a:off x="6020101" y="2313624"/>
              <a:ext cx="5056351" cy="2752207"/>
            </a:xfrm>
            <a:prstGeom prst="roundRect">
              <a:avLst>
                <a:gd name="adj" fmla="val 2398"/>
              </a:avLst>
            </a:prstGeom>
            <a:solidFill>
              <a:schemeClr val="tx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9267FC9B-2B51-1B44-AFB0-CE1AD30D9A4C}"/>
                </a:ext>
              </a:extLst>
            </p:cNvPr>
            <p:cNvSpPr/>
            <p:nvPr/>
          </p:nvSpPr>
          <p:spPr bwMode="auto">
            <a:xfrm>
              <a:off x="6096000" y="2391147"/>
              <a:ext cx="4908531" cy="2592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116B70A5-32B9-4783-A519-264E40E83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16983"/>
              <a:ext cx="4908531" cy="2000435"/>
            </a:xfrm>
            <a:prstGeom prst="rect">
              <a:avLst/>
            </a:prstGeom>
          </p:spPr>
        </p:pic>
      </p:grpSp>
      <p:grpSp>
        <p:nvGrpSpPr>
          <p:cNvPr id="43" name="Group 42" descr="announcement: supported on single server. in preview for flexible server">
            <a:extLst>
              <a:ext uri="{FF2B5EF4-FFF2-40B4-BE49-F238E27FC236}">
                <a16:creationId xmlns:a16="http://schemas.microsoft.com/office/drawing/2014/main" id="{BB594674-9B9E-2C46-B26B-6746194E19FB}"/>
              </a:ext>
            </a:extLst>
          </p:cNvPr>
          <p:cNvGrpSpPr/>
          <p:nvPr/>
        </p:nvGrpSpPr>
        <p:grpSpPr>
          <a:xfrm>
            <a:off x="8915401" y="585182"/>
            <a:ext cx="3276598" cy="850848"/>
            <a:chOff x="8915401" y="585182"/>
            <a:chExt cx="3276598" cy="850848"/>
          </a:xfrm>
        </p:grpSpPr>
        <p:sp>
          <p:nvSpPr>
            <p:cNvPr id="44" name="Rectangle 43">
              <a:extLst>
                <a:ext uri="{FF2B5EF4-FFF2-40B4-BE49-F238E27FC236}">
                  <a16:creationId xmlns:a16="http://schemas.microsoft.com/office/drawing/2014/main" id="{CA1BDCB4-25A9-D74D-ADB8-4452546082D6}"/>
                </a:ext>
              </a:extLst>
            </p:cNvPr>
            <p:cNvSpPr/>
            <p:nvPr/>
          </p:nvSpPr>
          <p:spPr bwMode="auto">
            <a:xfrm>
              <a:off x="8996044" y="585182"/>
              <a:ext cx="3195955" cy="8508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670D6448-05AC-5F4C-9394-45E966ECFB53}"/>
                </a:ext>
              </a:extLst>
            </p:cNvPr>
            <p:cNvSpPr/>
            <p:nvPr/>
          </p:nvSpPr>
          <p:spPr bwMode="auto">
            <a:xfrm>
              <a:off x="8915401" y="585182"/>
              <a:ext cx="82550" cy="85084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5C3F5F20-FBD8-224F-AF61-F787A8BA4177}"/>
                </a:ext>
              </a:extLst>
            </p:cNvPr>
            <p:cNvGrpSpPr/>
            <p:nvPr/>
          </p:nvGrpSpPr>
          <p:grpSpPr>
            <a:xfrm>
              <a:off x="9205465" y="672840"/>
              <a:ext cx="2842135" cy="645654"/>
              <a:chOff x="9205465" y="453765"/>
              <a:chExt cx="2842135" cy="645654"/>
            </a:xfrm>
          </p:grpSpPr>
          <p:grpSp>
            <p:nvGrpSpPr>
              <p:cNvPr id="47" name="Group 46">
                <a:extLst>
                  <a:ext uri="{FF2B5EF4-FFF2-40B4-BE49-F238E27FC236}">
                    <a16:creationId xmlns:a16="http://schemas.microsoft.com/office/drawing/2014/main" id="{C86147F9-62FD-2E4A-821C-4804D67794F6}"/>
                  </a:ext>
                </a:extLst>
              </p:cNvPr>
              <p:cNvGrpSpPr/>
              <p:nvPr/>
            </p:nvGrpSpPr>
            <p:grpSpPr>
              <a:xfrm>
                <a:off x="9211007" y="453765"/>
                <a:ext cx="2836593" cy="645654"/>
                <a:chOff x="9204460" y="429546"/>
                <a:chExt cx="2836593" cy="645654"/>
              </a:xfrm>
            </p:grpSpPr>
            <p:sp>
              <p:nvSpPr>
                <p:cNvPr id="51" name="TextBox 50">
                  <a:extLst>
                    <a:ext uri="{FF2B5EF4-FFF2-40B4-BE49-F238E27FC236}">
                      <a16:creationId xmlns:a16="http://schemas.microsoft.com/office/drawing/2014/main" id="{9D857C3B-69EF-7045-A322-4F84C6A60DE6}"/>
                    </a:ext>
                  </a:extLst>
                </p:cNvPr>
                <p:cNvSpPr txBox="1"/>
                <p:nvPr/>
              </p:nvSpPr>
              <p:spPr>
                <a:xfrm>
                  <a:off x="9406053" y="429546"/>
                  <a:ext cx="2468083" cy="276999"/>
                </a:xfrm>
                <a:prstGeom prst="rect">
                  <a:avLst/>
                </a:prstGeom>
                <a:noFill/>
              </p:spPr>
              <p:txBody>
                <a:bodyPr wrap="square">
                  <a:spAutoFit/>
                </a:bodyPr>
                <a:lstStyle/>
                <a:p>
                  <a:r>
                    <a:rPr lang="en-US" sz="1200" dirty="0">
                      <a:solidFill>
                        <a:schemeClr val="bg1"/>
                      </a:solidFill>
                    </a:rPr>
                    <a:t>Supported on </a:t>
                  </a:r>
                  <a:r>
                    <a:rPr lang="en-US" sz="1200" dirty="0">
                      <a:solidFill>
                        <a:schemeClr val="bg1"/>
                      </a:solidFill>
                      <a:latin typeface="+mj-lt"/>
                    </a:rPr>
                    <a:t>Single Server</a:t>
                  </a:r>
                  <a:endParaRPr lang="en-AU" sz="1200" dirty="0">
                    <a:solidFill>
                      <a:schemeClr val="bg1"/>
                    </a:solidFill>
                    <a:latin typeface="+mj-lt"/>
                  </a:endParaRPr>
                </a:p>
              </p:txBody>
            </p:sp>
            <p:sp>
              <p:nvSpPr>
                <p:cNvPr id="52" name="TextBox 51">
                  <a:extLst>
                    <a:ext uri="{FF2B5EF4-FFF2-40B4-BE49-F238E27FC236}">
                      <a16:creationId xmlns:a16="http://schemas.microsoft.com/office/drawing/2014/main" id="{6663CBD8-25CC-5744-B480-F3BC1B10FE3F}"/>
                    </a:ext>
                  </a:extLst>
                </p:cNvPr>
                <p:cNvSpPr txBox="1"/>
                <p:nvPr/>
              </p:nvSpPr>
              <p:spPr>
                <a:xfrm>
                  <a:off x="9394336" y="798201"/>
                  <a:ext cx="2646717" cy="276999"/>
                </a:xfrm>
                <a:prstGeom prst="rect">
                  <a:avLst/>
                </a:prstGeom>
                <a:noFill/>
              </p:spPr>
              <p:txBody>
                <a:bodyPr wrap="square">
                  <a:spAutoFit/>
                </a:bodyPr>
                <a:lstStyle/>
                <a:p>
                  <a:r>
                    <a:rPr lang="en-US" sz="1200" dirty="0">
                      <a:solidFill>
                        <a:schemeClr val="bg1"/>
                      </a:solidFill>
                    </a:rPr>
                    <a:t>In preview for </a:t>
                  </a:r>
                  <a:r>
                    <a:rPr lang="en-US" sz="1200" dirty="0">
                      <a:solidFill>
                        <a:schemeClr val="bg1"/>
                      </a:solidFill>
                      <a:latin typeface="+mj-lt"/>
                    </a:rPr>
                    <a:t>Flexible Server</a:t>
                  </a:r>
                  <a:endParaRPr lang="en-AU" sz="1200" dirty="0">
                    <a:solidFill>
                      <a:schemeClr val="bg1"/>
                    </a:solidFill>
                  </a:endParaRPr>
                </a:p>
              </p:txBody>
            </p:sp>
            <p:grpSp>
              <p:nvGrpSpPr>
                <p:cNvPr id="53" name="Group 46">
                  <a:extLst>
                    <a:ext uri="{FF2B5EF4-FFF2-40B4-BE49-F238E27FC236}">
                      <a16:creationId xmlns:a16="http://schemas.microsoft.com/office/drawing/2014/main" id="{4E95545E-9E2C-1A4A-9AB2-363AA858FC80}"/>
                    </a:ext>
                  </a:extLst>
                </p:cNvPr>
                <p:cNvGrpSpPr>
                  <a:grpSpLocks noChangeAspect="1"/>
                </p:cNvGrpSpPr>
                <p:nvPr/>
              </p:nvGrpSpPr>
              <p:grpSpPr bwMode="auto">
                <a:xfrm>
                  <a:off x="9204461" y="487745"/>
                  <a:ext cx="184666" cy="184666"/>
                  <a:chOff x="2812" y="999"/>
                  <a:chExt cx="312" cy="312"/>
                </a:xfrm>
              </p:grpSpPr>
              <p:sp>
                <p:nvSpPr>
                  <p:cNvPr id="55" name="AutoShape 45">
                    <a:extLst>
                      <a:ext uri="{FF2B5EF4-FFF2-40B4-BE49-F238E27FC236}">
                        <a16:creationId xmlns:a16="http://schemas.microsoft.com/office/drawing/2014/main" id="{8973EAD8-D1DB-0643-964B-531889BCC782}"/>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7">
                    <a:extLst>
                      <a:ext uri="{FF2B5EF4-FFF2-40B4-BE49-F238E27FC236}">
                        <a16:creationId xmlns:a16="http://schemas.microsoft.com/office/drawing/2014/main" id="{4A8AEE6F-3757-3C41-B6C9-EF121F548F9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8">
                    <a:extLst>
                      <a:ext uri="{FF2B5EF4-FFF2-40B4-BE49-F238E27FC236}">
                        <a16:creationId xmlns:a16="http://schemas.microsoft.com/office/drawing/2014/main" id="{185145C1-2BFF-784D-8FAA-19F2DDBF8AD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9">
                    <a:extLst>
                      <a:ext uri="{FF2B5EF4-FFF2-40B4-BE49-F238E27FC236}">
                        <a16:creationId xmlns:a16="http://schemas.microsoft.com/office/drawing/2014/main" id="{73827391-C052-A14E-A7A5-E16B486DE8F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AutoShape 51">
                  <a:extLst>
                    <a:ext uri="{FF2B5EF4-FFF2-40B4-BE49-F238E27FC236}">
                      <a16:creationId xmlns:a16="http://schemas.microsoft.com/office/drawing/2014/main" id="{DDEA3A53-2899-E94B-A03F-9D0479CE725F}"/>
                    </a:ext>
                  </a:extLst>
                </p:cNvPr>
                <p:cNvSpPr>
                  <a:spLocks noChangeAspect="1" noChangeArrowheads="1" noTextEdit="1"/>
                </p:cNvSpPr>
                <p:nvPr/>
              </p:nvSpPr>
              <p:spPr bwMode="auto">
                <a:xfrm>
                  <a:off x="9204460" y="843873"/>
                  <a:ext cx="184667" cy="18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
                <a:extLst>
                  <a:ext uri="{FF2B5EF4-FFF2-40B4-BE49-F238E27FC236}">
                    <a16:creationId xmlns:a16="http://schemas.microsoft.com/office/drawing/2014/main" id="{403CA191-8258-BC49-AA6D-035AE4549A79}"/>
                  </a:ext>
                </a:extLst>
              </p:cNvPr>
              <p:cNvGrpSpPr>
                <a:grpSpLocks noChangeAspect="1"/>
              </p:cNvGrpSpPr>
              <p:nvPr/>
            </p:nvGrpSpPr>
            <p:grpSpPr bwMode="auto">
              <a:xfrm>
                <a:off x="9205465" y="912868"/>
                <a:ext cx="184667" cy="184666"/>
                <a:chOff x="4616" y="999"/>
                <a:chExt cx="312" cy="312"/>
              </a:xfrm>
            </p:grpSpPr>
            <p:sp>
              <p:nvSpPr>
                <p:cNvPr id="49" name="Freeform 5">
                  <a:extLst>
                    <a:ext uri="{FF2B5EF4-FFF2-40B4-BE49-F238E27FC236}">
                      <a16:creationId xmlns:a16="http://schemas.microsoft.com/office/drawing/2014/main" id="{8EC2245E-6ED1-A741-9FDC-D2557AA7C8D5}"/>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
                  <a:extLst>
                    <a:ext uri="{FF2B5EF4-FFF2-40B4-BE49-F238E27FC236}">
                      <a16:creationId xmlns:a16="http://schemas.microsoft.com/office/drawing/2014/main" id="{7DCA49D3-1D5D-6B47-8FE9-DB1B95544EEB}"/>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363387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p:tgtEl>
                                          <p:spTgt spid="43"/>
                                        </p:tgtEl>
                                        <p:attrNameLst>
                                          <p:attrName>ppt_x</p:attrName>
                                        </p:attrNameLst>
                                      </p:cBhvr>
                                      <p:tavLst>
                                        <p:tav tm="0">
                                          <p:val>
                                            <p:strVal val="#ppt_x+#ppt_w*1.125000"/>
                                          </p:val>
                                        </p:tav>
                                        <p:tav tm="100000">
                                          <p:val>
                                            <p:strVal val="#ppt_x"/>
                                          </p:val>
                                        </p:tav>
                                      </p:tavLst>
                                    </p:anim>
                                    <p:animEffect transition="in" filter="wipe(left)">
                                      <p:cBhvr>
                                        <p:cTn id="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2B29FF-0420-5349-A115-8BC692E2E3B7}"/>
              </a:ext>
            </a:extLst>
          </p:cNvPr>
          <p:cNvSpPr>
            <a:spLocks noGrp="1"/>
          </p:cNvSpPr>
          <p:nvPr>
            <p:ph type="body" sz="quarter" idx="10"/>
          </p:nvPr>
        </p:nvSpPr>
        <p:spPr>
          <a:xfrm>
            <a:off x="586390" y="1724796"/>
            <a:ext cx="4405335" cy="3170099"/>
          </a:xfrm>
        </p:spPr>
        <p:txBody>
          <a:bodyPr/>
          <a:lstStyle/>
          <a:p>
            <a:pPr marL="285750" indent="-285750">
              <a:lnSpc>
                <a:spcPct val="100000"/>
              </a:lnSpc>
              <a:spcBef>
                <a:spcPts val="0"/>
              </a:spcBef>
              <a:spcAft>
                <a:spcPts val="900"/>
              </a:spcAft>
              <a:buFont typeface="Arial" panose="020B0604020202020204" pitchFamily="34" charset="0"/>
              <a:buChar char="•"/>
            </a:pPr>
            <a:r>
              <a:rPr lang="en-US" sz="1600" dirty="0">
                <a:solidFill>
                  <a:schemeClr val="tx1"/>
                </a:solidFill>
                <a:latin typeface="Segoe UI" panose="020B0502040204020203" pitchFamily="34" charset="0"/>
              </a:rPr>
              <a:t>Azure aims to support the current major version and the two prior major versions of PostgreSQL</a:t>
            </a:r>
          </a:p>
          <a:p>
            <a:pPr marL="285750" indent="-285750">
              <a:lnSpc>
                <a:spcPct val="100000"/>
              </a:lnSpc>
              <a:spcBef>
                <a:spcPts val="0"/>
              </a:spcBef>
              <a:spcAft>
                <a:spcPts val="900"/>
              </a:spcAft>
              <a:buFont typeface="Arial" panose="020B0604020202020204" pitchFamily="34" charset="0"/>
              <a:buChar char="•"/>
            </a:pPr>
            <a:r>
              <a:rPr lang="en-US" sz="1600" dirty="0">
                <a:solidFill>
                  <a:schemeClr val="tx1"/>
                </a:solidFill>
                <a:latin typeface="Segoe UI" panose="020B0502040204020203" pitchFamily="34" charset="0"/>
              </a:rPr>
              <a:t>Azure Database for PostgreSQL automatically manages minor version patches</a:t>
            </a:r>
          </a:p>
          <a:p>
            <a:pPr marL="285750" indent="-285750">
              <a:lnSpc>
                <a:spcPct val="100000"/>
              </a:lnSpc>
              <a:spcBef>
                <a:spcPts val="0"/>
              </a:spcBef>
              <a:spcAft>
                <a:spcPts val="900"/>
              </a:spcAft>
              <a:buFont typeface="Arial" panose="020B0604020202020204" pitchFamily="34" charset="0"/>
              <a:buChar char="•"/>
            </a:pPr>
            <a:r>
              <a:rPr lang="en-US" sz="1600" dirty="0">
                <a:solidFill>
                  <a:schemeClr val="tx1"/>
                </a:solidFill>
                <a:latin typeface="Segoe UI" panose="020B0502040204020203" pitchFamily="34" charset="0"/>
              </a:rPr>
              <a:t>Major version upgrade is not supported; to upgrade, create a database dump and restore it to a server created with the new engine version</a:t>
            </a:r>
          </a:p>
          <a:p>
            <a:pPr marL="285750" indent="-285750">
              <a:lnSpc>
                <a:spcPct val="100000"/>
              </a:lnSpc>
              <a:spcBef>
                <a:spcPts val="0"/>
              </a:spcBef>
              <a:spcAft>
                <a:spcPts val="900"/>
              </a:spcAft>
              <a:buFont typeface="Arial" panose="020B0604020202020204" pitchFamily="34" charset="0"/>
              <a:buChar char="•"/>
            </a:pPr>
            <a:r>
              <a:rPr lang="en-US" sz="1600" i="1" dirty="0">
                <a:solidFill>
                  <a:schemeClr val="tx1"/>
                </a:solidFill>
                <a:latin typeface="Segoe UI" panose="020B0502040204020203" pitchFamily="34" charset="0"/>
              </a:rPr>
              <a:t>Postgres version 10 is available on Single Server only.</a:t>
            </a:r>
          </a:p>
        </p:txBody>
      </p:sp>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a:xfrm>
            <a:off x="588263" y="457200"/>
            <a:ext cx="4598334" cy="712033"/>
          </a:xfrm>
        </p:spPr>
        <p:txBody>
          <a:bodyPr/>
          <a:lstStyle/>
          <a:p>
            <a:r>
              <a:rPr lang="en-US" sz="3200" dirty="0">
                <a:solidFill>
                  <a:schemeClr val="tx1"/>
                </a:solidFill>
              </a:rPr>
              <a:t>Support for the latest PostgreSQL versions </a:t>
            </a:r>
          </a:p>
        </p:txBody>
      </p:sp>
      <p:cxnSp>
        <p:nvCxnSpPr>
          <p:cNvPr id="18" name="Straight Connector 17">
            <a:extLst>
              <a:ext uri="{FF2B5EF4-FFF2-40B4-BE49-F238E27FC236}">
                <a16:creationId xmlns:a16="http://schemas.microsoft.com/office/drawing/2014/main" id="{B8871334-9C3F-C34C-B68A-E463A92916A9}"/>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483B907-D8E9-154B-BCB9-A2295F7AF6D9}"/>
              </a:ext>
            </a:extLst>
          </p:cNvPr>
          <p:cNvSpPr txBox="1"/>
          <p:nvPr/>
        </p:nvSpPr>
        <p:spPr>
          <a:xfrm>
            <a:off x="6499599" y="1986843"/>
            <a:ext cx="4278260" cy="492443"/>
          </a:xfrm>
          <a:prstGeom prst="rect">
            <a:avLst/>
          </a:prstGeom>
          <a:noFill/>
        </p:spPr>
        <p:txBody>
          <a:bodyPr wrap="square" lIns="0" tIns="0" rIns="0" bIns="0" rtlCol="0">
            <a:spAutoFit/>
          </a:bodyPr>
          <a:lstStyle/>
          <a:p>
            <a:pPr algn="ctr"/>
            <a:r>
              <a:rPr lang="en-US" sz="1600" dirty="0">
                <a:solidFill>
                  <a:schemeClr val="accent1"/>
                </a:solidFill>
                <a:latin typeface="+mj-lt"/>
              </a:rPr>
              <a:t>Release versions supported by </a:t>
            </a:r>
            <a:br>
              <a:rPr lang="en-US" sz="1600" dirty="0">
                <a:solidFill>
                  <a:schemeClr val="accent1"/>
                </a:solidFill>
                <a:latin typeface="+mj-lt"/>
              </a:rPr>
            </a:br>
            <a:r>
              <a:rPr lang="en-US" sz="1600" dirty="0">
                <a:solidFill>
                  <a:schemeClr val="accent1"/>
                </a:solidFill>
                <a:latin typeface="+mj-lt"/>
              </a:rPr>
              <a:t>Azure Database for PostgreSQL</a:t>
            </a:r>
          </a:p>
        </p:txBody>
      </p:sp>
      <p:grpSp>
        <p:nvGrpSpPr>
          <p:cNvPr id="7" name="Group 6" descr="timeline arrow showing versions supported">
            <a:extLst>
              <a:ext uri="{FF2B5EF4-FFF2-40B4-BE49-F238E27FC236}">
                <a16:creationId xmlns:a16="http://schemas.microsoft.com/office/drawing/2014/main" id="{9FE3F959-7336-9D45-897C-6A0A3EF0DADF}"/>
              </a:ext>
            </a:extLst>
          </p:cNvPr>
          <p:cNvGrpSpPr/>
          <p:nvPr/>
        </p:nvGrpSpPr>
        <p:grpSpPr>
          <a:xfrm>
            <a:off x="6499599" y="3106226"/>
            <a:ext cx="4278260" cy="685500"/>
            <a:chOff x="7024255" y="3170702"/>
            <a:chExt cx="4278260" cy="685500"/>
          </a:xfrm>
        </p:grpSpPr>
        <p:cxnSp>
          <p:nvCxnSpPr>
            <p:cNvPr id="6" name="Straight Connector 5">
              <a:extLst>
                <a:ext uri="{FF2B5EF4-FFF2-40B4-BE49-F238E27FC236}">
                  <a16:creationId xmlns:a16="http://schemas.microsoft.com/office/drawing/2014/main" id="{C126FD1F-32B3-4F4F-8126-BDA393D9E105}"/>
                </a:ext>
              </a:extLst>
            </p:cNvPr>
            <p:cNvCxnSpPr>
              <a:cxnSpLocks/>
            </p:cNvCxnSpPr>
            <p:nvPr/>
          </p:nvCxnSpPr>
          <p:spPr>
            <a:xfrm>
              <a:off x="7024255" y="3785965"/>
              <a:ext cx="4278260" cy="0"/>
            </a:xfrm>
            <a:prstGeom prst="line">
              <a:avLst/>
            </a:prstGeom>
            <a:ln w="1270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9F9B17-F01D-D344-84A2-CED949B19C22}"/>
                </a:ext>
              </a:extLst>
            </p:cNvPr>
            <p:cNvSpPr txBox="1"/>
            <p:nvPr/>
          </p:nvSpPr>
          <p:spPr>
            <a:xfrm>
              <a:off x="9222642" y="3173889"/>
              <a:ext cx="413575" cy="430887"/>
            </a:xfrm>
            <a:prstGeom prst="rect">
              <a:avLst/>
            </a:prstGeom>
            <a:noFill/>
          </p:spPr>
          <p:txBody>
            <a:bodyPr wrap="none" lIns="0" tIns="0" rIns="0" bIns="0" rtlCol="0">
              <a:spAutoFit/>
            </a:bodyPr>
            <a:lstStyle/>
            <a:p>
              <a:pPr algn="l"/>
              <a:r>
                <a:rPr lang="en-US" sz="2800" b="1" dirty="0">
                  <a:solidFill>
                    <a:schemeClr val="accent1"/>
                  </a:solidFill>
                </a:rPr>
                <a:t>13</a:t>
              </a:r>
            </a:p>
          </p:txBody>
        </p:sp>
        <p:sp>
          <p:nvSpPr>
            <p:cNvPr id="11" name="Oval 10">
              <a:extLst>
                <a:ext uri="{FF2B5EF4-FFF2-40B4-BE49-F238E27FC236}">
                  <a16:creationId xmlns:a16="http://schemas.microsoft.com/office/drawing/2014/main" id="{9F8FEE8D-58EC-2649-AA5A-304534CBD833}"/>
                </a:ext>
              </a:extLst>
            </p:cNvPr>
            <p:cNvSpPr/>
            <p:nvPr/>
          </p:nvSpPr>
          <p:spPr bwMode="auto">
            <a:xfrm>
              <a:off x="8411777" y="3712633"/>
              <a:ext cx="135466" cy="135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9A1ABFBF-5AE3-424C-B4B6-94D2150ABB56}"/>
                </a:ext>
              </a:extLst>
            </p:cNvPr>
            <p:cNvSpPr txBox="1"/>
            <p:nvPr/>
          </p:nvSpPr>
          <p:spPr>
            <a:xfrm>
              <a:off x="8223831" y="3182355"/>
              <a:ext cx="413575" cy="430887"/>
            </a:xfrm>
            <a:prstGeom prst="rect">
              <a:avLst/>
            </a:prstGeom>
            <a:noFill/>
          </p:spPr>
          <p:txBody>
            <a:bodyPr wrap="none" lIns="0" tIns="0" rIns="0" bIns="0" rtlCol="0">
              <a:spAutoFit/>
            </a:bodyPr>
            <a:lstStyle/>
            <a:p>
              <a:pPr algn="l"/>
              <a:r>
                <a:rPr lang="en-US" sz="2800" b="1">
                  <a:solidFill>
                    <a:schemeClr val="accent1"/>
                  </a:solidFill>
                </a:rPr>
                <a:t>12</a:t>
              </a:r>
            </a:p>
          </p:txBody>
        </p:sp>
        <p:sp>
          <p:nvSpPr>
            <p:cNvPr id="15" name="Oval 14">
              <a:extLst>
                <a:ext uri="{FF2B5EF4-FFF2-40B4-BE49-F238E27FC236}">
                  <a16:creationId xmlns:a16="http://schemas.microsoft.com/office/drawing/2014/main" id="{510187D5-13A7-364C-BC37-99C73C7B38E4}"/>
                </a:ext>
              </a:extLst>
            </p:cNvPr>
            <p:cNvSpPr/>
            <p:nvPr/>
          </p:nvSpPr>
          <p:spPr bwMode="auto">
            <a:xfrm>
              <a:off x="9364894" y="3712633"/>
              <a:ext cx="135466" cy="135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4A1D13BB-F37A-3E4D-84E5-AEBF7DA7AD89}"/>
                </a:ext>
              </a:extLst>
            </p:cNvPr>
            <p:cNvSpPr/>
            <p:nvPr/>
          </p:nvSpPr>
          <p:spPr bwMode="auto">
            <a:xfrm>
              <a:off x="7485417" y="3712633"/>
              <a:ext cx="135466" cy="135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107E5F0F-6764-E64E-B031-FA90A14C4682}"/>
                </a:ext>
              </a:extLst>
            </p:cNvPr>
            <p:cNvSpPr txBox="1"/>
            <p:nvPr/>
          </p:nvSpPr>
          <p:spPr>
            <a:xfrm>
              <a:off x="7297471" y="3189583"/>
              <a:ext cx="413575" cy="430887"/>
            </a:xfrm>
            <a:prstGeom prst="rect">
              <a:avLst/>
            </a:prstGeom>
            <a:noFill/>
          </p:spPr>
          <p:txBody>
            <a:bodyPr wrap="none" lIns="0" tIns="0" rIns="0" bIns="0" rtlCol="0">
              <a:spAutoFit/>
            </a:bodyPr>
            <a:lstStyle/>
            <a:p>
              <a:pPr algn="l"/>
              <a:r>
                <a:rPr lang="en-US" sz="2800" b="1">
                  <a:solidFill>
                    <a:schemeClr val="accent1"/>
                  </a:solidFill>
                </a:rPr>
                <a:t>11</a:t>
              </a:r>
            </a:p>
          </p:txBody>
        </p:sp>
        <p:sp>
          <p:nvSpPr>
            <p:cNvPr id="20" name="TextBox 19">
              <a:extLst>
                <a:ext uri="{FF2B5EF4-FFF2-40B4-BE49-F238E27FC236}">
                  <a16:creationId xmlns:a16="http://schemas.microsoft.com/office/drawing/2014/main" id="{D8133004-F3FC-4016-AC8F-C6C8CDA3961A}"/>
                </a:ext>
              </a:extLst>
            </p:cNvPr>
            <p:cNvSpPr txBox="1"/>
            <p:nvPr/>
          </p:nvSpPr>
          <p:spPr>
            <a:xfrm>
              <a:off x="10218999" y="3170702"/>
              <a:ext cx="577081" cy="430887"/>
            </a:xfrm>
            <a:prstGeom prst="rect">
              <a:avLst/>
            </a:prstGeom>
            <a:noFill/>
          </p:spPr>
          <p:txBody>
            <a:bodyPr wrap="none" lIns="0" tIns="0" rIns="0" bIns="0" rtlCol="0">
              <a:spAutoFit/>
            </a:bodyPr>
            <a:lstStyle/>
            <a:p>
              <a:pPr algn="l"/>
              <a:r>
                <a:rPr lang="en-US" sz="2800" b="1" dirty="0">
                  <a:solidFill>
                    <a:schemeClr val="accent1"/>
                  </a:solidFill>
                </a:rPr>
                <a:t>14*</a:t>
              </a:r>
            </a:p>
          </p:txBody>
        </p:sp>
        <p:sp>
          <p:nvSpPr>
            <p:cNvPr id="21" name="Oval 20">
              <a:extLst>
                <a:ext uri="{FF2B5EF4-FFF2-40B4-BE49-F238E27FC236}">
                  <a16:creationId xmlns:a16="http://schemas.microsoft.com/office/drawing/2014/main" id="{62CB5753-5D93-4AC3-8663-14335A82A92F}"/>
                </a:ext>
              </a:extLst>
            </p:cNvPr>
            <p:cNvSpPr/>
            <p:nvPr/>
          </p:nvSpPr>
          <p:spPr bwMode="auto">
            <a:xfrm>
              <a:off x="10360052" y="3720736"/>
              <a:ext cx="135466" cy="135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descr="announcement: Version 14 coming to flexible server in 2022">
            <a:extLst>
              <a:ext uri="{FF2B5EF4-FFF2-40B4-BE49-F238E27FC236}">
                <a16:creationId xmlns:a16="http://schemas.microsoft.com/office/drawing/2014/main" id="{A80A3280-EC0B-624D-8527-F1449DFE5328}"/>
              </a:ext>
            </a:extLst>
          </p:cNvPr>
          <p:cNvGrpSpPr/>
          <p:nvPr/>
        </p:nvGrpSpPr>
        <p:grpSpPr>
          <a:xfrm>
            <a:off x="8092441" y="585182"/>
            <a:ext cx="4099559" cy="850848"/>
            <a:chOff x="8092441" y="585182"/>
            <a:chExt cx="4099559" cy="850848"/>
          </a:xfrm>
        </p:grpSpPr>
        <p:sp>
          <p:nvSpPr>
            <p:cNvPr id="25" name="Rectangle 24">
              <a:extLst>
                <a:ext uri="{FF2B5EF4-FFF2-40B4-BE49-F238E27FC236}">
                  <a16:creationId xmlns:a16="http://schemas.microsoft.com/office/drawing/2014/main" id="{15F64C18-A6A5-F048-ABF5-4F50C2F96FAC}"/>
                </a:ext>
              </a:extLst>
            </p:cNvPr>
            <p:cNvSpPr/>
            <p:nvPr/>
          </p:nvSpPr>
          <p:spPr bwMode="auto">
            <a:xfrm>
              <a:off x="8173084" y="585182"/>
              <a:ext cx="4018916" cy="8508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323F9AED-C36D-B246-A1AA-2D0F8EFE0DDD}"/>
                </a:ext>
              </a:extLst>
            </p:cNvPr>
            <p:cNvSpPr/>
            <p:nvPr/>
          </p:nvSpPr>
          <p:spPr bwMode="auto">
            <a:xfrm>
              <a:off x="8092441" y="585182"/>
              <a:ext cx="82550" cy="85084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a:extLst>
                <a:ext uri="{FF2B5EF4-FFF2-40B4-BE49-F238E27FC236}">
                  <a16:creationId xmlns:a16="http://schemas.microsoft.com/office/drawing/2014/main" id="{FD15FA8B-F86C-4C2C-A38D-9CF07258D5E7}"/>
                </a:ext>
              </a:extLst>
            </p:cNvPr>
            <p:cNvGrpSpPr/>
            <p:nvPr/>
          </p:nvGrpSpPr>
          <p:grpSpPr>
            <a:xfrm>
              <a:off x="8352735" y="868133"/>
              <a:ext cx="3453804" cy="276999"/>
              <a:chOff x="9204460" y="798201"/>
              <a:chExt cx="3453804" cy="276999"/>
            </a:xfrm>
          </p:grpSpPr>
          <p:sp>
            <p:nvSpPr>
              <p:cNvPr id="36" name="TextBox 35">
                <a:extLst>
                  <a:ext uri="{FF2B5EF4-FFF2-40B4-BE49-F238E27FC236}">
                    <a16:creationId xmlns:a16="http://schemas.microsoft.com/office/drawing/2014/main" id="{D0DD8A61-1AC2-437E-A20E-9BF604F208EA}"/>
                  </a:ext>
                </a:extLst>
              </p:cNvPr>
              <p:cNvSpPr txBox="1"/>
              <p:nvPr/>
            </p:nvSpPr>
            <p:spPr>
              <a:xfrm>
                <a:off x="9394336" y="798201"/>
                <a:ext cx="3263928" cy="276999"/>
              </a:xfrm>
              <a:prstGeom prst="rect">
                <a:avLst/>
              </a:prstGeom>
              <a:noFill/>
            </p:spPr>
            <p:txBody>
              <a:bodyPr wrap="square">
                <a:spAutoFit/>
              </a:bodyPr>
              <a:lstStyle/>
              <a:p>
                <a:r>
                  <a:rPr lang="en-US" sz="1200" dirty="0">
                    <a:solidFill>
                      <a:schemeClr val="bg1"/>
                    </a:solidFill>
                  </a:rPr>
                  <a:t>Version 14 Coming to </a:t>
                </a:r>
                <a:r>
                  <a:rPr lang="en-US" sz="1200" dirty="0">
                    <a:solidFill>
                      <a:schemeClr val="bg1"/>
                    </a:solidFill>
                    <a:latin typeface="+mj-lt"/>
                  </a:rPr>
                  <a:t>Flexible Server </a:t>
                </a:r>
                <a:r>
                  <a:rPr lang="en-US" sz="1200" dirty="0">
                    <a:solidFill>
                      <a:schemeClr val="bg1"/>
                    </a:solidFill>
                  </a:rPr>
                  <a:t>in 2022</a:t>
                </a:r>
              </a:p>
            </p:txBody>
          </p:sp>
          <p:grpSp>
            <p:nvGrpSpPr>
              <p:cNvPr id="38" name="Group 52">
                <a:extLst>
                  <a:ext uri="{FF2B5EF4-FFF2-40B4-BE49-F238E27FC236}">
                    <a16:creationId xmlns:a16="http://schemas.microsoft.com/office/drawing/2014/main" id="{383A0D92-F5F2-4F6E-A9CA-A4DAADC40352}"/>
                  </a:ext>
                </a:extLst>
              </p:cNvPr>
              <p:cNvGrpSpPr>
                <a:grpSpLocks noChangeAspect="1"/>
              </p:cNvGrpSpPr>
              <p:nvPr/>
            </p:nvGrpSpPr>
            <p:grpSpPr bwMode="auto">
              <a:xfrm>
                <a:off x="9204460" y="843873"/>
                <a:ext cx="184667" cy="184667"/>
                <a:chOff x="3411" y="999"/>
                <a:chExt cx="312" cy="312"/>
              </a:xfrm>
            </p:grpSpPr>
            <p:sp>
              <p:nvSpPr>
                <p:cNvPr id="39" name="AutoShape 51">
                  <a:extLst>
                    <a:ext uri="{FF2B5EF4-FFF2-40B4-BE49-F238E27FC236}">
                      <a16:creationId xmlns:a16="http://schemas.microsoft.com/office/drawing/2014/main" id="{FCA54278-00F5-4A69-92CD-DEC00B86FDD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53">
                  <a:extLst>
                    <a:ext uri="{FF2B5EF4-FFF2-40B4-BE49-F238E27FC236}">
                      <a16:creationId xmlns:a16="http://schemas.microsoft.com/office/drawing/2014/main" id="{481609F3-B7FE-4B6A-AC1F-262F1BE1B754}"/>
                    </a:ext>
                  </a:extLst>
                </p:cNvPr>
                <p:cNvSpPr>
                  <a:spLocks noChangeArrowheads="1"/>
                </p:cNvSpPr>
                <p:nvPr/>
              </p:nvSpPr>
              <p:spPr bwMode="auto">
                <a:xfrm>
                  <a:off x="3548" y="1067"/>
                  <a:ext cx="29" cy="1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4">
                  <a:extLst>
                    <a:ext uri="{FF2B5EF4-FFF2-40B4-BE49-F238E27FC236}">
                      <a16:creationId xmlns:a16="http://schemas.microsoft.com/office/drawing/2014/main" id="{386F2032-12AF-4FFF-9A49-692DFB1D2DCA}"/>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5">
                  <a:extLst>
                    <a:ext uri="{FF2B5EF4-FFF2-40B4-BE49-F238E27FC236}">
                      <a16:creationId xmlns:a16="http://schemas.microsoft.com/office/drawing/2014/main" id="{CB0B6FB0-CF45-4306-B771-033CBEA86F7D}"/>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6">
                  <a:extLst>
                    <a:ext uri="{FF2B5EF4-FFF2-40B4-BE49-F238E27FC236}">
                      <a16:creationId xmlns:a16="http://schemas.microsoft.com/office/drawing/2014/main" id="{4D77872A-2DAE-41A7-8297-3DED43B1347B}"/>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238168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911E374C-0D43-429D-B32F-D2809BACAD02}"/>
              </a:ext>
            </a:extLst>
          </p:cNvPr>
          <p:cNvSpPr>
            <a:spLocks noGrp="1"/>
          </p:cNvSpPr>
          <p:nvPr>
            <p:ph type="body" sz="quarter" idx="10"/>
          </p:nvPr>
        </p:nvSpPr>
        <p:spPr>
          <a:xfrm>
            <a:off x="586391" y="1649845"/>
            <a:ext cx="4390344" cy="3847207"/>
          </a:xfrm>
        </p:spPr>
        <p:txBody>
          <a:bodyPr/>
          <a:lstStyle/>
          <a:p>
            <a:pPr>
              <a:lnSpc>
                <a:spcPct val="100000"/>
              </a:lnSpc>
              <a:spcBef>
                <a:spcPts val="0"/>
              </a:spcBef>
              <a:spcAft>
                <a:spcPts val="900"/>
              </a:spcAft>
            </a:pPr>
            <a:r>
              <a:rPr lang="en-US" sz="1400" dirty="0">
                <a:solidFill>
                  <a:schemeClr val="tx1"/>
                </a:solidFill>
                <a:latin typeface="Segoe UI" panose="020B0502040204020203" pitchFamily="34" charset="0"/>
              </a:rPr>
              <a:t>Microsoft is committed to contributing to, working with </a:t>
            </a:r>
            <a:br>
              <a:rPr lang="en-US" sz="1400" dirty="0">
                <a:solidFill>
                  <a:schemeClr val="tx1"/>
                </a:solidFill>
                <a:latin typeface="Segoe UI" panose="020B0502040204020203" pitchFamily="34" charset="0"/>
              </a:rPr>
            </a:br>
            <a:r>
              <a:rPr lang="en-US" sz="1400" dirty="0">
                <a:solidFill>
                  <a:schemeClr val="tx1"/>
                </a:solidFill>
                <a:latin typeface="Segoe UI" panose="020B0502040204020203" pitchFamily="34" charset="0"/>
              </a:rPr>
              <a:t>and supporting access to the Postgres community and </a:t>
            </a:r>
            <a:br>
              <a:rPr lang="en-US" sz="1400" dirty="0">
                <a:solidFill>
                  <a:schemeClr val="tx1"/>
                </a:solidFill>
                <a:latin typeface="Segoe UI" panose="020B0502040204020203" pitchFamily="34" charset="0"/>
              </a:rPr>
            </a:br>
            <a:r>
              <a:rPr lang="en-US" sz="1400" dirty="0">
                <a:solidFill>
                  <a:schemeClr val="tx1"/>
                </a:solidFill>
                <a:latin typeface="Segoe UI" panose="020B0502040204020203" pitchFamily="34" charset="0"/>
              </a:rPr>
              <a:t>its innovations</a:t>
            </a:r>
          </a:p>
          <a:p>
            <a:pPr>
              <a:lnSpc>
                <a:spcPct val="100000"/>
              </a:lnSpc>
              <a:spcBef>
                <a:spcPts val="0"/>
              </a:spcBef>
              <a:spcAft>
                <a:spcPts val="900"/>
              </a:spcAft>
            </a:pPr>
            <a:r>
              <a:rPr lang="en-US" sz="1400" dirty="0">
                <a:solidFill>
                  <a:schemeClr val="tx1"/>
                </a:solidFill>
                <a:latin typeface="Segoe UI" panose="020B0502040204020203" pitchFamily="34" charset="0"/>
              </a:rPr>
              <a:t>Microsoft contributions to the Postgres community:</a:t>
            </a:r>
          </a:p>
          <a:p>
            <a:pPr marL="137160" indent="-137160" defTabSz="914367">
              <a:lnSpc>
                <a:spcPct val="100000"/>
              </a:lnSpc>
              <a:spcBef>
                <a:spcPts val="0"/>
              </a:spcBef>
              <a:spcAft>
                <a:spcPts val="900"/>
              </a:spcAft>
              <a:buClr>
                <a:schemeClr val="accent1"/>
              </a:buClr>
              <a:buFont typeface="Arial" panose="020B0604020202020204" pitchFamily="34" charset="0"/>
              <a:buChar char="•"/>
              <a:defRPr/>
            </a:pPr>
            <a:r>
              <a:rPr lang="en-US" sz="1400" dirty="0">
                <a:solidFill>
                  <a:srgbClr val="1A1A1A"/>
                </a:solidFill>
                <a:latin typeface="Segoe UI" panose="020B0502040204020203" pitchFamily="34" charset="0"/>
              </a:rPr>
              <a:t>Azure Data Studio PostgreSQL extension enables you to connect to, query, and develop PostgreSQL using a modern data editor </a:t>
            </a:r>
          </a:p>
          <a:p>
            <a:pPr marL="137160" indent="-137160" defTabSz="914367">
              <a:lnSpc>
                <a:spcPct val="100000"/>
              </a:lnSpc>
              <a:spcBef>
                <a:spcPts val="0"/>
              </a:spcBef>
              <a:spcAft>
                <a:spcPts val="900"/>
              </a:spcAft>
              <a:buClr>
                <a:schemeClr val="accent1"/>
              </a:buClr>
              <a:buFont typeface="Arial" panose="020B0604020202020204" pitchFamily="34" charset="0"/>
              <a:buChar char="•"/>
              <a:defRPr/>
            </a:pPr>
            <a:r>
              <a:rPr lang="en-US" sz="1400" dirty="0">
                <a:solidFill>
                  <a:srgbClr val="1A1A1A"/>
                </a:solidFill>
                <a:latin typeface="Segoe UI" panose="020B0502040204020203" pitchFamily="34" charset="0"/>
              </a:rPr>
              <a:t>Visual Studio Code extension streamlines code editing with built-in git commands and optimization for quick code-build-debug cycles</a:t>
            </a:r>
          </a:p>
          <a:p>
            <a:pPr marL="137160" indent="-137160" defTabSz="914367">
              <a:lnSpc>
                <a:spcPct val="100000"/>
              </a:lnSpc>
              <a:spcBef>
                <a:spcPts val="0"/>
              </a:spcBef>
              <a:spcAft>
                <a:spcPts val="900"/>
              </a:spcAft>
              <a:buClr>
                <a:schemeClr val="accent1"/>
              </a:buClr>
              <a:buFont typeface="Arial" panose="020B0604020202020204" pitchFamily="34" charset="0"/>
              <a:buChar char="•"/>
              <a:defRPr/>
            </a:pPr>
            <a:r>
              <a:rPr lang="en-US" sz="1400" dirty="0">
                <a:solidFill>
                  <a:srgbClr val="1A1A1A"/>
                </a:solidFill>
                <a:latin typeface="Segoe UI" panose="020B0502040204020203" pitchFamily="34" charset="0"/>
              </a:rPr>
              <a:t>And more, including </a:t>
            </a:r>
            <a:r>
              <a:rPr lang="en-US" sz="1400" dirty="0" err="1">
                <a:solidFill>
                  <a:srgbClr val="1A1A1A"/>
                </a:solidFill>
                <a:latin typeface="Segoe UI" panose="020B0502040204020203" pitchFamily="34" charset="0"/>
              </a:rPr>
              <a:t>pg_auto_failover</a:t>
            </a:r>
            <a:r>
              <a:rPr lang="en-US" sz="1400" dirty="0">
                <a:solidFill>
                  <a:srgbClr val="1A1A1A"/>
                </a:solidFill>
                <a:latin typeface="Segoe UI" panose="020B0502040204020203" pitchFamily="34" charset="0"/>
              </a:rPr>
              <a:t>, </a:t>
            </a:r>
            <a:r>
              <a:rPr lang="en-US" sz="1400" dirty="0" err="1">
                <a:solidFill>
                  <a:srgbClr val="1A1A1A"/>
                </a:solidFill>
                <a:latin typeface="Segoe UI" panose="020B0502040204020203" pitchFamily="34" charset="0"/>
              </a:rPr>
              <a:t>cstore_fdw</a:t>
            </a:r>
            <a:r>
              <a:rPr lang="en-US" sz="1400" dirty="0">
                <a:solidFill>
                  <a:srgbClr val="1A1A1A"/>
                </a:solidFill>
                <a:latin typeface="Segoe UI" panose="020B0502040204020203" pitchFamily="34" charset="0"/>
              </a:rPr>
              <a:t>, </a:t>
            </a:r>
            <a:r>
              <a:rPr lang="en-US" sz="1400" dirty="0" err="1">
                <a:solidFill>
                  <a:srgbClr val="1A1A1A"/>
                </a:solidFill>
                <a:latin typeface="Segoe UI" panose="020B0502040204020203" pitchFamily="34" charset="0"/>
              </a:rPr>
              <a:t>hll</a:t>
            </a:r>
            <a:r>
              <a:rPr lang="en-US" sz="1400" dirty="0">
                <a:solidFill>
                  <a:srgbClr val="1A1A1A"/>
                </a:solidFill>
                <a:latin typeface="Segoe UI" panose="020B0502040204020203" pitchFamily="34" charset="0"/>
              </a:rPr>
              <a:t>, </a:t>
            </a:r>
            <a:r>
              <a:rPr lang="en-US" sz="1400" dirty="0" err="1">
                <a:solidFill>
                  <a:srgbClr val="1A1A1A"/>
                </a:solidFill>
                <a:latin typeface="Segoe UI" panose="020B0502040204020203" pitchFamily="34" charset="0"/>
              </a:rPr>
              <a:t>pg_cron</a:t>
            </a:r>
            <a:r>
              <a:rPr lang="en-US" sz="1400" dirty="0">
                <a:solidFill>
                  <a:srgbClr val="1A1A1A"/>
                </a:solidFill>
                <a:latin typeface="Segoe UI" panose="020B0502040204020203" pitchFamily="34" charset="0"/>
              </a:rPr>
              <a:t>, </a:t>
            </a:r>
            <a:r>
              <a:rPr lang="en-US" sz="1400" dirty="0" err="1">
                <a:solidFill>
                  <a:srgbClr val="1A1A1A"/>
                </a:solidFill>
                <a:latin typeface="Segoe UI" panose="020B0502040204020203" pitchFamily="34" charset="0"/>
              </a:rPr>
              <a:t>topN</a:t>
            </a:r>
            <a:r>
              <a:rPr lang="en-US" sz="1400" dirty="0">
                <a:solidFill>
                  <a:srgbClr val="1A1A1A"/>
                </a:solidFill>
                <a:latin typeface="Segoe UI" panose="020B0502040204020203" pitchFamily="34" charset="0"/>
              </a:rPr>
              <a:t>, and </a:t>
            </a:r>
            <a:r>
              <a:rPr lang="en-US" sz="1400" dirty="0" err="1">
                <a:solidFill>
                  <a:srgbClr val="1A1A1A"/>
                </a:solidFill>
                <a:latin typeface="Segoe UI" panose="020B0502040204020203" pitchFamily="34" charset="0"/>
              </a:rPr>
              <a:t>Citus</a:t>
            </a:r>
            <a:r>
              <a:rPr lang="en-US" sz="1400" dirty="0">
                <a:solidFill>
                  <a:srgbClr val="1A1A1A"/>
                </a:solidFill>
                <a:latin typeface="Segoe UI" panose="020B0502040204020203" pitchFamily="34" charset="0"/>
              </a:rPr>
              <a:t> Community</a:t>
            </a:r>
          </a:p>
          <a:p>
            <a:pPr>
              <a:lnSpc>
                <a:spcPct val="100000"/>
              </a:lnSpc>
              <a:spcBef>
                <a:spcPts val="0"/>
              </a:spcBef>
              <a:spcAft>
                <a:spcPts val="900"/>
              </a:spcAft>
            </a:pPr>
            <a:r>
              <a:rPr lang="en-US" sz="1400" dirty="0">
                <a:solidFill>
                  <a:schemeClr val="tx1"/>
                </a:solidFill>
                <a:latin typeface="Segoe UI" panose="020B0502040204020203" pitchFamily="34" charset="0"/>
              </a:rPr>
              <a:t>Azure Database for PostgreSQL also supports popular PostgreSQL extensions including </a:t>
            </a:r>
            <a:r>
              <a:rPr lang="en-US" sz="1400" dirty="0" err="1">
                <a:solidFill>
                  <a:schemeClr val="tx1"/>
                </a:solidFill>
                <a:latin typeface="Segoe UI" panose="020B0502040204020203" pitchFamily="34" charset="0"/>
              </a:rPr>
              <a:t>PostGIS</a:t>
            </a:r>
            <a:r>
              <a:rPr lang="en-US" sz="1400" dirty="0">
                <a:solidFill>
                  <a:schemeClr val="tx1"/>
                </a:solidFill>
                <a:latin typeface="Segoe UI" panose="020B0502040204020203" pitchFamily="34" charset="0"/>
              </a:rPr>
              <a:t>, Timescale*, </a:t>
            </a:r>
            <a:r>
              <a:rPr lang="en-US" sz="1400" dirty="0" err="1">
                <a:solidFill>
                  <a:schemeClr val="tx1"/>
                </a:solidFill>
                <a:latin typeface="Segoe UI" panose="020B0502040204020203" pitchFamily="34" charset="0"/>
              </a:rPr>
              <a:t>pg_prewarm</a:t>
            </a:r>
            <a:r>
              <a:rPr lang="en-US" sz="1400" dirty="0">
                <a:solidFill>
                  <a:schemeClr val="tx1"/>
                </a:solidFill>
                <a:latin typeface="Segoe UI" panose="020B0502040204020203" pitchFamily="34" charset="0"/>
              </a:rPr>
              <a:t>, </a:t>
            </a:r>
            <a:r>
              <a:rPr lang="en-US" sz="1400" dirty="0" err="1">
                <a:solidFill>
                  <a:schemeClr val="tx1"/>
                </a:solidFill>
                <a:latin typeface="Segoe UI" panose="020B0502040204020203" pitchFamily="34" charset="0"/>
              </a:rPr>
              <a:t>pg_stat_statements</a:t>
            </a:r>
            <a:r>
              <a:rPr lang="en-US" sz="1400" dirty="0">
                <a:solidFill>
                  <a:schemeClr val="tx1"/>
                </a:solidFill>
                <a:latin typeface="Segoe UI" panose="020B0502040204020203" pitchFamily="34" charset="0"/>
              </a:rPr>
              <a:t>,  and many more </a:t>
            </a:r>
          </a:p>
        </p:txBody>
      </p:sp>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a:xfrm>
            <a:off x="588263" y="457200"/>
            <a:ext cx="4658294" cy="492443"/>
          </a:xfrm>
        </p:spPr>
        <p:txBody>
          <a:bodyPr/>
          <a:lstStyle/>
          <a:p>
            <a:r>
              <a:rPr lang="en-US" sz="3200" dirty="0">
                <a:solidFill>
                  <a:schemeClr val="tx1"/>
                </a:solidFill>
              </a:rPr>
              <a:t>Get started with open source extensions </a:t>
            </a:r>
          </a:p>
        </p:txBody>
      </p:sp>
      <p:cxnSp>
        <p:nvCxnSpPr>
          <p:cNvPr id="10" name="Straight Connector 9">
            <a:extLst>
              <a:ext uri="{FF2B5EF4-FFF2-40B4-BE49-F238E27FC236}">
                <a16:creationId xmlns:a16="http://schemas.microsoft.com/office/drawing/2014/main" id="{E8EC632E-46AD-4346-B26E-36AC2A0EEF15}"/>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2837C6-8EAC-4E25-880E-79890BF05942}"/>
              </a:ext>
            </a:extLst>
          </p:cNvPr>
          <p:cNvSpPr txBox="1"/>
          <p:nvPr/>
        </p:nvSpPr>
        <p:spPr>
          <a:xfrm>
            <a:off x="6159562" y="1800813"/>
            <a:ext cx="5056755"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Connecting to PostgreSQL on Azure Data Studio</a:t>
            </a:r>
          </a:p>
        </p:txBody>
      </p:sp>
      <p:sp>
        <p:nvSpPr>
          <p:cNvPr id="6" name="Rectangle: Rounded Corners 5">
            <a:extLst>
              <a:ext uri="{FF2B5EF4-FFF2-40B4-BE49-F238E27FC236}">
                <a16:creationId xmlns:a16="http://schemas.microsoft.com/office/drawing/2014/main" id="{E815B5BB-458C-4D22-94B3-391D82FC6D38}"/>
              </a:ext>
              <a:ext uri="{C183D7F6-B498-43B3-948B-1728B52AA6E4}">
                <adec:decorative xmlns:adec="http://schemas.microsoft.com/office/drawing/2017/decorative" val="1"/>
              </a:ext>
            </a:extLst>
          </p:cNvPr>
          <p:cNvSpPr/>
          <p:nvPr/>
        </p:nvSpPr>
        <p:spPr bwMode="auto">
          <a:xfrm>
            <a:off x="6511122" y="2248795"/>
            <a:ext cx="4338440" cy="2795731"/>
          </a:xfrm>
          <a:prstGeom prst="roundRect">
            <a:avLst>
              <a:gd name="adj" fmla="val 3057"/>
            </a:avLst>
          </a:prstGeom>
          <a:solidFill>
            <a:schemeClr val="tx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descr="screenshot">
            <a:extLst>
              <a:ext uri="{FF2B5EF4-FFF2-40B4-BE49-F238E27FC236}">
                <a16:creationId xmlns:a16="http://schemas.microsoft.com/office/drawing/2014/main" id="{AC02E518-6D2D-43F2-959A-F8739A2AEEBB}"/>
              </a:ext>
            </a:extLst>
          </p:cNvPr>
          <p:cNvPicPr>
            <a:picLocks noChangeAspect="1"/>
          </p:cNvPicPr>
          <p:nvPr/>
        </p:nvPicPr>
        <p:blipFill rotWithShape="1">
          <a:blip r:embed="rId3"/>
          <a:srcRect t="521"/>
          <a:stretch/>
        </p:blipFill>
        <p:spPr>
          <a:xfrm>
            <a:off x="6597900" y="2337048"/>
            <a:ext cx="4162650" cy="2620443"/>
          </a:xfrm>
          <a:prstGeom prst="rect">
            <a:avLst/>
          </a:prstGeom>
        </p:spPr>
      </p:pic>
      <p:grpSp>
        <p:nvGrpSpPr>
          <p:cNvPr id="42" name="Group 41" descr="Announcement graphic: Supported on single server, Coming to flexible server in 2022">
            <a:extLst>
              <a:ext uri="{FF2B5EF4-FFF2-40B4-BE49-F238E27FC236}">
                <a16:creationId xmlns:a16="http://schemas.microsoft.com/office/drawing/2014/main" id="{668983B6-B3E2-644F-8D42-FC068791E1DE}"/>
              </a:ext>
            </a:extLst>
          </p:cNvPr>
          <p:cNvGrpSpPr/>
          <p:nvPr/>
        </p:nvGrpSpPr>
        <p:grpSpPr>
          <a:xfrm>
            <a:off x="8915401" y="585182"/>
            <a:ext cx="3276598" cy="850848"/>
            <a:chOff x="8915401" y="585182"/>
            <a:chExt cx="3276598" cy="850848"/>
          </a:xfrm>
        </p:grpSpPr>
        <p:sp>
          <p:nvSpPr>
            <p:cNvPr id="43" name="Rectangle 42">
              <a:extLst>
                <a:ext uri="{FF2B5EF4-FFF2-40B4-BE49-F238E27FC236}">
                  <a16:creationId xmlns:a16="http://schemas.microsoft.com/office/drawing/2014/main" id="{F38C21BD-F194-3B40-88A5-3F23160D8B69}"/>
                </a:ext>
              </a:extLst>
            </p:cNvPr>
            <p:cNvSpPr/>
            <p:nvPr/>
          </p:nvSpPr>
          <p:spPr bwMode="auto">
            <a:xfrm>
              <a:off x="8996044" y="585182"/>
              <a:ext cx="3195955" cy="8508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a:extLst>
                <a:ext uri="{FF2B5EF4-FFF2-40B4-BE49-F238E27FC236}">
                  <a16:creationId xmlns:a16="http://schemas.microsoft.com/office/drawing/2014/main" id="{369842B7-599D-F642-8685-22B341775DDA}"/>
                </a:ext>
              </a:extLst>
            </p:cNvPr>
            <p:cNvSpPr txBox="1"/>
            <p:nvPr/>
          </p:nvSpPr>
          <p:spPr>
            <a:xfrm>
              <a:off x="9412600" y="686522"/>
              <a:ext cx="2468083" cy="276999"/>
            </a:xfrm>
            <a:prstGeom prst="rect">
              <a:avLst/>
            </a:prstGeom>
            <a:noFill/>
          </p:spPr>
          <p:txBody>
            <a:bodyPr wrap="square">
              <a:spAutoFit/>
            </a:bodyPr>
            <a:lstStyle/>
            <a:p>
              <a:r>
                <a:rPr lang="en-US" sz="1200" dirty="0">
                  <a:solidFill>
                    <a:schemeClr val="bg1"/>
                  </a:solidFill>
                </a:rPr>
                <a:t>Supported on </a:t>
              </a:r>
              <a:r>
                <a:rPr lang="en-US" sz="1200" dirty="0">
                  <a:solidFill>
                    <a:schemeClr val="bg1"/>
                  </a:solidFill>
                  <a:latin typeface="+mj-lt"/>
                </a:rPr>
                <a:t>Single Server</a:t>
              </a:r>
              <a:endParaRPr lang="en-AU" sz="1200" dirty="0">
                <a:solidFill>
                  <a:schemeClr val="bg1"/>
                </a:solidFill>
                <a:latin typeface="+mj-lt"/>
              </a:endParaRPr>
            </a:p>
          </p:txBody>
        </p:sp>
        <p:sp>
          <p:nvSpPr>
            <p:cNvPr id="45" name="TextBox 44">
              <a:extLst>
                <a:ext uri="{FF2B5EF4-FFF2-40B4-BE49-F238E27FC236}">
                  <a16:creationId xmlns:a16="http://schemas.microsoft.com/office/drawing/2014/main" id="{942D21A2-A414-D04F-8C58-C310789694D7}"/>
                </a:ext>
              </a:extLst>
            </p:cNvPr>
            <p:cNvSpPr txBox="1"/>
            <p:nvPr/>
          </p:nvSpPr>
          <p:spPr>
            <a:xfrm>
              <a:off x="9400883" y="1055177"/>
              <a:ext cx="2646717" cy="276999"/>
            </a:xfrm>
            <a:prstGeom prst="rect">
              <a:avLst/>
            </a:prstGeom>
            <a:noFill/>
          </p:spPr>
          <p:txBody>
            <a:bodyPr wrap="square">
              <a:spAutoFit/>
            </a:bodyPr>
            <a:lstStyle/>
            <a:p>
              <a:r>
                <a:rPr lang="en-US" sz="1200" dirty="0">
                  <a:solidFill>
                    <a:schemeClr val="bg1"/>
                  </a:solidFill>
                </a:rPr>
                <a:t>Coming to </a:t>
              </a:r>
              <a:r>
                <a:rPr lang="en-US" sz="1200" dirty="0">
                  <a:solidFill>
                    <a:schemeClr val="bg1"/>
                  </a:solidFill>
                  <a:latin typeface="+mj-lt"/>
                </a:rPr>
                <a:t>Flexible Server </a:t>
              </a:r>
              <a:r>
                <a:rPr lang="en-US" sz="1200" dirty="0">
                  <a:solidFill>
                    <a:schemeClr val="bg1"/>
                  </a:solidFill>
                </a:rPr>
                <a:t>in 2022</a:t>
              </a:r>
              <a:endParaRPr lang="en-AU" sz="1200" dirty="0">
                <a:solidFill>
                  <a:schemeClr val="bg1"/>
                </a:solidFill>
              </a:endParaRPr>
            </a:p>
          </p:txBody>
        </p:sp>
        <p:grpSp>
          <p:nvGrpSpPr>
            <p:cNvPr id="46" name="Group 46">
              <a:extLst>
                <a:ext uri="{FF2B5EF4-FFF2-40B4-BE49-F238E27FC236}">
                  <a16:creationId xmlns:a16="http://schemas.microsoft.com/office/drawing/2014/main" id="{1B0EE9E8-98CD-024E-BD6E-9F9DACF978AF}"/>
                </a:ext>
              </a:extLst>
            </p:cNvPr>
            <p:cNvGrpSpPr>
              <a:grpSpLocks noChangeAspect="1"/>
            </p:cNvGrpSpPr>
            <p:nvPr/>
          </p:nvGrpSpPr>
          <p:grpSpPr bwMode="auto">
            <a:xfrm>
              <a:off x="9211008" y="744721"/>
              <a:ext cx="184666" cy="184666"/>
              <a:chOff x="2812" y="999"/>
              <a:chExt cx="312" cy="312"/>
            </a:xfrm>
          </p:grpSpPr>
          <p:sp>
            <p:nvSpPr>
              <p:cNvPr id="54" name="AutoShape 45">
                <a:extLst>
                  <a:ext uri="{FF2B5EF4-FFF2-40B4-BE49-F238E27FC236}">
                    <a16:creationId xmlns:a16="http://schemas.microsoft.com/office/drawing/2014/main" id="{CE7D7192-4735-7546-B18C-406C8DCEE3E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7">
                <a:extLst>
                  <a:ext uri="{FF2B5EF4-FFF2-40B4-BE49-F238E27FC236}">
                    <a16:creationId xmlns:a16="http://schemas.microsoft.com/office/drawing/2014/main" id="{7AC64824-4CEA-4447-AB83-1FD1A44FB3E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8">
                <a:extLst>
                  <a:ext uri="{FF2B5EF4-FFF2-40B4-BE49-F238E27FC236}">
                    <a16:creationId xmlns:a16="http://schemas.microsoft.com/office/drawing/2014/main" id="{83FE1A56-D5EF-FE4B-974E-56480D6E614E}"/>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9">
                <a:extLst>
                  <a:ext uri="{FF2B5EF4-FFF2-40B4-BE49-F238E27FC236}">
                    <a16:creationId xmlns:a16="http://schemas.microsoft.com/office/drawing/2014/main" id="{D7870C87-33AB-7141-BBE3-E582427929F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 name="Group 52">
              <a:extLst>
                <a:ext uri="{FF2B5EF4-FFF2-40B4-BE49-F238E27FC236}">
                  <a16:creationId xmlns:a16="http://schemas.microsoft.com/office/drawing/2014/main" id="{4B3EA8C6-7ABE-B44F-A521-486DD355C03C}"/>
                </a:ext>
              </a:extLst>
            </p:cNvPr>
            <p:cNvGrpSpPr>
              <a:grpSpLocks noChangeAspect="1"/>
            </p:cNvGrpSpPr>
            <p:nvPr/>
          </p:nvGrpSpPr>
          <p:grpSpPr bwMode="auto">
            <a:xfrm>
              <a:off x="9211007" y="1100849"/>
              <a:ext cx="184667" cy="184667"/>
              <a:chOff x="3411" y="999"/>
              <a:chExt cx="312" cy="312"/>
            </a:xfrm>
          </p:grpSpPr>
          <p:sp>
            <p:nvSpPr>
              <p:cNvPr id="49" name="AutoShape 51">
                <a:extLst>
                  <a:ext uri="{FF2B5EF4-FFF2-40B4-BE49-F238E27FC236}">
                    <a16:creationId xmlns:a16="http://schemas.microsoft.com/office/drawing/2014/main" id="{35E66ABD-AA4F-094B-AD0D-977F9103232C}"/>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53">
                <a:extLst>
                  <a:ext uri="{FF2B5EF4-FFF2-40B4-BE49-F238E27FC236}">
                    <a16:creationId xmlns:a16="http://schemas.microsoft.com/office/drawing/2014/main" id="{D0635D5D-27DF-A849-9526-572A529A2295}"/>
                  </a:ext>
                </a:extLst>
              </p:cNvPr>
              <p:cNvSpPr>
                <a:spLocks noChangeArrowheads="1"/>
              </p:cNvSpPr>
              <p:nvPr/>
            </p:nvSpPr>
            <p:spPr bwMode="auto">
              <a:xfrm>
                <a:off x="3548" y="1067"/>
                <a:ext cx="29" cy="1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4">
                <a:extLst>
                  <a:ext uri="{FF2B5EF4-FFF2-40B4-BE49-F238E27FC236}">
                    <a16:creationId xmlns:a16="http://schemas.microsoft.com/office/drawing/2014/main" id="{9E4499B4-2950-104C-88BA-35110E251987}"/>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5">
                <a:extLst>
                  <a:ext uri="{FF2B5EF4-FFF2-40B4-BE49-F238E27FC236}">
                    <a16:creationId xmlns:a16="http://schemas.microsoft.com/office/drawing/2014/main" id="{93200DAD-6610-A844-99E4-3401E3021EA1}"/>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6">
                <a:extLst>
                  <a:ext uri="{FF2B5EF4-FFF2-40B4-BE49-F238E27FC236}">
                    <a16:creationId xmlns:a16="http://schemas.microsoft.com/office/drawing/2014/main" id="{24C424F7-A750-7E4E-BA4B-496A7C6A0CAB}"/>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 name="Rectangle 47">
              <a:extLst>
                <a:ext uri="{FF2B5EF4-FFF2-40B4-BE49-F238E27FC236}">
                  <a16:creationId xmlns:a16="http://schemas.microsoft.com/office/drawing/2014/main" id="{EB58ED12-B726-EF45-98B2-CA681161799E}"/>
                </a:ext>
              </a:extLst>
            </p:cNvPr>
            <p:cNvSpPr/>
            <p:nvPr/>
          </p:nvSpPr>
          <p:spPr bwMode="auto">
            <a:xfrm>
              <a:off x="8915401" y="585182"/>
              <a:ext cx="82550" cy="85084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2575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p:tgtEl>
                                          <p:spTgt spid="42"/>
                                        </p:tgtEl>
                                        <p:attrNameLst>
                                          <p:attrName>ppt_x</p:attrName>
                                        </p:attrNameLst>
                                      </p:cBhvr>
                                      <p:tavLst>
                                        <p:tav tm="0">
                                          <p:val>
                                            <p:strVal val="#ppt_x+#ppt_w*1.125000"/>
                                          </p:val>
                                        </p:tav>
                                        <p:tav tm="100000">
                                          <p:val>
                                            <p:strVal val="#ppt_x"/>
                                          </p:val>
                                        </p:tav>
                                      </p:tavLst>
                                    </p:anim>
                                    <p:animEffect transition="in" filter="wipe(left)">
                                      <p:cBhvr>
                                        <p:cTn id="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39BB0469-130C-47ED-9643-6D89ED3690E6}"/>
              </a:ext>
            </a:extLst>
          </p:cNvPr>
          <p:cNvSpPr>
            <a:spLocks noGrp="1"/>
          </p:cNvSpPr>
          <p:nvPr>
            <p:ph type="title"/>
          </p:nvPr>
        </p:nvSpPr>
        <p:spPr>
          <a:xfrm>
            <a:off x="588263" y="457200"/>
            <a:ext cx="11018520" cy="553998"/>
          </a:xfrm>
        </p:spPr>
        <p:txBody>
          <a:bodyPr>
            <a:normAutofit/>
          </a:bodyPr>
          <a:lstStyle/>
          <a:p>
            <a:r>
              <a:rPr lang="en-US" sz="3200" dirty="0"/>
              <a:t>Flexible Server: Single Server Parity</a:t>
            </a:r>
          </a:p>
        </p:txBody>
      </p:sp>
      <p:graphicFrame>
        <p:nvGraphicFramePr>
          <p:cNvPr id="2" name="Table 1">
            <a:extLst>
              <a:ext uri="{FF2B5EF4-FFF2-40B4-BE49-F238E27FC236}">
                <a16:creationId xmlns:a16="http://schemas.microsoft.com/office/drawing/2014/main" id="{AC84DCD6-F317-4B2A-9678-14150786CCD3}"/>
              </a:ext>
            </a:extLst>
          </p:cNvPr>
          <p:cNvGraphicFramePr>
            <a:graphicFrameLocks noGrp="1"/>
          </p:cNvGraphicFramePr>
          <p:nvPr>
            <p:extLst>
              <p:ext uri="{D42A27DB-BD31-4B8C-83A1-F6EECF244321}">
                <p14:modId xmlns:p14="http://schemas.microsoft.com/office/powerpoint/2010/main" val="3247817184"/>
              </p:ext>
            </p:extLst>
          </p:nvPr>
        </p:nvGraphicFramePr>
        <p:xfrm>
          <a:off x="614596" y="1149518"/>
          <a:ext cx="10994791" cy="5119520"/>
        </p:xfrm>
        <a:graphic>
          <a:graphicData uri="http://schemas.openxmlformats.org/drawingml/2006/table">
            <a:tbl>
              <a:tblPr firstRow="1" bandRow="1"/>
              <a:tblGrid>
                <a:gridCol w="3413754">
                  <a:extLst>
                    <a:ext uri="{9D8B030D-6E8A-4147-A177-3AD203B41FA5}">
                      <a16:colId xmlns:a16="http://schemas.microsoft.com/office/drawing/2014/main" val="819173704"/>
                    </a:ext>
                  </a:extLst>
                </a:gridCol>
                <a:gridCol w="3720982">
                  <a:extLst>
                    <a:ext uri="{9D8B030D-6E8A-4147-A177-3AD203B41FA5}">
                      <a16:colId xmlns:a16="http://schemas.microsoft.com/office/drawing/2014/main" val="4235162038"/>
                    </a:ext>
                  </a:extLst>
                </a:gridCol>
                <a:gridCol w="3860055">
                  <a:extLst>
                    <a:ext uri="{9D8B030D-6E8A-4147-A177-3AD203B41FA5}">
                      <a16:colId xmlns:a16="http://schemas.microsoft.com/office/drawing/2014/main" val="2292095121"/>
                    </a:ext>
                  </a:extLst>
                </a:gridCol>
              </a:tblGrid>
              <a:tr h="27432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dirty="0">
                          <a:solidFill>
                            <a:schemeClr val="tx1"/>
                          </a:solidFill>
                        </a:rPr>
                        <a:t>Features</a:t>
                      </a:r>
                    </a:p>
                  </a:txBody>
                  <a:tcPr marL="121841" marR="121841" marT="60920" marB="609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dirty="0">
                          <a:solidFill>
                            <a:schemeClr val="bg1"/>
                          </a:solidFill>
                          <a:latin typeface="+mj-lt"/>
                        </a:rPr>
                        <a:t>Single Server </a:t>
                      </a:r>
                      <a:endParaRPr lang="en-US" sz="1800" dirty="0"/>
                    </a:p>
                  </a:txBody>
                  <a:tcPr marL="121841" marR="121841" marT="60920" marB="609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l"/>
                      <a:r>
                        <a:rPr lang="en-US" sz="1600" b="1" kern="1200">
                          <a:solidFill>
                            <a:schemeClr val="lt1"/>
                          </a:solidFill>
                          <a:latin typeface="+mj-lt"/>
                          <a:ea typeface="+mn-ea"/>
                          <a:cs typeface="+mn-cs"/>
                        </a:rPr>
                        <a:t>Flexible Server</a:t>
                      </a:r>
                      <a:endParaRPr lang="en-US" sz="1800"/>
                    </a:p>
                  </a:txBody>
                  <a:tcPr marL="121841" marR="121841" marT="60920" marB="609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867790584"/>
                  </a:ext>
                </a:extLst>
              </a:tr>
              <a:tr h="2743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200" b="1" i="0" kern="1200" dirty="0">
                          <a:solidFill>
                            <a:schemeClr val="dk1"/>
                          </a:solidFill>
                          <a:latin typeface="Segoe UI Semibold" panose="020B0502040204020203" pitchFamily="34" charset="0"/>
                          <a:ea typeface="+mn-ea"/>
                          <a:cs typeface="Segoe UI Semibold" panose="020B0502040204020203" pitchFamily="34" charset="0"/>
                        </a:rPr>
                        <a:t>Database Version</a:t>
                      </a:r>
                    </a:p>
                  </a:txBody>
                  <a:tcPr marL="121841" marR="121841" marT="60920" marB="609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indent="0" algn="l">
                        <a:buFont typeface="Wingdings" panose="05000000000000000000" pitchFamily="2" charset="2"/>
                        <a:buNone/>
                      </a:pPr>
                      <a:r>
                        <a:rPr lang="en-US" sz="1050" dirty="0">
                          <a:latin typeface="+mn-lt"/>
                        </a:rPr>
                        <a:t>PG 9.6 (deprecated), PG 10 and PG 11</a:t>
                      </a:r>
                    </a:p>
                  </a:txBody>
                  <a:tcPr marL="121841" marR="121841" marT="60920" marB="609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50" dirty="0">
                          <a:latin typeface="+mn-lt"/>
                        </a:rPr>
                        <a:t>PG 11, PG 12 and PG 13</a:t>
                      </a:r>
                    </a:p>
                  </a:txBody>
                  <a:tcPr marL="121841" marR="121841" marT="60920" marB="609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3997215707"/>
                  </a:ext>
                </a:extLst>
              </a:tr>
              <a:tr h="2743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200" b="1" i="0" kern="1200">
                          <a:solidFill>
                            <a:schemeClr val="dk1"/>
                          </a:solidFill>
                          <a:latin typeface="Segoe UI Semibold" panose="020B0502040204020203" pitchFamily="34" charset="0"/>
                          <a:ea typeface="+mn-ea"/>
                          <a:cs typeface="Segoe UI Semibold" panose="020B0502040204020203" pitchFamily="34" charset="0"/>
                        </a:rPr>
                        <a:t>High Availability</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14400" rtl="0" eaLnBrk="1" latinLnBrk="0" hangingPunct="1"/>
                      <a:r>
                        <a:rPr lang="en-US" sz="1050" kern="1200" dirty="0">
                          <a:solidFill>
                            <a:schemeClr val="dk1"/>
                          </a:solidFill>
                          <a:latin typeface="+mn-lt"/>
                          <a:ea typeface="+mn-ea"/>
                          <a:cs typeface="+mn-cs"/>
                        </a:rPr>
                        <a:t>Built-in HA (99.99%)</a:t>
                      </a:r>
                      <a:endParaRPr lang="en-US" sz="1050" b="1" i="0" kern="1200" dirty="0">
                        <a:solidFill>
                          <a:schemeClr val="dk1"/>
                        </a:solidFill>
                        <a:latin typeface="Segoe UI Semibold" panose="020B0502040204020203" pitchFamily="34" charset="0"/>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14400" rtl="0" eaLnBrk="1" latinLnBrk="0" hangingPunct="1"/>
                      <a:r>
                        <a:rPr lang="en-US" sz="1050" kern="1200" dirty="0">
                          <a:solidFill>
                            <a:schemeClr val="dk1"/>
                          </a:solidFill>
                          <a:latin typeface="+mn-lt"/>
                          <a:ea typeface="+mn-ea"/>
                          <a:cs typeface="+mn-cs"/>
                        </a:rPr>
                        <a:t>Zone Redundant HA (99.99%) No-HA enabled (99.9%)</a:t>
                      </a:r>
                      <a:endParaRPr lang="en-US" sz="1050" b="1" i="0" kern="1200" dirty="0">
                        <a:solidFill>
                          <a:schemeClr val="dk1"/>
                        </a:solidFill>
                        <a:latin typeface="Segoe UI Semibold" panose="020B0502040204020203" pitchFamily="34" charset="0"/>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284798244"/>
                  </a:ext>
                </a:extLst>
              </a:tr>
              <a:tr h="2743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200" b="1" i="0" kern="1200">
                          <a:solidFill>
                            <a:schemeClr val="dk1"/>
                          </a:solidFill>
                          <a:latin typeface="Segoe UI Semibold" panose="020B0502040204020203" pitchFamily="34" charset="0"/>
                          <a:ea typeface="+mn-ea"/>
                          <a:cs typeface="Segoe UI Semibold" panose="020B0502040204020203" pitchFamily="34" charset="0"/>
                        </a:rPr>
                        <a:t>Scheduled Maintenance</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r>
                        <a:rPr lang="en-US" sz="1050" kern="1200">
                          <a:solidFill>
                            <a:schemeClr val="dk1"/>
                          </a:solidFill>
                          <a:latin typeface="+mn-lt"/>
                          <a:ea typeface="+mn-ea"/>
                          <a:cs typeface="+mn-cs"/>
                        </a:rPr>
                        <a:t>System scheduled</a:t>
                      </a:r>
                      <a:endParaRPr lang="en-US" sz="1050" b="1" i="0" kern="1200">
                        <a:solidFill>
                          <a:schemeClr val="dk1"/>
                        </a:solidFill>
                        <a:latin typeface="Segoe UI Semibold" panose="020B0502040204020203" pitchFamily="34" charset="0"/>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r>
                        <a:rPr lang="en-US" sz="1050" kern="1200">
                          <a:solidFill>
                            <a:schemeClr val="dk1"/>
                          </a:solidFill>
                          <a:latin typeface="+mn-lt"/>
                          <a:ea typeface="+mn-ea"/>
                          <a:cs typeface="+mn-cs"/>
                        </a:rPr>
                        <a:t>System or custom scheduled</a:t>
                      </a:r>
                      <a:endParaRPr lang="en-US" sz="1050" b="1" i="0" kern="1200">
                        <a:solidFill>
                          <a:schemeClr val="dk1"/>
                        </a:solidFill>
                        <a:latin typeface="Segoe UI Semibold" panose="020B0502040204020203" pitchFamily="34" charset="0"/>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506790577"/>
                  </a:ext>
                </a:extLst>
              </a:tr>
              <a:tr h="2743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200" b="1" i="0" kern="1200" dirty="0">
                          <a:solidFill>
                            <a:schemeClr val="dk1"/>
                          </a:solidFill>
                          <a:latin typeface="Segoe UI Semibold" panose="020B0502040204020203" pitchFamily="34" charset="0"/>
                          <a:ea typeface="+mn-ea"/>
                          <a:cs typeface="Segoe UI Semibold" panose="020B0502040204020203" pitchFamily="34" charset="0"/>
                        </a:rPr>
                        <a:t>Backup &amp; Restore</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r>
                        <a:rPr kumimoji="0" lang="en-US" sz="1800" b="1" i="0" u="none" strike="noStrike" kern="1200" cap="none" spc="0" normalizeH="0" baseline="0" noProof="0" dirty="0">
                          <a:ln>
                            <a:noFill/>
                          </a:ln>
                          <a:solidFill>
                            <a:schemeClr val="tx1"/>
                          </a:solidFill>
                          <a:effectLst/>
                          <a:uLnTx/>
                          <a:uFillTx/>
                          <a:latin typeface="Wingdings 2" panose="05020102010507070707" pitchFamily="18" charset="2"/>
                          <a:ea typeface="+mn-ea"/>
                          <a:cs typeface="+mn-cs"/>
                        </a:rPr>
                        <a:t>P</a:t>
                      </a:r>
                      <a:endParaRPr lang="en-US" sz="1200" b="1" i="0" kern="1200" dirty="0">
                        <a:solidFill>
                          <a:schemeClr val="tx1"/>
                        </a:solidFill>
                        <a:latin typeface="Segoe UI Semibold" panose="020B0502040204020203" pitchFamily="34" charset="0"/>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kern="1200">
                          <a:solidFill>
                            <a:schemeClr val="dk1"/>
                          </a:solidFill>
                          <a:latin typeface="+mn-lt"/>
                          <a:ea typeface="+mn-ea"/>
                          <a:cs typeface="Segoe UI Semibold" panose="020B0502040204020203" pitchFamily="34" charset="0"/>
                        </a:rPr>
                        <a:t>GeoBackup/Restore (Public Preview)</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2620522724"/>
                  </a:ext>
                </a:extLst>
              </a:tr>
              <a:tr h="2743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200" b="1" i="0" kern="1200">
                          <a:solidFill>
                            <a:schemeClr val="dk1"/>
                          </a:solidFill>
                          <a:latin typeface="Segoe UI Semibold" panose="020B0502040204020203" pitchFamily="34" charset="0"/>
                          <a:ea typeface="+mn-ea"/>
                          <a:cs typeface="Segoe UI Semibold" panose="020B0502040204020203" pitchFamily="34" charset="0"/>
                        </a:rPr>
                        <a:t>Network Isolation</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14400" rtl="0" eaLnBrk="1" latinLnBrk="0" hangingPunct="1"/>
                      <a:r>
                        <a:rPr kumimoji="0" lang="en-US" sz="1800" b="1" i="0" u="none" strike="noStrike" kern="1200" cap="none" spc="0" normalizeH="0" baseline="0" noProof="0">
                          <a:ln>
                            <a:noFill/>
                          </a:ln>
                          <a:solidFill>
                            <a:schemeClr val="tx1"/>
                          </a:solidFill>
                          <a:effectLst/>
                          <a:uLnTx/>
                          <a:uFillTx/>
                          <a:latin typeface="Wingdings 2" panose="05020102010507070707" pitchFamily="18" charset="2"/>
                          <a:ea typeface="+mn-ea"/>
                          <a:cs typeface="+mn-cs"/>
                        </a:rPr>
                        <a:t>P</a:t>
                      </a:r>
                      <a:r>
                        <a:rPr lang="en-US" sz="1050" kern="1200" noProof="0">
                          <a:solidFill>
                            <a:schemeClr val="tx1"/>
                          </a:solidFill>
                          <a:latin typeface="+mn-lt"/>
                          <a:ea typeface="+mn-ea"/>
                          <a:cs typeface="+mn-cs"/>
                        </a:rPr>
                        <a:t>  Private Link</a:t>
                      </a:r>
                      <a:endParaRPr lang="en-US" sz="1050" b="1" i="0" kern="1200">
                        <a:solidFill>
                          <a:schemeClr val="tx1"/>
                        </a:solidFill>
                        <a:latin typeface="Segoe UI Semibold" panose="020B0502040204020203" pitchFamily="34" charset="0"/>
                        <a:ea typeface="+mn-ea"/>
                        <a:cs typeface="Segoe UI Semibold" panose="020B0502040204020203" pitchFamily="34" charset="0"/>
                      </a:endParaRPr>
                    </a:p>
                  </a:txBody>
                  <a:tcPr marL="121841" marR="121841" marT="609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14400" rtl="0" eaLnBrk="1" latinLnBrk="0" hangingPunct="1"/>
                      <a:r>
                        <a:rPr kumimoji="0" lang="en-US" sz="1800" b="1" i="0" u="none" strike="noStrike" kern="1200" cap="none" spc="0" normalizeH="0" baseline="0" noProof="0" dirty="0">
                          <a:ln>
                            <a:noFill/>
                          </a:ln>
                          <a:solidFill>
                            <a:schemeClr val="tx1"/>
                          </a:solidFill>
                          <a:effectLst/>
                          <a:uLnTx/>
                          <a:uFillTx/>
                          <a:latin typeface="Wingdings 2" panose="05020102010507070707" pitchFamily="18" charset="2"/>
                          <a:ea typeface="+mn-ea"/>
                          <a:cs typeface="+mn-cs"/>
                        </a:rPr>
                        <a:t>P</a:t>
                      </a:r>
                      <a:r>
                        <a:rPr kumimoji="0" lang="en-US" sz="1050" b="0" i="0" u="none" strike="noStrike" kern="1200" cap="none" spc="0" normalizeH="0" baseline="0" noProof="0" dirty="0">
                          <a:ln>
                            <a:noFill/>
                          </a:ln>
                          <a:solidFill>
                            <a:schemeClr val="tx1"/>
                          </a:solidFill>
                          <a:effectLst/>
                          <a:uLnTx/>
                          <a:uFillTx/>
                          <a:latin typeface="+mn-lt"/>
                          <a:ea typeface="+mn-ea"/>
                          <a:cs typeface="+mn-cs"/>
                        </a:rPr>
                        <a:t>  </a:t>
                      </a:r>
                      <a:r>
                        <a:rPr lang="en-US" sz="1050" kern="1200" noProof="0" dirty="0">
                          <a:solidFill>
                            <a:schemeClr val="tx1"/>
                          </a:solidFill>
                          <a:latin typeface="+mn-lt"/>
                          <a:ea typeface="+mn-ea"/>
                          <a:cs typeface="+mn-cs"/>
                        </a:rPr>
                        <a:t>VNET Integration</a:t>
                      </a:r>
                      <a:endParaRPr lang="en-US" sz="1050" b="1" i="0" kern="1200" dirty="0">
                        <a:solidFill>
                          <a:schemeClr val="tx1"/>
                        </a:solidFill>
                        <a:latin typeface="Segoe UI Semibold" panose="020B0502040204020203" pitchFamily="34" charset="0"/>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1945434561"/>
                  </a:ext>
                </a:extLst>
              </a:tr>
              <a:tr h="2743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200" b="1" i="0" kern="1200">
                          <a:solidFill>
                            <a:schemeClr val="dk1"/>
                          </a:solidFill>
                          <a:latin typeface="Segoe UI Semibold" panose="020B0502040204020203" pitchFamily="34" charset="0"/>
                          <a:ea typeface="+mn-ea"/>
                          <a:cs typeface="Segoe UI Semibold" panose="020B0502040204020203" pitchFamily="34" charset="0"/>
                        </a:rPr>
                        <a:t>Customer managed keys for Encryption</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r>
                        <a:rPr kumimoji="0" lang="en-US" sz="1800" b="1" i="0" u="none" strike="noStrike" kern="1200" cap="none" spc="0" normalizeH="0" baseline="0" noProof="0">
                          <a:ln>
                            <a:noFill/>
                          </a:ln>
                          <a:solidFill>
                            <a:schemeClr val="tx1"/>
                          </a:solidFill>
                          <a:effectLst/>
                          <a:uLnTx/>
                          <a:uFillTx/>
                          <a:latin typeface="Wingdings 2" panose="05020102010507070707" pitchFamily="18" charset="2"/>
                          <a:ea typeface="+mn-ea"/>
                          <a:cs typeface="+mn-cs"/>
                        </a:rPr>
                        <a:t>P</a:t>
                      </a:r>
                      <a:endParaRPr lang="en-US" sz="1200" b="1" i="0" kern="1200">
                        <a:solidFill>
                          <a:schemeClr val="tx1"/>
                        </a:solidFill>
                        <a:latin typeface="Segoe UI Semibold" panose="020B0502040204020203" pitchFamily="34" charset="0"/>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r>
                        <a:rPr lang="en-US" sz="1050" b="0" i="0" kern="1200" dirty="0">
                          <a:solidFill>
                            <a:schemeClr val="tx1"/>
                          </a:solidFill>
                          <a:latin typeface="+mn-lt"/>
                          <a:ea typeface="+mn-ea"/>
                          <a:cs typeface="Segoe UI Semibold" panose="020B0502040204020203" pitchFamily="34" charset="0"/>
                        </a:rPr>
                        <a:t>~ Coming June 2022</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85278302"/>
                  </a:ext>
                </a:extLst>
              </a:tr>
              <a:tr h="2743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200" b="1" i="0" kern="1200">
                          <a:solidFill>
                            <a:schemeClr val="dk1"/>
                          </a:solidFill>
                          <a:latin typeface="Segoe UI Semibold" panose="020B0502040204020203" pitchFamily="34" charset="0"/>
                          <a:ea typeface="+mn-ea"/>
                          <a:cs typeface="Segoe UI Semibold" panose="020B0502040204020203" pitchFamily="34" charset="0"/>
                        </a:rPr>
                        <a:t>AAD Authentication</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14400" rtl="0" eaLnBrk="1" latinLnBrk="0" hangingPunct="1"/>
                      <a:r>
                        <a:rPr kumimoji="0" lang="en-US" sz="1800" b="1" i="0" u="none" strike="noStrike" kern="1200" cap="none" spc="0" normalizeH="0" baseline="0" noProof="0">
                          <a:ln>
                            <a:noFill/>
                          </a:ln>
                          <a:solidFill>
                            <a:schemeClr val="tx1"/>
                          </a:solidFill>
                          <a:effectLst/>
                          <a:uLnTx/>
                          <a:uFillTx/>
                          <a:latin typeface="Wingdings 2" panose="05020102010507070707" pitchFamily="18" charset="2"/>
                          <a:ea typeface="+mn-ea"/>
                          <a:cs typeface="+mn-cs"/>
                        </a:rPr>
                        <a:t>P</a:t>
                      </a:r>
                      <a:endParaRPr lang="en-US" sz="1200" b="1" i="0" kern="1200">
                        <a:solidFill>
                          <a:schemeClr val="tx1"/>
                        </a:solidFill>
                        <a:latin typeface="Segoe UI Semibold" panose="020B0502040204020203" pitchFamily="34" charset="0"/>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14400" rtl="0" eaLnBrk="1" latinLnBrk="0" hangingPunct="1"/>
                      <a:r>
                        <a:rPr lang="en-US" sz="1050" b="0" i="0" kern="1200" dirty="0">
                          <a:solidFill>
                            <a:schemeClr val="tx1"/>
                          </a:solidFill>
                          <a:latin typeface="+mn-lt"/>
                          <a:ea typeface="+mn-ea"/>
                          <a:cs typeface="Segoe UI Semibold" panose="020B0502040204020203" pitchFamily="34" charset="0"/>
                        </a:rPr>
                        <a:t>~ Coming June 2022</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733022525"/>
                  </a:ext>
                </a:extLst>
              </a:tr>
              <a:tr h="2743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200" b="1" i="0" kern="1200">
                          <a:solidFill>
                            <a:schemeClr val="dk1"/>
                          </a:solidFill>
                          <a:latin typeface="Segoe UI Semibold" panose="020B0502040204020203" pitchFamily="34" charset="0"/>
                          <a:ea typeface="+mn-ea"/>
                          <a:cs typeface="Segoe UI Semibold" panose="020B0502040204020203" pitchFamily="34" charset="0"/>
                        </a:rPr>
                        <a:t> In-region Replicas</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r>
                        <a:rPr kumimoji="0" lang="en-US" sz="1800" b="1" i="0" u="none" strike="noStrike" kern="1200" cap="none" spc="0" normalizeH="0" baseline="0" noProof="0">
                          <a:ln>
                            <a:noFill/>
                          </a:ln>
                          <a:solidFill>
                            <a:schemeClr val="tx1"/>
                          </a:solidFill>
                          <a:effectLst/>
                          <a:uLnTx/>
                          <a:uFillTx/>
                          <a:latin typeface="Wingdings 2" panose="05020102010507070707" pitchFamily="18" charset="2"/>
                          <a:ea typeface="+mn-ea"/>
                          <a:cs typeface="+mn-cs"/>
                        </a:rPr>
                        <a:t>P</a:t>
                      </a:r>
                      <a:endParaRPr lang="en-US" sz="1200" b="1" i="0" kern="1200">
                        <a:solidFill>
                          <a:schemeClr val="tx1"/>
                        </a:solidFill>
                        <a:latin typeface="Segoe UI Semibold" panose="020B0502040204020203" pitchFamily="34" charset="0"/>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r>
                        <a:rPr lang="en-US" sz="1050" b="0" i="0" kern="1200" dirty="0">
                          <a:solidFill>
                            <a:schemeClr val="tx1"/>
                          </a:solidFill>
                          <a:latin typeface="+mn-lt"/>
                          <a:ea typeface="+mn-ea"/>
                          <a:cs typeface="Segoe UI Semibold" panose="020B0502040204020203" pitchFamily="34" charset="0"/>
                        </a:rPr>
                        <a:t>~ Coming June 2022</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449831675"/>
                  </a:ext>
                </a:extLst>
              </a:tr>
              <a:tr h="2743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200" b="1" i="0" kern="1200">
                          <a:solidFill>
                            <a:schemeClr val="dk1"/>
                          </a:solidFill>
                          <a:latin typeface="Segoe UI Semibold" panose="020B0502040204020203" pitchFamily="34" charset="0"/>
                          <a:ea typeface="+mn-ea"/>
                          <a:cs typeface="Segoe UI Semibold" panose="020B0502040204020203" pitchFamily="34" charset="0"/>
                        </a:rPr>
                        <a:t>Cross-region Replicas</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r>
                        <a:rPr kumimoji="0" lang="en-US" sz="1800" b="1" i="0" u="none" strike="noStrike" kern="1200" cap="none" spc="0" normalizeH="0" baseline="0" noProof="0">
                          <a:ln>
                            <a:noFill/>
                          </a:ln>
                          <a:solidFill>
                            <a:schemeClr val="tx1"/>
                          </a:solidFill>
                          <a:effectLst/>
                          <a:uLnTx/>
                          <a:uFillTx/>
                          <a:latin typeface="Wingdings 2" panose="05020102010507070707" pitchFamily="18" charset="2"/>
                          <a:ea typeface="+mn-ea"/>
                          <a:cs typeface="+mn-cs"/>
                        </a:rPr>
                        <a:t>P</a:t>
                      </a:r>
                      <a:endParaRPr lang="en-US" sz="1200" b="1" i="0" kern="1200">
                        <a:solidFill>
                          <a:schemeClr val="tx1"/>
                        </a:solidFill>
                        <a:latin typeface="Segoe UI Semibold" panose="020B0502040204020203" pitchFamily="34" charset="0"/>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r>
                        <a:rPr lang="en-US" sz="1050" b="0" i="0" kern="1200" dirty="0">
                          <a:solidFill>
                            <a:schemeClr val="tx1"/>
                          </a:solidFill>
                          <a:latin typeface="+mn-lt"/>
                          <a:ea typeface="+mn-ea"/>
                          <a:cs typeface="Segoe UI Semibold" panose="020B0502040204020203" pitchFamily="34" charset="0"/>
                        </a:rPr>
                        <a:t>~ Coming June 2022</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697444727"/>
                  </a:ext>
                </a:extLst>
              </a:tr>
              <a:tr h="274320">
                <a:tc>
                  <a:txBody>
                    <a:bodyPr/>
                    <a:lstStyle/>
                    <a:p>
                      <a:pPr marL="0" algn="l" defTabSz="914400" rtl="0" eaLnBrk="1" latinLnBrk="0" hangingPunct="1"/>
                      <a:r>
                        <a:rPr lang="en-US" sz="1200" b="1" i="0" kern="1200">
                          <a:solidFill>
                            <a:schemeClr val="dk1"/>
                          </a:solidFill>
                          <a:latin typeface="Segoe UI Semibold" panose="020B0502040204020203" pitchFamily="34" charset="0"/>
                          <a:ea typeface="+mn-ea"/>
                          <a:cs typeface="Segoe UI Semibold" panose="020B0502040204020203" pitchFamily="34" charset="0"/>
                        </a:rPr>
                        <a:t>Query Performance Insight</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Wingdings 2" panose="05020102010507070707" pitchFamily="18" charset="2"/>
                          <a:ea typeface="+mn-ea"/>
                          <a:cs typeface="+mn-cs"/>
                        </a:rPr>
                        <a:t>P</a:t>
                      </a:r>
                      <a:endParaRPr lang="en-US" sz="1800" b="1" i="0" kern="1200" dirty="0">
                        <a:solidFill>
                          <a:schemeClr val="tx1"/>
                        </a:solidFill>
                        <a:latin typeface="Segoe UI Semibold" panose="020B0502040204020203" pitchFamily="34" charset="0"/>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r>
                        <a:rPr lang="en-US" sz="1050" b="0" i="0" kern="1200" dirty="0">
                          <a:solidFill>
                            <a:schemeClr val="tx1"/>
                          </a:solidFill>
                          <a:latin typeface="+mn-lt"/>
                          <a:ea typeface="+mn-ea"/>
                          <a:cs typeface="Segoe UI Semibold" panose="020B0502040204020203" pitchFamily="34" charset="0"/>
                        </a:rPr>
                        <a:t>~ Coming June 2022</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537666842"/>
                  </a:ext>
                </a:extLst>
              </a:tr>
              <a:tr h="274320">
                <a:tc>
                  <a:txBody>
                    <a:bodyPr/>
                    <a:lstStyle/>
                    <a:p>
                      <a:pPr marL="0" algn="l" defTabSz="914400" rtl="0" eaLnBrk="1" latinLnBrk="0" hangingPunct="1"/>
                      <a:r>
                        <a:rPr lang="en-US" sz="1200" b="1" i="0" kern="1200">
                          <a:solidFill>
                            <a:schemeClr val="dk1"/>
                          </a:solidFill>
                          <a:latin typeface="Segoe UI Semibold" panose="020B0502040204020203" pitchFamily="34" charset="0"/>
                          <a:ea typeface="+mn-ea"/>
                          <a:cs typeface="Segoe UI Semibold" panose="020B0502040204020203" pitchFamily="34" charset="0"/>
                        </a:rPr>
                        <a:t>Extensions</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kern="1200" err="1">
                          <a:solidFill>
                            <a:schemeClr val="tx1"/>
                          </a:solidFill>
                          <a:latin typeface="+mn-lt"/>
                          <a:ea typeface="+mn-ea"/>
                          <a:cs typeface="Segoe UI Semibold" panose="020B0502040204020203" pitchFamily="34" charset="0"/>
                        </a:rPr>
                        <a:t>TimescaleDB</a:t>
                      </a:r>
                      <a:r>
                        <a:rPr lang="en-US" sz="1050" b="0" i="0" kern="1200">
                          <a:solidFill>
                            <a:schemeClr val="tx1"/>
                          </a:solidFill>
                          <a:latin typeface="+mn-lt"/>
                          <a:ea typeface="+mn-ea"/>
                          <a:cs typeface="Segoe UI Semibold" panose="020B0502040204020203" pitchFamily="34" charset="0"/>
                        </a:rPr>
                        <a:t>, PLV8. </a:t>
                      </a:r>
                      <a:r>
                        <a:rPr lang="en-US" sz="1050" b="0" i="0" kern="1200" err="1">
                          <a:solidFill>
                            <a:schemeClr val="tx1"/>
                          </a:solidFill>
                          <a:latin typeface="+mn-lt"/>
                          <a:ea typeface="+mn-ea"/>
                          <a:cs typeface="Segoe UI Semibold" panose="020B0502040204020203" pitchFamily="34" charset="0"/>
                        </a:rPr>
                        <a:t>Orafce</a:t>
                      </a:r>
                      <a:endParaRPr lang="en-US" sz="1050" b="0" i="0" kern="1200">
                        <a:solidFill>
                          <a:schemeClr val="tx1"/>
                        </a:solidFill>
                        <a:latin typeface="+mn-lt"/>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tx1"/>
                          </a:solidFill>
                          <a:effectLst/>
                          <a:uLnTx/>
                          <a:uFillTx/>
                          <a:latin typeface="+mn-lt"/>
                          <a:ea typeface="+mn-ea"/>
                          <a:cs typeface="Segoe UI Semibold" panose="020B0502040204020203" pitchFamily="34" charset="0"/>
                        </a:rPr>
                        <a:t>~ Coming March 2022</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3855944835"/>
                  </a:ext>
                </a:extLst>
              </a:tr>
              <a:tr h="274320">
                <a:tc>
                  <a:txBody>
                    <a:bodyPr/>
                    <a:lstStyle/>
                    <a:p>
                      <a:pPr marL="0" algn="l" defTabSz="914400" rtl="0" eaLnBrk="1" latinLnBrk="0" hangingPunct="1"/>
                      <a:r>
                        <a:rPr lang="en-US" sz="1200" b="1" i="0" kern="1200">
                          <a:solidFill>
                            <a:schemeClr val="dk1"/>
                          </a:solidFill>
                          <a:latin typeface="Segoe UI Semibold" panose="020B0502040204020203" pitchFamily="34" charset="0"/>
                          <a:ea typeface="+mn-ea"/>
                          <a:cs typeface="Segoe UI Semibold" panose="020B0502040204020203" pitchFamily="34" charset="0"/>
                        </a:rPr>
                        <a:t>Auto storage grow</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Wingdings 2" panose="05020102010507070707" pitchFamily="18" charset="2"/>
                          <a:ea typeface="+mn-ea"/>
                          <a:cs typeface="+mn-cs"/>
                        </a:rPr>
                        <a:t>P</a:t>
                      </a:r>
                      <a:endParaRPr lang="en-US" sz="1600" b="1" i="0" kern="1200">
                        <a:solidFill>
                          <a:schemeClr val="tx1"/>
                        </a:solidFill>
                        <a:latin typeface="Segoe UI Semibold" panose="020B0502040204020203" pitchFamily="34" charset="0"/>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tx1"/>
                          </a:solidFill>
                          <a:effectLst/>
                          <a:uLnTx/>
                          <a:uFillTx/>
                          <a:latin typeface="+mn-lt"/>
                          <a:ea typeface="+mn-ea"/>
                          <a:cs typeface="Segoe UI Semibold" panose="020B0502040204020203" pitchFamily="34" charset="0"/>
                        </a:rPr>
                        <a:t>~ Coming March 2022</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136825671"/>
                  </a:ext>
                </a:extLst>
              </a:tr>
              <a:tr h="274320">
                <a:tc>
                  <a:txBody>
                    <a:bodyPr/>
                    <a:lstStyle/>
                    <a:p>
                      <a:pPr marL="0" algn="l" defTabSz="914400" rtl="0" eaLnBrk="1" latinLnBrk="0" hangingPunct="1"/>
                      <a:r>
                        <a:rPr lang="en-US" sz="1200" b="1" i="0" kern="1200">
                          <a:solidFill>
                            <a:schemeClr val="dk1"/>
                          </a:solidFill>
                          <a:latin typeface="Segoe UI Semibold" panose="020B0502040204020203" pitchFamily="34" charset="0"/>
                          <a:ea typeface="+mn-ea"/>
                          <a:cs typeface="Segoe UI Semibold" panose="020B0502040204020203" pitchFamily="34" charset="0"/>
                        </a:rPr>
                        <a:t>Azure Defender</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Wingdings 2" panose="05020102010507070707" pitchFamily="18" charset="2"/>
                          <a:ea typeface="+mn-ea"/>
                          <a:cs typeface="+mn-cs"/>
                        </a:rPr>
                        <a:t>P</a:t>
                      </a:r>
                      <a:endParaRPr lang="en-US" sz="1600" b="1" i="0" kern="1200" dirty="0">
                        <a:solidFill>
                          <a:schemeClr val="tx1"/>
                        </a:solidFill>
                        <a:latin typeface="Segoe UI Semibold" panose="020B0502040204020203" pitchFamily="34" charset="0"/>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tx1"/>
                          </a:solidFill>
                          <a:effectLst/>
                          <a:uLnTx/>
                          <a:uFillTx/>
                          <a:latin typeface="+mn-lt"/>
                          <a:ea typeface="+mn-ea"/>
                          <a:cs typeface="Segoe UI Semibold" panose="020B0502040204020203" pitchFamily="34" charset="0"/>
                        </a:rPr>
                        <a:t>~ Coming in 2022</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2088041041"/>
                  </a:ext>
                </a:extLst>
              </a:tr>
            </a:tbl>
          </a:graphicData>
        </a:graphic>
      </p:graphicFrame>
    </p:spTree>
    <p:extLst>
      <p:ext uri="{BB962C8B-B14F-4D97-AF65-F5344CB8AC3E}">
        <p14:creationId xmlns:p14="http://schemas.microsoft.com/office/powerpoint/2010/main" val="368923612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39BB0469-130C-47ED-9643-6D89ED3690E6}"/>
              </a:ext>
            </a:extLst>
          </p:cNvPr>
          <p:cNvSpPr>
            <a:spLocks noGrp="1"/>
          </p:cNvSpPr>
          <p:nvPr>
            <p:ph type="title"/>
          </p:nvPr>
        </p:nvSpPr>
        <p:spPr>
          <a:xfrm>
            <a:off x="588263" y="457200"/>
            <a:ext cx="4493403" cy="861934"/>
          </a:xfrm>
        </p:spPr>
        <p:txBody>
          <a:bodyPr>
            <a:noAutofit/>
          </a:bodyPr>
          <a:lstStyle/>
          <a:p>
            <a:r>
              <a:rPr lang="en-US" sz="3200" dirty="0"/>
              <a:t>Flexible Server: Additional GA Capabilities </a:t>
            </a:r>
          </a:p>
        </p:txBody>
      </p:sp>
      <p:sp>
        <p:nvSpPr>
          <p:cNvPr id="23" name="Content Placeholder 25">
            <a:extLst>
              <a:ext uri="{FF2B5EF4-FFF2-40B4-BE49-F238E27FC236}">
                <a16:creationId xmlns:a16="http://schemas.microsoft.com/office/drawing/2014/main" id="{2FAE6556-D3A1-44BB-9184-B4121B8DC9CE}"/>
              </a:ext>
            </a:extLst>
          </p:cNvPr>
          <p:cNvSpPr txBox="1">
            <a:spLocks/>
          </p:cNvSpPr>
          <p:nvPr/>
        </p:nvSpPr>
        <p:spPr>
          <a:xfrm>
            <a:off x="494260" y="2079677"/>
            <a:ext cx="3780963" cy="18762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Use Flexible Server for: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Simplified Developer Experience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sz="1600" dirty="0">
                <a:solidFill>
                  <a:srgbClr val="000000"/>
                </a:solidFill>
                <a:latin typeface="Segoe UI"/>
              </a:rPr>
              <a:t>Better Cost Optimization options</a:t>
            </a: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Predictable Lower Latency</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Competitive out-of-box performance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Customized Maintenance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Richer Server parameters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Zone-Redundant High Availability</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graphicFrame>
        <p:nvGraphicFramePr>
          <p:cNvPr id="2" name="Table 1">
            <a:extLst>
              <a:ext uri="{FF2B5EF4-FFF2-40B4-BE49-F238E27FC236}">
                <a16:creationId xmlns:a16="http://schemas.microsoft.com/office/drawing/2014/main" id="{AC84DCD6-F317-4B2A-9678-14150786CCD3}"/>
              </a:ext>
            </a:extLst>
          </p:cNvPr>
          <p:cNvGraphicFramePr>
            <a:graphicFrameLocks noGrp="1"/>
          </p:cNvGraphicFramePr>
          <p:nvPr>
            <p:extLst>
              <p:ext uri="{D42A27DB-BD31-4B8C-83A1-F6EECF244321}">
                <p14:modId xmlns:p14="http://schemas.microsoft.com/office/powerpoint/2010/main" val="3381162997"/>
              </p:ext>
            </p:extLst>
          </p:nvPr>
        </p:nvGraphicFramePr>
        <p:xfrm>
          <a:off x="5171607" y="585788"/>
          <a:ext cx="6437782" cy="5683249"/>
        </p:xfrm>
        <a:graphic>
          <a:graphicData uri="http://schemas.openxmlformats.org/drawingml/2006/table">
            <a:tbl>
              <a:tblPr firstRow="1" bandRow="1"/>
              <a:tblGrid>
                <a:gridCol w="2112591">
                  <a:extLst>
                    <a:ext uri="{9D8B030D-6E8A-4147-A177-3AD203B41FA5}">
                      <a16:colId xmlns:a16="http://schemas.microsoft.com/office/drawing/2014/main" val="819173704"/>
                    </a:ext>
                  </a:extLst>
                </a:gridCol>
                <a:gridCol w="2065013">
                  <a:extLst>
                    <a:ext uri="{9D8B030D-6E8A-4147-A177-3AD203B41FA5}">
                      <a16:colId xmlns:a16="http://schemas.microsoft.com/office/drawing/2014/main" val="4235162038"/>
                    </a:ext>
                  </a:extLst>
                </a:gridCol>
                <a:gridCol w="2260178">
                  <a:extLst>
                    <a:ext uri="{9D8B030D-6E8A-4147-A177-3AD203B41FA5}">
                      <a16:colId xmlns:a16="http://schemas.microsoft.com/office/drawing/2014/main" val="2292095121"/>
                    </a:ext>
                  </a:extLst>
                </a:gridCol>
              </a:tblGrid>
              <a:tr h="673156">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2000">
                          <a:solidFill>
                            <a:schemeClr val="tx1"/>
                          </a:solidFill>
                        </a:rPr>
                        <a:t>Features</a:t>
                      </a:r>
                    </a:p>
                  </a:txBody>
                  <a:tcPr marL="121841" marR="121841" marT="60920" marB="609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a:solidFill>
                            <a:schemeClr val="bg1"/>
                          </a:solidFill>
                          <a:latin typeface="+mj-lt"/>
                        </a:rPr>
                        <a:t>Single Server </a:t>
                      </a:r>
                      <a:endParaRPr lang="en-US" sz="2000"/>
                    </a:p>
                  </a:txBody>
                  <a:tcPr marL="121841" marR="121841" marT="60920" marB="609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l"/>
                      <a:r>
                        <a:rPr lang="en-US" sz="1800" b="1" kern="1200">
                          <a:solidFill>
                            <a:schemeClr val="lt1"/>
                          </a:solidFill>
                          <a:latin typeface="+mj-lt"/>
                          <a:ea typeface="+mn-ea"/>
                          <a:cs typeface="+mn-cs"/>
                        </a:rPr>
                        <a:t>Flexible Server</a:t>
                      </a:r>
                      <a:endParaRPr lang="en-US" sz="2000"/>
                    </a:p>
                  </a:txBody>
                  <a:tcPr marL="121841" marR="121841" marT="60920" marB="609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867790584"/>
                  </a:ext>
                </a:extLst>
              </a:tr>
              <a:tr h="48239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i="0" kern="1200">
                          <a:solidFill>
                            <a:schemeClr val="dk1"/>
                          </a:solidFill>
                          <a:latin typeface="Segoe UI Semibold" panose="020B0502040204020203" pitchFamily="34" charset="0"/>
                          <a:ea typeface="+mn-ea"/>
                          <a:cs typeface="Segoe UI Semibold" panose="020B0502040204020203" pitchFamily="34" charset="0"/>
                        </a:rPr>
                        <a:t>Burstable SKU</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14400" rtl="0" eaLnBrk="1" latinLnBrk="0" hangingPunct="1"/>
                      <a:r>
                        <a:rPr lang="en-US" sz="1100" kern="1200">
                          <a:solidFill>
                            <a:schemeClr val="dk1"/>
                          </a:solidFill>
                          <a:latin typeface="+mn-lt"/>
                          <a:ea typeface="+mn-ea"/>
                          <a:cs typeface="+mn-cs"/>
                        </a:rPr>
                        <a:t>No</a:t>
                      </a:r>
                      <a:endParaRPr lang="en-US" sz="1100" b="1" i="0" kern="1200">
                        <a:solidFill>
                          <a:schemeClr val="dk1"/>
                        </a:solidFill>
                        <a:latin typeface="Segoe UI Semibold" panose="020B0502040204020203" pitchFamily="34" charset="0"/>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tx1"/>
                          </a:solidFill>
                          <a:effectLst/>
                          <a:uLnTx/>
                          <a:uFillTx/>
                          <a:latin typeface="Wingdings 2" panose="05020102010507070707" pitchFamily="18" charset="2"/>
                          <a:ea typeface="+mn-ea"/>
                          <a:cs typeface="+mn-cs"/>
                        </a:rPr>
                        <a:t>P</a:t>
                      </a:r>
                      <a:endParaRPr lang="en-US" sz="2000" b="1" i="0" kern="1200">
                        <a:solidFill>
                          <a:schemeClr val="tx1"/>
                        </a:solidFill>
                        <a:latin typeface="Segoe UI Semibold" panose="020B0502040204020203" pitchFamily="34" charset="0"/>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284798244"/>
                  </a:ext>
                </a:extLst>
              </a:tr>
              <a:tr h="620246">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i="0" kern="1200">
                          <a:solidFill>
                            <a:schemeClr val="dk1"/>
                          </a:solidFill>
                          <a:latin typeface="Segoe UI Semibold" panose="020B0502040204020203" pitchFamily="34" charset="0"/>
                          <a:ea typeface="+mn-ea"/>
                          <a:cs typeface="Segoe UI Semibold" panose="020B0502040204020203" pitchFamily="34" charset="0"/>
                        </a:rPr>
                        <a:t>Easy movement across all SKUs</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r>
                        <a:rPr lang="en-US" sz="1100" b="1" i="0" kern="1200">
                          <a:solidFill>
                            <a:schemeClr val="dk1"/>
                          </a:solidFill>
                          <a:latin typeface="Segoe UI Semibold" panose="020B0502040204020203" pitchFamily="34" charset="0"/>
                          <a:ea typeface="+mn-ea"/>
                          <a:cs typeface="Segoe UI Semibold" panose="020B0502040204020203" pitchFamily="34" charset="0"/>
                        </a:rPr>
                        <a:t>No</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tx1"/>
                          </a:solidFill>
                          <a:effectLst/>
                          <a:uLnTx/>
                          <a:uFillTx/>
                          <a:latin typeface="Wingdings 2" panose="05020102010507070707" pitchFamily="18" charset="2"/>
                          <a:ea typeface="+mn-ea"/>
                          <a:cs typeface="+mn-cs"/>
                        </a:rPr>
                        <a:t>P</a:t>
                      </a:r>
                      <a:endParaRPr lang="en-US" sz="2000" b="1" i="0" kern="1200">
                        <a:solidFill>
                          <a:schemeClr val="tx1"/>
                        </a:solidFill>
                        <a:latin typeface="Segoe UI Semibold" panose="020B0502040204020203" pitchFamily="34" charset="0"/>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506790577"/>
                  </a:ext>
                </a:extLst>
              </a:tr>
              <a:tr h="48239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i="0" kern="1200">
                          <a:solidFill>
                            <a:schemeClr val="dk1"/>
                          </a:solidFill>
                          <a:latin typeface="Segoe UI Semibold" panose="020B0502040204020203" pitchFamily="34" charset="0"/>
                          <a:ea typeface="+mn-ea"/>
                          <a:cs typeface="Segoe UI Semibold" panose="020B0502040204020203" pitchFamily="34" charset="0"/>
                        </a:rPr>
                        <a:t>Stop/Start</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r>
                        <a:rPr lang="en-US" sz="1100" b="1" i="0" kern="1200">
                          <a:solidFill>
                            <a:schemeClr val="dk1"/>
                          </a:solidFill>
                          <a:latin typeface="Segoe UI Semibold" panose="020B0502040204020203" pitchFamily="34" charset="0"/>
                          <a:ea typeface="+mn-ea"/>
                          <a:cs typeface="Segoe UI Semibold" panose="020B0502040204020203" pitchFamily="34" charset="0"/>
                        </a:rPr>
                        <a:t>No</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r>
                        <a:rPr kumimoji="0" lang="en-US" sz="2000" b="1" i="0" u="none" strike="noStrike" kern="1200" cap="none" spc="0" normalizeH="0" baseline="0" noProof="0">
                          <a:ln>
                            <a:noFill/>
                          </a:ln>
                          <a:solidFill>
                            <a:schemeClr val="tx1"/>
                          </a:solidFill>
                          <a:effectLst/>
                          <a:uLnTx/>
                          <a:uFillTx/>
                          <a:latin typeface="Wingdings 2" panose="05020102010507070707" pitchFamily="18" charset="2"/>
                          <a:ea typeface="+mn-ea"/>
                          <a:cs typeface="+mn-cs"/>
                        </a:rPr>
                        <a:t>P</a:t>
                      </a:r>
                      <a:endParaRPr lang="en-US" sz="1400" b="1" i="0" kern="1200">
                        <a:solidFill>
                          <a:schemeClr val="tx1"/>
                        </a:solidFill>
                        <a:latin typeface="Segoe UI Semibold" panose="020B0502040204020203" pitchFamily="34" charset="0"/>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2620522724"/>
                  </a:ext>
                </a:extLst>
              </a:tr>
              <a:tr h="56096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i="0" kern="1200">
                          <a:solidFill>
                            <a:schemeClr val="dk1"/>
                          </a:solidFill>
                          <a:latin typeface="Segoe UI Semibold" panose="020B0502040204020203" pitchFamily="34" charset="0"/>
                          <a:ea typeface="+mn-ea"/>
                          <a:cs typeface="Segoe UI Semibold" panose="020B0502040204020203" pitchFamily="34" charset="0"/>
                        </a:rPr>
                        <a:t>Integrated PgBouncer</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r>
                        <a:rPr lang="en-US" sz="1100" b="0" i="0" kern="1200">
                          <a:solidFill>
                            <a:schemeClr val="dk1"/>
                          </a:solidFill>
                          <a:latin typeface="Segoe UI Semibold" panose="020B0502040204020203" pitchFamily="34" charset="0"/>
                          <a:ea typeface="+mn-ea"/>
                          <a:cs typeface="Segoe UI Semibold" panose="020B0502040204020203" pitchFamily="34" charset="0"/>
                        </a:rPr>
                        <a:t>No</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r>
                        <a:rPr kumimoji="0" lang="en-US" sz="2000" b="1" i="0" u="none" strike="noStrike" kern="1200" cap="none" spc="0" normalizeH="0" baseline="0" noProof="0">
                          <a:ln>
                            <a:noFill/>
                          </a:ln>
                          <a:solidFill>
                            <a:schemeClr val="tx1"/>
                          </a:solidFill>
                          <a:effectLst/>
                          <a:uLnTx/>
                          <a:uFillTx/>
                          <a:latin typeface="Wingdings 2" panose="05020102010507070707" pitchFamily="18" charset="2"/>
                          <a:ea typeface="+mn-ea"/>
                          <a:cs typeface="+mn-cs"/>
                        </a:rPr>
                        <a:t>P</a:t>
                      </a:r>
                      <a:endParaRPr lang="en-US" sz="1400" b="1" i="0" kern="1200">
                        <a:solidFill>
                          <a:schemeClr val="tx1"/>
                        </a:solidFill>
                        <a:latin typeface="Segoe UI Semibold" panose="020B0502040204020203" pitchFamily="34" charset="0"/>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85278302"/>
                  </a:ext>
                </a:extLst>
              </a:tr>
              <a:tr h="620246">
                <a:tc>
                  <a:txBody>
                    <a:bodyPr/>
                    <a:lstStyle/>
                    <a:p>
                      <a:pPr marL="0" algn="l" defTabSz="914400" rtl="0" eaLnBrk="1" latinLnBrk="0" hangingPunct="1"/>
                      <a:r>
                        <a:rPr lang="en-US" sz="1400" b="1" i="0" kern="1200">
                          <a:solidFill>
                            <a:schemeClr val="dk1"/>
                          </a:solidFill>
                          <a:latin typeface="Segoe UI Semibold" panose="020B0502040204020203" pitchFamily="34" charset="0"/>
                          <a:ea typeface="+mn-ea"/>
                          <a:cs typeface="Segoe UI Semibold" panose="020B0502040204020203" pitchFamily="34" charset="0"/>
                        </a:rPr>
                        <a:t>Richer set of Server Parameters</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endParaRPr lang="en-US" sz="1100" b="0" i="0" kern="1200">
                        <a:solidFill>
                          <a:schemeClr val="dk1"/>
                        </a:solidFill>
                        <a:latin typeface="Segoe UI Semibold" panose="020B0502040204020203" pitchFamily="34" charset="0"/>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r>
                        <a:rPr lang="en-US" sz="1100" b="0" i="0" kern="1200">
                          <a:solidFill>
                            <a:schemeClr val="tx1"/>
                          </a:solidFill>
                          <a:latin typeface="+mn-lt"/>
                          <a:ea typeface="+mn-ea"/>
                          <a:cs typeface="Segoe UI Semibold" panose="020B0502040204020203" pitchFamily="34" charset="0"/>
                        </a:rPr>
                        <a:t>Example: </a:t>
                      </a:r>
                      <a:r>
                        <a:rPr lang="en-US" sz="1100" b="0" i="0" kern="1200" err="1">
                          <a:solidFill>
                            <a:schemeClr val="tx1"/>
                          </a:solidFill>
                          <a:latin typeface="+mn-lt"/>
                          <a:ea typeface="+mn-ea"/>
                          <a:cs typeface="Segoe UI Semibold" panose="020B0502040204020203" pitchFamily="34" charset="0"/>
                        </a:rPr>
                        <a:t>Shared_buffers</a:t>
                      </a:r>
                      <a:r>
                        <a:rPr lang="en-US" sz="1100" b="0" i="0" kern="1200">
                          <a:solidFill>
                            <a:schemeClr val="tx1"/>
                          </a:solidFill>
                          <a:latin typeface="+mn-lt"/>
                          <a:ea typeface="+mn-ea"/>
                          <a:cs typeface="Segoe UI Semibold" panose="020B0502040204020203" pitchFamily="34" charset="0"/>
                        </a:rPr>
                        <a:t>, </a:t>
                      </a:r>
                      <a:r>
                        <a:rPr lang="en-US" sz="1100" b="0" i="0" kern="1200" err="1">
                          <a:solidFill>
                            <a:schemeClr val="tx1"/>
                          </a:solidFill>
                          <a:latin typeface="+mn-lt"/>
                          <a:ea typeface="+mn-ea"/>
                          <a:cs typeface="Segoe UI Semibold" panose="020B0502040204020203" pitchFamily="34" charset="0"/>
                        </a:rPr>
                        <a:t>Max_connections</a:t>
                      </a:r>
                      <a:r>
                        <a:rPr lang="en-US" sz="1100" b="0" i="0" kern="1200">
                          <a:solidFill>
                            <a:schemeClr val="tx1"/>
                          </a:solidFill>
                          <a:latin typeface="+mn-lt"/>
                          <a:ea typeface="+mn-ea"/>
                          <a:cs typeface="Segoe UI Semibold" panose="020B0502040204020203" pitchFamily="34" charset="0"/>
                        </a:rPr>
                        <a:t> </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545715820"/>
                  </a:ext>
                </a:extLst>
              </a:tr>
              <a:tr h="560963">
                <a:tc>
                  <a:txBody>
                    <a:bodyPr/>
                    <a:lstStyle/>
                    <a:p>
                      <a:pPr marL="0" algn="l" defTabSz="914400" rtl="0" eaLnBrk="1" latinLnBrk="0" hangingPunct="1"/>
                      <a:r>
                        <a:rPr lang="en-US" sz="1400" b="1" i="0" kern="1200">
                          <a:solidFill>
                            <a:schemeClr val="dk1"/>
                          </a:solidFill>
                          <a:latin typeface="Segoe UI Semibold" panose="020B0502040204020203" pitchFamily="34" charset="0"/>
                          <a:ea typeface="+mn-ea"/>
                          <a:cs typeface="Segoe UI Semibold" panose="020B0502040204020203" pitchFamily="34" charset="0"/>
                        </a:rPr>
                        <a:t>AZ Resilient HA</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r>
                        <a:rPr lang="en-US" sz="1100" b="0" i="0" kern="1200">
                          <a:solidFill>
                            <a:schemeClr val="dk1"/>
                          </a:solidFill>
                          <a:latin typeface="Segoe UI Semibold" panose="020B0502040204020203" pitchFamily="34" charset="0"/>
                          <a:ea typeface="+mn-ea"/>
                          <a:cs typeface="Segoe UI Semibold" panose="020B0502040204020203" pitchFamily="34" charset="0"/>
                        </a:rPr>
                        <a:t>No</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Wingdings 2" panose="05020102010507070707" pitchFamily="18" charset="2"/>
                          <a:ea typeface="+mn-ea"/>
                          <a:cs typeface="+mn-cs"/>
                        </a:rPr>
                        <a:t>P</a:t>
                      </a:r>
                      <a:endParaRPr lang="en-US" sz="1400" b="1" i="0" kern="1200" dirty="0">
                        <a:solidFill>
                          <a:schemeClr val="tx1"/>
                        </a:solidFill>
                        <a:latin typeface="Segoe UI Semibold" panose="020B0502040204020203" pitchFamily="34" charset="0"/>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139920161"/>
                  </a:ext>
                </a:extLst>
              </a:tr>
              <a:tr h="560963">
                <a:tc>
                  <a:txBody>
                    <a:bodyPr/>
                    <a:lstStyle/>
                    <a:p>
                      <a:pPr marL="0" algn="l" defTabSz="914400" rtl="0" eaLnBrk="1" latinLnBrk="0" hangingPunct="1"/>
                      <a:r>
                        <a:rPr lang="en-US" sz="1400" b="1" i="0" kern="1200">
                          <a:solidFill>
                            <a:schemeClr val="dk1"/>
                          </a:solidFill>
                          <a:latin typeface="Segoe UI Semibold" panose="020B0502040204020203" pitchFamily="34" charset="0"/>
                          <a:ea typeface="+mn-ea"/>
                          <a:cs typeface="Segoe UI Semibold" panose="020B0502040204020203" pitchFamily="34" charset="0"/>
                        </a:rPr>
                        <a:t>Extensions</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endParaRPr lang="en-US" sz="1100" b="0" i="0" kern="1200">
                        <a:solidFill>
                          <a:schemeClr val="dk1"/>
                        </a:solidFill>
                        <a:latin typeface="Segoe UI Semibold" panose="020B0502040204020203" pitchFamily="34" charset="0"/>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r>
                        <a:rPr lang="en-US" sz="1100" b="0" i="0" kern="1200" err="1">
                          <a:solidFill>
                            <a:schemeClr val="dk1"/>
                          </a:solidFill>
                          <a:latin typeface="+mn-lt"/>
                          <a:ea typeface="+mn-ea"/>
                          <a:cs typeface="Segoe UI Semibold" panose="020B0502040204020203" pitchFamily="34" charset="0"/>
                        </a:rPr>
                        <a:t>Pglogical</a:t>
                      </a:r>
                      <a:r>
                        <a:rPr lang="en-US" sz="1100" b="0" i="0" kern="1200">
                          <a:solidFill>
                            <a:schemeClr val="dk1"/>
                          </a:solidFill>
                          <a:latin typeface="+mn-lt"/>
                          <a:ea typeface="+mn-ea"/>
                          <a:cs typeface="Segoe UI Semibold" panose="020B0502040204020203" pitchFamily="34" charset="0"/>
                        </a:rPr>
                        <a:t>, Pg_cron, Bloom, </a:t>
                      </a:r>
                      <a:r>
                        <a:rPr lang="en-US" sz="1100" b="0" i="0" kern="1200" err="1">
                          <a:solidFill>
                            <a:schemeClr val="dk1"/>
                          </a:solidFill>
                          <a:latin typeface="+mn-lt"/>
                          <a:ea typeface="+mn-ea"/>
                          <a:cs typeface="Segoe UI Semibold" panose="020B0502040204020203" pitchFamily="34" charset="0"/>
                        </a:rPr>
                        <a:t>Pginspect</a:t>
                      </a:r>
                      <a:endParaRPr lang="en-US" sz="1100" b="0" i="0" kern="1200">
                        <a:solidFill>
                          <a:schemeClr val="dk1"/>
                        </a:solidFill>
                        <a:latin typeface="+mn-lt"/>
                        <a:ea typeface="+mn-ea"/>
                        <a:cs typeface="Segoe UI Semibold" panose="020B0502040204020203" pitchFamily="34" charset="0"/>
                      </a:endParaRP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2789483652"/>
                  </a:ext>
                </a:extLst>
              </a:tr>
              <a:tr h="560963">
                <a:tc>
                  <a:txBody>
                    <a:bodyPr/>
                    <a:lstStyle/>
                    <a:p>
                      <a:pPr marL="0" algn="l" defTabSz="914400" rtl="0" eaLnBrk="1" latinLnBrk="0" hangingPunct="1"/>
                      <a:r>
                        <a:rPr lang="en-US" sz="1400" b="1" i="0" kern="1200">
                          <a:solidFill>
                            <a:schemeClr val="dk1"/>
                          </a:solidFill>
                          <a:latin typeface="Segoe UI Semibold" panose="020B0502040204020203" pitchFamily="34" charset="0"/>
                          <a:ea typeface="+mn-ea"/>
                          <a:cs typeface="Segoe UI Semibold" panose="020B0502040204020203" pitchFamily="34" charset="0"/>
                        </a:rPr>
                        <a:t>Free Tier offer</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r>
                        <a:rPr lang="en-US" sz="1100" b="0" i="0" kern="1200">
                          <a:solidFill>
                            <a:schemeClr val="dk1"/>
                          </a:solidFill>
                          <a:latin typeface="Segoe UI Semibold" panose="020B0502040204020203" pitchFamily="34" charset="0"/>
                          <a:ea typeface="+mn-ea"/>
                          <a:cs typeface="Segoe UI Semibold" panose="020B0502040204020203" pitchFamily="34" charset="0"/>
                        </a:rPr>
                        <a:t>No</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r>
                        <a:rPr lang="en-US" sz="1100" b="0" i="0" kern="1200">
                          <a:solidFill>
                            <a:schemeClr val="dk1"/>
                          </a:solidFill>
                          <a:latin typeface="+mn-lt"/>
                          <a:ea typeface="+mn-ea"/>
                          <a:cs typeface="Segoe UI Semibold" panose="020B0502040204020203" pitchFamily="34" charset="0"/>
                        </a:rPr>
                        <a:t>12 months free</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4251659492"/>
                  </a:ext>
                </a:extLst>
              </a:tr>
              <a:tr h="560963">
                <a:tc>
                  <a:txBody>
                    <a:bodyPr/>
                    <a:lstStyle/>
                    <a:p>
                      <a:pPr marL="0" algn="l" defTabSz="914400" rtl="0" eaLnBrk="1" latinLnBrk="0" hangingPunct="1"/>
                      <a:r>
                        <a:rPr lang="en-US" sz="1400" b="1" i="0" kern="1200">
                          <a:solidFill>
                            <a:schemeClr val="dk1"/>
                          </a:solidFill>
                          <a:latin typeface="Segoe UI Semibold" panose="020B0502040204020203" pitchFamily="34" charset="0"/>
                          <a:ea typeface="+mn-ea"/>
                          <a:cs typeface="Segoe UI Semibold" panose="020B0502040204020203" pitchFamily="34" charset="0"/>
                        </a:rPr>
                        <a:t>Auditing</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r>
                        <a:rPr lang="en-US" sz="1100" b="0" i="0" kern="1200">
                          <a:solidFill>
                            <a:schemeClr val="dk1"/>
                          </a:solidFill>
                          <a:latin typeface="Segoe UI Semibold" panose="020B0502040204020203" pitchFamily="34" charset="0"/>
                          <a:ea typeface="+mn-ea"/>
                          <a:cs typeface="Segoe UI Semibold" panose="020B0502040204020203" pitchFamily="34" charset="0"/>
                        </a:rPr>
                        <a:t>Public Preview </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algn="l" defTabSz="914400" rtl="0" eaLnBrk="1" latinLnBrk="0" hangingPunct="1"/>
                      <a:r>
                        <a:rPr lang="en-US" sz="1100" b="0" i="0" kern="1200" dirty="0">
                          <a:solidFill>
                            <a:schemeClr val="dk1"/>
                          </a:solidFill>
                          <a:latin typeface="+mn-lt"/>
                          <a:ea typeface="+mn-ea"/>
                          <a:cs typeface="Segoe UI Semibold" panose="020B0502040204020203" pitchFamily="34" charset="0"/>
                        </a:rPr>
                        <a:t>GA</a:t>
                      </a:r>
                    </a:p>
                  </a:txBody>
                  <a:tcPr marL="121841" marR="121841" marT="60920" marB="609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3135729596"/>
                  </a:ext>
                </a:extLst>
              </a:tr>
            </a:tbl>
          </a:graphicData>
        </a:graphic>
      </p:graphicFrame>
    </p:spTree>
    <p:extLst>
      <p:ext uri="{BB962C8B-B14F-4D97-AF65-F5344CB8AC3E}">
        <p14:creationId xmlns:p14="http://schemas.microsoft.com/office/powerpoint/2010/main" val="203397916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067ED-1605-44E7-BD4A-042CF598F59F}"/>
              </a:ext>
            </a:extLst>
          </p:cNvPr>
          <p:cNvSpPr>
            <a:spLocks noGrp="1"/>
          </p:cNvSpPr>
          <p:nvPr>
            <p:ph type="title"/>
          </p:nvPr>
        </p:nvSpPr>
        <p:spPr/>
        <p:txBody>
          <a:bodyPr/>
          <a:lstStyle/>
          <a:p>
            <a:r>
              <a:rPr lang="en-US"/>
              <a:t>Migration resources</a:t>
            </a:r>
          </a:p>
        </p:txBody>
      </p:sp>
      <p:grpSp>
        <p:nvGrpSpPr>
          <p:cNvPr id="3" name="Group 232">
            <a:extLst>
              <a:ext uri="{FF2B5EF4-FFF2-40B4-BE49-F238E27FC236}">
                <a16:creationId xmlns:a16="http://schemas.microsoft.com/office/drawing/2014/main" id="{4B4D2FB1-9EA8-472E-A1BF-6B8CAED25874}"/>
              </a:ext>
              <a:ext uri="{C183D7F6-B498-43B3-948B-1728B52AA6E4}">
                <adec:decorative xmlns:adec="http://schemas.microsoft.com/office/drawing/2017/decorative" val="1"/>
              </a:ext>
            </a:extLst>
          </p:cNvPr>
          <p:cNvGrpSpPr>
            <a:grpSpLocks noChangeAspect="1"/>
          </p:cNvGrpSpPr>
          <p:nvPr/>
        </p:nvGrpSpPr>
        <p:grpSpPr bwMode="auto">
          <a:xfrm>
            <a:off x="8543357" y="2182745"/>
            <a:ext cx="1377950" cy="2204724"/>
            <a:chOff x="6473" y="2783"/>
            <a:chExt cx="195" cy="312"/>
          </a:xfrm>
        </p:grpSpPr>
        <p:sp>
          <p:nvSpPr>
            <p:cNvPr id="5" name="Freeform 233">
              <a:extLst>
                <a:ext uri="{FF2B5EF4-FFF2-40B4-BE49-F238E27FC236}">
                  <a16:creationId xmlns:a16="http://schemas.microsoft.com/office/drawing/2014/main" id="{56D0C65B-1FD6-4EB2-936E-94BC6BE473BC}"/>
                </a:ext>
              </a:extLst>
            </p:cNvPr>
            <p:cNvSpPr>
              <a:spLocks noEditPoints="1"/>
            </p:cNvSpPr>
            <p:nvPr/>
          </p:nvSpPr>
          <p:spPr bwMode="auto">
            <a:xfrm>
              <a:off x="6477" y="3017"/>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34">
              <a:extLst>
                <a:ext uri="{FF2B5EF4-FFF2-40B4-BE49-F238E27FC236}">
                  <a16:creationId xmlns:a16="http://schemas.microsoft.com/office/drawing/2014/main" id="{763C6123-75FF-49E1-973C-6C5FA7368749}"/>
                </a:ext>
              </a:extLst>
            </p:cNvPr>
            <p:cNvSpPr>
              <a:spLocks noChangeArrowheads="1"/>
            </p:cNvSpPr>
            <p:nvPr/>
          </p:nvSpPr>
          <p:spPr bwMode="auto">
            <a:xfrm>
              <a:off x="6629" y="2842"/>
              <a:ext cx="20"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235">
              <a:extLst>
                <a:ext uri="{FF2B5EF4-FFF2-40B4-BE49-F238E27FC236}">
                  <a16:creationId xmlns:a16="http://schemas.microsoft.com/office/drawing/2014/main" id="{D5DC378A-023D-40D2-9D62-94942FAC72AA}"/>
                </a:ext>
              </a:extLst>
            </p:cNvPr>
            <p:cNvSpPr>
              <a:spLocks/>
            </p:cNvSpPr>
            <p:nvPr/>
          </p:nvSpPr>
          <p:spPr bwMode="auto">
            <a:xfrm>
              <a:off x="6610" y="2783"/>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236">
              <a:extLst>
                <a:ext uri="{FF2B5EF4-FFF2-40B4-BE49-F238E27FC236}">
                  <a16:creationId xmlns:a16="http://schemas.microsoft.com/office/drawing/2014/main" id="{748CDCFE-6C74-41A2-8A63-C10FCAD64C2C}"/>
                </a:ext>
              </a:extLst>
            </p:cNvPr>
            <p:cNvSpPr>
              <a:spLocks/>
            </p:cNvSpPr>
            <p:nvPr/>
          </p:nvSpPr>
          <p:spPr bwMode="auto">
            <a:xfrm>
              <a:off x="6610" y="2949"/>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237">
              <a:extLst>
                <a:ext uri="{FF2B5EF4-FFF2-40B4-BE49-F238E27FC236}">
                  <a16:creationId xmlns:a16="http://schemas.microsoft.com/office/drawing/2014/main" id="{ECB23D1C-E630-4E57-A862-054405F6B5F6}"/>
                </a:ext>
              </a:extLst>
            </p:cNvPr>
            <p:cNvSpPr>
              <a:spLocks noChangeArrowheads="1"/>
            </p:cNvSpPr>
            <p:nvPr/>
          </p:nvSpPr>
          <p:spPr bwMode="auto">
            <a:xfrm>
              <a:off x="6502" y="2846"/>
              <a:ext cx="39" cy="19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38">
              <a:extLst>
                <a:ext uri="{FF2B5EF4-FFF2-40B4-BE49-F238E27FC236}">
                  <a16:creationId xmlns:a16="http://schemas.microsoft.com/office/drawing/2014/main" id="{6CEFD8B6-12B0-4AD9-A593-2783E0BA102C}"/>
                </a:ext>
              </a:extLst>
            </p:cNvPr>
            <p:cNvSpPr>
              <a:spLocks/>
            </p:cNvSpPr>
            <p:nvPr/>
          </p:nvSpPr>
          <p:spPr bwMode="auto">
            <a:xfrm>
              <a:off x="6473" y="2783"/>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2109551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594" y="360224"/>
            <a:ext cx="3852504" cy="779028"/>
          </a:xfrm>
        </p:spPr>
        <p:txBody>
          <a:bodyPr>
            <a:normAutofit fontScale="90000"/>
          </a:bodyPr>
          <a:lstStyle/>
          <a:p>
            <a:r>
              <a:rPr lang="en-US" sz="3200" spc="-49" dirty="0">
                <a:solidFill>
                  <a:srgbClr val="3C3C41"/>
                </a:solidFill>
                <a:latin typeface="Segoe UI Semibold"/>
                <a:cs typeface="Calibri Light"/>
              </a:rPr>
              <a:t>PostgreSQL migration to PaaS</a:t>
            </a:r>
          </a:p>
        </p:txBody>
      </p:sp>
      <p:sp>
        <p:nvSpPr>
          <p:cNvPr id="3" name="Content Placeholder 2"/>
          <p:cNvSpPr>
            <a:spLocks noGrp="1"/>
          </p:cNvSpPr>
          <p:nvPr>
            <p:ph type="body" sz="quarter" idx="10"/>
          </p:nvPr>
        </p:nvSpPr>
        <p:spPr>
          <a:xfrm>
            <a:off x="583061" y="1430499"/>
            <a:ext cx="4318723" cy="4270400"/>
          </a:xfrm>
        </p:spPr>
        <p:txBody>
          <a:bodyPr vert="horz" wrap="square" lIns="0" tIns="0" rIns="0" bIns="0" rtlCol="0" anchor="t">
            <a:spAutoFit/>
          </a:bodyPr>
          <a:lstStyle/>
          <a:p>
            <a:pPr marL="285750" indent="-285750" defTabSz="914400">
              <a:spcBef>
                <a:spcPts val="0"/>
              </a:spcBef>
              <a:spcAft>
                <a:spcPts val="900"/>
              </a:spcAft>
              <a:buSzTx/>
              <a:buFont typeface="Arial" panose="020B0604020202020204" pitchFamily="34" charset="0"/>
              <a:buChar char="•"/>
              <a:defRPr/>
            </a:pPr>
            <a:r>
              <a:rPr lang="en-US" sz="1600" dirty="0">
                <a:solidFill>
                  <a:schemeClr val="tx1"/>
                </a:solidFill>
                <a:latin typeface="Segoe UI"/>
                <a:cs typeface="Segoe UI"/>
              </a:rPr>
              <a:t>Empower customers to be free from database management by migrating on-premises and IaaS PostgreSQL workloads to </a:t>
            </a:r>
            <a:r>
              <a:rPr lang="en-US" sz="1600" dirty="0">
                <a:solidFill>
                  <a:schemeClr val="tx1"/>
                </a:solidFill>
                <a:latin typeface="Segoe UI"/>
                <a:cs typeface="Segoe UI"/>
                <a:hlinkClick r:id="rId3">
                  <a:extLst>
                    <a:ext uri="{A12FA001-AC4F-418D-AE19-62706E023703}">
                      <ahyp:hlinkClr xmlns:ahyp="http://schemas.microsoft.com/office/drawing/2018/hyperlinkcolor" val="tx"/>
                    </a:ext>
                  </a:extLst>
                </a:hlinkClick>
              </a:rPr>
              <a:t>Azure Database for PostgreSQL</a:t>
            </a:r>
            <a:endParaRPr lang="en-US" sz="1600" dirty="0">
              <a:solidFill>
                <a:schemeClr val="tx1"/>
              </a:solidFill>
              <a:latin typeface="Segoe UI"/>
              <a:cs typeface="Segoe UI"/>
            </a:endParaRPr>
          </a:p>
          <a:p>
            <a:pPr marL="285750" indent="-285750" defTabSz="914400">
              <a:spcBef>
                <a:spcPts val="0"/>
              </a:spcBef>
              <a:spcAft>
                <a:spcPts val="900"/>
              </a:spcAft>
              <a:buSzTx/>
              <a:buFont typeface="Arial" panose="020B0604020202020204" pitchFamily="34" charset="0"/>
              <a:buChar char="•"/>
              <a:defRPr/>
            </a:pPr>
            <a:r>
              <a:rPr lang="en-US" sz="1600" dirty="0">
                <a:solidFill>
                  <a:schemeClr val="tx1"/>
                </a:solidFill>
                <a:latin typeface="Segoe UI"/>
                <a:cs typeface="Segoe UI"/>
              </a:rPr>
              <a:t>Enable PostgreSQL workloads to take advantage of Azure’s enterprise-ready features on security, compliance, and intelligent performance</a:t>
            </a:r>
            <a:endParaRPr lang="en-US" dirty="0">
              <a:solidFill>
                <a:schemeClr val="tx1"/>
              </a:solidFill>
            </a:endParaRPr>
          </a:p>
          <a:p>
            <a:pPr marL="285750" indent="-285750">
              <a:spcBef>
                <a:spcPts val="0"/>
              </a:spcBef>
              <a:spcAft>
                <a:spcPts val="900"/>
              </a:spcAft>
              <a:buFont typeface="Arial" panose="020B0604020202020204" pitchFamily="34" charset="0"/>
              <a:buChar char="•"/>
            </a:pPr>
            <a:r>
              <a:rPr lang="en-US" sz="1600" dirty="0">
                <a:solidFill>
                  <a:schemeClr val="tx1"/>
                </a:solidFill>
                <a:latin typeface="Segoe UI"/>
                <a:cs typeface="Segoe UI"/>
              </a:rPr>
              <a:t>Choose the migration approach that best fits the needs of your customer’s workloads</a:t>
            </a:r>
            <a:endParaRPr lang="en-US" sz="1600" dirty="0">
              <a:solidFill>
                <a:schemeClr val="tx1"/>
              </a:solidFill>
            </a:endParaRPr>
          </a:p>
          <a:p>
            <a:pPr marL="285750" indent="-285750">
              <a:spcBef>
                <a:spcPts val="0"/>
              </a:spcBef>
              <a:spcAft>
                <a:spcPts val="900"/>
              </a:spcAft>
              <a:buFont typeface="Arial" panose="020B0604020202020204" pitchFamily="34" charset="0"/>
              <a:buChar char="•"/>
            </a:pPr>
            <a:r>
              <a:rPr lang="en-US" sz="1600" dirty="0">
                <a:solidFill>
                  <a:schemeClr val="tx1"/>
                </a:solidFill>
                <a:latin typeface="Segoe UI"/>
                <a:cs typeface="Segoe UI"/>
              </a:rPr>
              <a:t>Reduce downtime on critical databases with </a:t>
            </a:r>
            <a:r>
              <a:rPr lang="en-US" sz="1600" dirty="0">
                <a:solidFill>
                  <a:schemeClr val="tx1"/>
                </a:solidFill>
                <a:latin typeface="Segoe UI"/>
                <a:cs typeface="Segoe UI"/>
                <a:hlinkClick r:id="rId4">
                  <a:extLst>
                    <a:ext uri="{A12FA001-AC4F-418D-AE19-62706E023703}">
                      <ahyp:hlinkClr xmlns:ahyp="http://schemas.microsoft.com/office/drawing/2018/hyperlinkcolor" val="tx"/>
                    </a:ext>
                  </a:extLst>
                </a:hlinkClick>
              </a:rPr>
              <a:t>Azure Database Migration Service</a:t>
            </a:r>
            <a:endParaRPr lang="en-US" sz="1600" dirty="0">
              <a:solidFill>
                <a:schemeClr val="tx1"/>
              </a:solidFill>
              <a:latin typeface="Segoe UI"/>
              <a:cs typeface="Segoe UI"/>
            </a:endParaRPr>
          </a:p>
          <a:p>
            <a:pPr>
              <a:spcBef>
                <a:spcPts val="0"/>
              </a:spcBef>
              <a:spcAft>
                <a:spcPts val="900"/>
              </a:spcAft>
            </a:pPr>
            <a:endParaRPr lang="en-US" sz="1600" b="1" dirty="0">
              <a:solidFill>
                <a:schemeClr val="accent1"/>
              </a:solidFill>
              <a:latin typeface="+mj-lt"/>
              <a:cs typeface="Segoe UI"/>
            </a:endParaRPr>
          </a:p>
          <a:p>
            <a:pPr>
              <a:spcBef>
                <a:spcPts val="0"/>
              </a:spcBef>
              <a:spcAft>
                <a:spcPts val="900"/>
              </a:spcAft>
            </a:pPr>
            <a:r>
              <a:rPr lang="en-US" sz="1600" b="1" dirty="0">
                <a:solidFill>
                  <a:schemeClr val="accent1"/>
                </a:solidFill>
                <a:latin typeface="+mj-lt"/>
                <a:cs typeface="Segoe UI"/>
              </a:rPr>
              <a:t>Ideal for migrating on-premises or IaaS PostgreSQL to Azure</a:t>
            </a:r>
            <a:endParaRPr lang="en-US" sz="1600" b="1" dirty="0">
              <a:solidFill>
                <a:schemeClr val="accent1"/>
              </a:solidFill>
              <a:latin typeface="+mj-lt"/>
            </a:endParaRPr>
          </a:p>
        </p:txBody>
      </p:sp>
      <p:sp>
        <p:nvSpPr>
          <p:cNvPr id="121" name="Title 1">
            <a:extLst>
              <a:ext uri="{FF2B5EF4-FFF2-40B4-BE49-F238E27FC236}">
                <a16:creationId xmlns:a16="http://schemas.microsoft.com/office/drawing/2014/main" id="{4FC6250B-95B2-4BFD-8857-A140671FBB30}"/>
              </a:ext>
            </a:extLst>
          </p:cNvPr>
          <p:cNvSpPr txBox="1">
            <a:spLocks/>
          </p:cNvSpPr>
          <p:nvPr/>
        </p:nvSpPr>
        <p:spPr>
          <a:xfrm>
            <a:off x="5411097" y="1438720"/>
            <a:ext cx="6357670"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78D4"/>
                </a:solidFill>
                <a:effectLst/>
                <a:uLnTx/>
                <a:uFillTx/>
                <a:latin typeface="Segoe UI Semibold"/>
                <a:ea typeface="+mn-ea"/>
                <a:cs typeface="Segoe UI" pitchFamily="34" charset="0"/>
              </a:rPr>
              <a:t> Options for migrating to Azure Database for PostgreSQL</a:t>
            </a:r>
          </a:p>
        </p:txBody>
      </p:sp>
      <p:cxnSp>
        <p:nvCxnSpPr>
          <p:cNvPr id="125" name="Straight Connector 124">
            <a:extLst>
              <a:ext uri="{FF2B5EF4-FFF2-40B4-BE49-F238E27FC236}">
                <a16:creationId xmlns:a16="http://schemas.microsoft.com/office/drawing/2014/main" id="{090F3849-DF67-FF4F-9BF1-113C863441B2}"/>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descr="architecture diagram">
            <a:extLst>
              <a:ext uri="{FF2B5EF4-FFF2-40B4-BE49-F238E27FC236}">
                <a16:creationId xmlns:a16="http://schemas.microsoft.com/office/drawing/2014/main" id="{116D8E03-2D0B-0340-A1E4-29EFEE41A586}"/>
              </a:ext>
            </a:extLst>
          </p:cNvPr>
          <p:cNvGrpSpPr/>
          <p:nvPr/>
        </p:nvGrpSpPr>
        <p:grpSpPr>
          <a:xfrm>
            <a:off x="5775073" y="2019300"/>
            <a:ext cx="6181286" cy="3196030"/>
            <a:chOff x="5775073" y="2019300"/>
            <a:chExt cx="6181286" cy="3196030"/>
          </a:xfrm>
        </p:grpSpPr>
        <p:grpSp>
          <p:nvGrpSpPr>
            <p:cNvPr id="159" name="Graphic 98">
              <a:extLst>
                <a:ext uri="{FF2B5EF4-FFF2-40B4-BE49-F238E27FC236}">
                  <a16:creationId xmlns:a16="http://schemas.microsoft.com/office/drawing/2014/main" id="{D8552330-6E9E-4944-AF01-8AD9E8E88223}"/>
                </a:ext>
              </a:extLst>
            </p:cNvPr>
            <p:cNvGrpSpPr/>
            <p:nvPr/>
          </p:nvGrpSpPr>
          <p:grpSpPr>
            <a:xfrm>
              <a:off x="6716947" y="3048000"/>
              <a:ext cx="246393" cy="287356"/>
              <a:chOff x="6194501" y="5573925"/>
              <a:chExt cx="1233918" cy="1439057"/>
            </a:xfrm>
          </p:grpSpPr>
          <p:sp>
            <p:nvSpPr>
              <p:cNvPr id="160" name="Freeform 159">
                <a:extLst>
                  <a:ext uri="{FF2B5EF4-FFF2-40B4-BE49-F238E27FC236}">
                    <a16:creationId xmlns:a16="http://schemas.microsoft.com/office/drawing/2014/main" id="{B43A7219-4E71-C649-B62A-96B4ACEB6654}"/>
                  </a:ext>
                </a:extLst>
              </p:cNvPr>
              <p:cNvSpPr/>
              <p:nvPr/>
            </p:nvSpPr>
            <p:spPr>
              <a:xfrm>
                <a:off x="6194501" y="5769810"/>
                <a:ext cx="1233918" cy="1243172"/>
              </a:xfrm>
              <a:custGeom>
                <a:avLst/>
                <a:gdLst>
                  <a:gd name="connsiteX0" fmla="*/ 616959 w 1233918"/>
                  <a:gd name="connsiteY0" fmla="*/ 197427 h 1243172"/>
                  <a:gd name="connsiteX1" fmla="*/ 0 w 1233918"/>
                  <a:gd name="connsiteY1" fmla="*/ 0 h 1243172"/>
                  <a:gd name="connsiteX2" fmla="*/ 0 w 1233918"/>
                  <a:gd name="connsiteY2" fmla="*/ 1047288 h 1243172"/>
                  <a:gd name="connsiteX3" fmla="*/ 609247 w 1233918"/>
                  <a:gd name="connsiteY3" fmla="*/ 1243173 h 1243172"/>
                  <a:gd name="connsiteX4" fmla="*/ 616959 w 1233918"/>
                  <a:gd name="connsiteY4" fmla="*/ 1243173 h 1243172"/>
                  <a:gd name="connsiteX5" fmla="*/ 1233918 w 1233918"/>
                  <a:gd name="connsiteY5" fmla="*/ 1047288 h 1243172"/>
                  <a:gd name="connsiteX6" fmla="*/ 1233918 w 1233918"/>
                  <a:gd name="connsiteY6" fmla="*/ 0 h 1243172"/>
                  <a:gd name="connsiteX7" fmla="*/ 616959 w 1233918"/>
                  <a:gd name="connsiteY7" fmla="*/ 197427 h 124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3918" h="1243172">
                    <a:moveTo>
                      <a:pt x="616959" y="197427"/>
                    </a:moveTo>
                    <a:cubicBezTo>
                      <a:pt x="276089" y="197427"/>
                      <a:pt x="0" y="109510"/>
                      <a:pt x="0" y="0"/>
                    </a:cubicBezTo>
                    <a:lnTo>
                      <a:pt x="0" y="1047288"/>
                    </a:lnTo>
                    <a:cubicBezTo>
                      <a:pt x="0" y="1155256"/>
                      <a:pt x="271462" y="1241630"/>
                      <a:pt x="609247" y="1243173"/>
                    </a:cubicBezTo>
                    <a:lnTo>
                      <a:pt x="616959" y="1243173"/>
                    </a:lnTo>
                    <a:cubicBezTo>
                      <a:pt x="957829" y="1243173"/>
                      <a:pt x="1233918" y="1155256"/>
                      <a:pt x="1233918" y="1047288"/>
                    </a:cubicBezTo>
                    <a:lnTo>
                      <a:pt x="1233918" y="0"/>
                    </a:lnTo>
                    <a:cubicBezTo>
                      <a:pt x="1233918" y="109510"/>
                      <a:pt x="957829" y="197427"/>
                      <a:pt x="616959" y="197427"/>
                    </a:cubicBezTo>
                    <a:close/>
                  </a:path>
                </a:pathLst>
              </a:custGeom>
              <a:gradFill>
                <a:gsLst>
                  <a:gs pos="0">
                    <a:srgbClr val="005BA2"/>
                  </a:gs>
                  <a:gs pos="50000">
                    <a:srgbClr val="0077D3"/>
                  </a:gs>
                  <a:gs pos="100000">
                    <a:srgbClr val="005BA2"/>
                  </a:gs>
                </a:gsLst>
                <a:lin ang="0" scaled="0"/>
              </a:gradFill>
              <a:ln w="153988" cap="flat">
                <a:noFill/>
                <a:prstDash val="solid"/>
                <a:miter/>
              </a:ln>
            </p:spPr>
            <p:txBody>
              <a:bodyPr rtlCol="0" anchor="ctr"/>
              <a:lstStyle/>
              <a:p>
                <a:pPr algn="ctr"/>
                <a:endParaRPr lang="en-US" sz="600" b="1" dirty="0">
                  <a:solidFill>
                    <a:schemeClr val="bg1"/>
                  </a:solidFill>
                </a:endParaRPr>
              </a:p>
            </p:txBody>
          </p:sp>
          <p:sp>
            <p:nvSpPr>
              <p:cNvPr id="193" name="Freeform 192">
                <a:extLst>
                  <a:ext uri="{FF2B5EF4-FFF2-40B4-BE49-F238E27FC236}">
                    <a16:creationId xmlns:a16="http://schemas.microsoft.com/office/drawing/2014/main" id="{A2E3C4BE-1661-984F-88A7-6F1C468A2583}"/>
                  </a:ext>
                </a:extLst>
              </p:cNvPr>
              <p:cNvSpPr/>
              <p:nvPr/>
            </p:nvSpPr>
            <p:spPr>
              <a:xfrm>
                <a:off x="6194501" y="5573925"/>
                <a:ext cx="1233918" cy="393311"/>
              </a:xfrm>
              <a:custGeom>
                <a:avLst/>
                <a:gdLst>
                  <a:gd name="connsiteX0" fmla="*/ 1233918 w 1233918"/>
                  <a:gd name="connsiteY0" fmla="*/ 195885 h 393311"/>
                  <a:gd name="connsiteX1" fmla="*/ 616959 w 1233918"/>
                  <a:gd name="connsiteY1" fmla="*/ 393311 h 393311"/>
                  <a:gd name="connsiteX2" fmla="*/ 0 w 1233918"/>
                  <a:gd name="connsiteY2" fmla="*/ 195885 h 393311"/>
                  <a:gd name="connsiteX3" fmla="*/ 616959 w 1233918"/>
                  <a:gd name="connsiteY3" fmla="*/ 0 h 393311"/>
                  <a:gd name="connsiteX4" fmla="*/ 1233918 w 1233918"/>
                  <a:gd name="connsiteY4" fmla="*/ 195885 h 39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918" h="393311">
                    <a:moveTo>
                      <a:pt x="1233918" y="195885"/>
                    </a:moveTo>
                    <a:cubicBezTo>
                      <a:pt x="1233918" y="305395"/>
                      <a:pt x="957829" y="393311"/>
                      <a:pt x="616959" y="393311"/>
                    </a:cubicBezTo>
                    <a:cubicBezTo>
                      <a:pt x="276089" y="393311"/>
                      <a:pt x="0" y="305395"/>
                      <a:pt x="0" y="195885"/>
                    </a:cubicBezTo>
                    <a:cubicBezTo>
                      <a:pt x="0" y="86374"/>
                      <a:pt x="276089" y="0"/>
                      <a:pt x="616959" y="0"/>
                    </a:cubicBezTo>
                    <a:cubicBezTo>
                      <a:pt x="957829" y="0"/>
                      <a:pt x="1233918" y="87917"/>
                      <a:pt x="1233918" y="195885"/>
                    </a:cubicBezTo>
                  </a:path>
                </a:pathLst>
              </a:custGeom>
              <a:solidFill>
                <a:srgbClr val="E8E8E8"/>
              </a:solidFill>
              <a:ln w="153988" cap="flat">
                <a:noFill/>
                <a:prstDash val="solid"/>
                <a:miter/>
              </a:ln>
            </p:spPr>
            <p:txBody>
              <a:bodyPr rtlCol="0" anchor="ctr"/>
              <a:lstStyle/>
              <a:p>
                <a:endParaRPr lang="en-US" sz="1200"/>
              </a:p>
            </p:txBody>
          </p:sp>
          <p:sp>
            <p:nvSpPr>
              <p:cNvPr id="201" name="Freeform 200">
                <a:extLst>
                  <a:ext uri="{FF2B5EF4-FFF2-40B4-BE49-F238E27FC236}">
                    <a16:creationId xmlns:a16="http://schemas.microsoft.com/office/drawing/2014/main" id="{681D8A79-AF88-4C4F-9A21-50C87A7CD522}"/>
                  </a:ext>
                </a:extLst>
              </p:cNvPr>
              <p:cNvSpPr/>
              <p:nvPr/>
            </p:nvSpPr>
            <p:spPr>
              <a:xfrm>
                <a:off x="6337944" y="5635621"/>
                <a:ext cx="947032" cy="243698"/>
              </a:xfrm>
              <a:custGeom>
                <a:avLst/>
                <a:gdLst>
                  <a:gd name="connsiteX0" fmla="*/ 947032 w 947032"/>
                  <a:gd name="connsiteY0" fmla="*/ 118765 h 243698"/>
                  <a:gd name="connsiteX1" fmla="*/ 473516 w 947032"/>
                  <a:gd name="connsiteY1" fmla="*/ 243699 h 243698"/>
                  <a:gd name="connsiteX2" fmla="*/ 0 w 947032"/>
                  <a:gd name="connsiteY2" fmla="*/ 118765 h 243698"/>
                  <a:gd name="connsiteX3" fmla="*/ 473516 w 947032"/>
                  <a:gd name="connsiteY3" fmla="*/ 0 h 243698"/>
                  <a:gd name="connsiteX4" fmla="*/ 947032 w 947032"/>
                  <a:gd name="connsiteY4" fmla="*/ 124934 h 24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032" h="243698">
                    <a:moveTo>
                      <a:pt x="947032" y="118765"/>
                    </a:moveTo>
                    <a:cubicBezTo>
                      <a:pt x="947032" y="188173"/>
                      <a:pt x="734181" y="243699"/>
                      <a:pt x="473516" y="243699"/>
                    </a:cubicBezTo>
                    <a:cubicBezTo>
                      <a:pt x="212851" y="243699"/>
                      <a:pt x="0" y="188173"/>
                      <a:pt x="0" y="118765"/>
                    </a:cubicBezTo>
                    <a:cubicBezTo>
                      <a:pt x="0" y="49357"/>
                      <a:pt x="212851" y="0"/>
                      <a:pt x="473516" y="0"/>
                    </a:cubicBezTo>
                    <a:cubicBezTo>
                      <a:pt x="734181" y="0"/>
                      <a:pt x="947032" y="55526"/>
                      <a:pt x="947032" y="124934"/>
                    </a:cubicBezTo>
                  </a:path>
                </a:pathLst>
              </a:custGeom>
              <a:solidFill>
                <a:srgbClr val="50E6FF"/>
              </a:solidFill>
              <a:ln w="153988" cap="flat">
                <a:noFill/>
                <a:prstDash val="solid"/>
                <a:miter/>
              </a:ln>
            </p:spPr>
            <p:txBody>
              <a:bodyPr rtlCol="0" anchor="ctr"/>
              <a:lstStyle/>
              <a:p>
                <a:endParaRPr lang="en-US" sz="1200"/>
              </a:p>
            </p:txBody>
          </p:sp>
          <p:sp>
            <p:nvSpPr>
              <p:cNvPr id="202" name="Freeform 201">
                <a:extLst>
                  <a:ext uri="{FF2B5EF4-FFF2-40B4-BE49-F238E27FC236}">
                    <a16:creationId xmlns:a16="http://schemas.microsoft.com/office/drawing/2014/main" id="{BFCFBA29-C632-114E-BFF3-93D94BD9C6C1}"/>
                  </a:ext>
                </a:extLst>
              </p:cNvPr>
              <p:cNvSpPr/>
              <p:nvPr/>
            </p:nvSpPr>
            <p:spPr>
              <a:xfrm>
                <a:off x="6436658" y="5789037"/>
                <a:ext cx="749605" cy="91381"/>
              </a:xfrm>
              <a:custGeom>
                <a:avLst/>
                <a:gdLst>
                  <a:gd name="connsiteX0" fmla="*/ 374803 w 749605"/>
                  <a:gd name="connsiteY0" fmla="*/ 824 h 91381"/>
                  <a:gd name="connsiteX1" fmla="*/ 0 w 749605"/>
                  <a:gd name="connsiteY1" fmla="*/ 47096 h 91381"/>
                  <a:gd name="connsiteX2" fmla="*/ 374803 w 749605"/>
                  <a:gd name="connsiteY2" fmla="*/ 90283 h 91381"/>
                  <a:gd name="connsiteX3" fmla="*/ 749605 w 749605"/>
                  <a:gd name="connsiteY3" fmla="*/ 40926 h 91381"/>
                  <a:gd name="connsiteX4" fmla="*/ 374803 w 749605"/>
                  <a:gd name="connsiteY4" fmla="*/ 824 h 91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605" h="91381">
                    <a:moveTo>
                      <a:pt x="374803" y="824"/>
                    </a:moveTo>
                    <a:cubicBezTo>
                      <a:pt x="248306" y="-1601"/>
                      <a:pt x="122109" y="13979"/>
                      <a:pt x="0" y="47096"/>
                    </a:cubicBezTo>
                    <a:cubicBezTo>
                      <a:pt x="121885" y="81113"/>
                      <a:pt x="248375" y="95689"/>
                      <a:pt x="374803" y="90283"/>
                    </a:cubicBezTo>
                    <a:cubicBezTo>
                      <a:pt x="501557" y="93686"/>
                      <a:pt x="628049" y="77028"/>
                      <a:pt x="749605" y="40926"/>
                    </a:cubicBezTo>
                    <a:cubicBezTo>
                      <a:pt x="627201" y="9889"/>
                      <a:pt x="501005" y="-3613"/>
                      <a:pt x="374803" y="824"/>
                    </a:cubicBezTo>
                    <a:close/>
                  </a:path>
                </a:pathLst>
              </a:custGeom>
              <a:solidFill>
                <a:srgbClr val="32BEDD"/>
              </a:solidFill>
              <a:ln w="153988" cap="flat">
                <a:noFill/>
                <a:prstDash val="solid"/>
                <a:miter/>
              </a:ln>
            </p:spPr>
            <p:txBody>
              <a:bodyPr rtlCol="0" anchor="ctr"/>
              <a:lstStyle/>
              <a:p>
                <a:endParaRPr lang="en-US" sz="1200"/>
              </a:p>
            </p:txBody>
          </p:sp>
        </p:grpSp>
        <p:grpSp>
          <p:nvGrpSpPr>
            <p:cNvPr id="148" name="Graphic 98">
              <a:extLst>
                <a:ext uri="{FF2B5EF4-FFF2-40B4-BE49-F238E27FC236}">
                  <a16:creationId xmlns:a16="http://schemas.microsoft.com/office/drawing/2014/main" id="{E5923F2A-6FA3-6544-98CC-B7DA81D3DF52}"/>
                </a:ext>
              </a:extLst>
            </p:cNvPr>
            <p:cNvGrpSpPr/>
            <p:nvPr/>
          </p:nvGrpSpPr>
          <p:grpSpPr>
            <a:xfrm>
              <a:off x="6716947" y="2027219"/>
              <a:ext cx="246393" cy="287356"/>
              <a:chOff x="6194501" y="5573925"/>
              <a:chExt cx="1233918" cy="1439057"/>
            </a:xfrm>
          </p:grpSpPr>
          <p:sp>
            <p:nvSpPr>
              <p:cNvPr id="155" name="Freeform 154">
                <a:extLst>
                  <a:ext uri="{FF2B5EF4-FFF2-40B4-BE49-F238E27FC236}">
                    <a16:creationId xmlns:a16="http://schemas.microsoft.com/office/drawing/2014/main" id="{5AB7C8DA-E384-574F-A77C-4BA41E594EFA}"/>
                  </a:ext>
                </a:extLst>
              </p:cNvPr>
              <p:cNvSpPr/>
              <p:nvPr/>
            </p:nvSpPr>
            <p:spPr>
              <a:xfrm>
                <a:off x="6194501" y="5769810"/>
                <a:ext cx="1233918" cy="1243172"/>
              </a:xfrm>
              <a:custGeom>
                <a:avLst/>
                <a:gdLst>
                  <a:gd name="connsiteX0" fmla="*/ 616959 w 1233918"/>
                  <a:gd name="connsiteY0" fmla="*/ 197427 h 1243172"/>
                  <a:gd name="connsiteX1" fmla="*/ 0 w 1233918"/>
                  <a:gd name="connsiteY1" fmla="*/ 0 h 1243172"/>
                  <a:gd name="connsiteX2" fmla="*/ 0 w 1233918"/>
                  <a:gd name="connsiteY2" fmla="*/ 1047288 h 1243172"/>
                  <a:gd name="connsiteX3" fmla="*/ 609247 w 1233918"/>
                  <a:gd name="connsiteY3" fmla="*/ 1243173 h 1243172"/>
                  <a:gd name="connsiteX4" fmla="*/ 616959 w 1233918"/>
                  <a:gd name="connsiteY4" fmla="*/ 1243173 h 1243172"/>
                  <a:gd name="connsiteX5" fmla="*/ 1233918 w 1233918"/>
                  <a:gd name="connsiteY5" fmla="*/ 1047288 h 1243172"/>
                  <a:gd name="connsiteX6" fmla="*/ 1233918 w 1233918"/>
                  <a:gd name="connsiteY6" fmla="*/ 0 h 1243172"/>
                  <a:gd name="connsiteX7" fmla="*/ 616959 w 1233918"/>
                  <a:gd name="connsiteY7" fmla="*/ 197427 h 124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3918" h="1243172">
                    <a:moveTo>
                      <a:pt x="616959" y="197427"/>
                    </a:moveTo>
                    <a:cubicBezTo>
                      <a:pt x="276089" y="197427"/>
                      <a:pt x="0" y="109510"/>
                      <a:pt x="0" y="0"/>
                    </a:cubicBezTo>
                    <a:lnTo>
                      <a:pt x="0" y="1047288"/>
                    </a:lnTo>
                    <a:cubicBezTo>
                      <a:pt x="0" y="1155256"/>
                      <a:pt x="271462" y="1241630"/>
                      <a:pt x="609247" y="1243173"/>
                    </a:cubicBezTo>
                    <a:lnTo>
                      <a:pt x="616959" y="1243173"/>
                    </a:lnTo>
                    <a:cubicBezTo>
                      <a:pt x="957829" y="1243173"/>
                      <a:pt x="1233918" y="1155256"/>
                      <a:pt x="1233918" y="1047288"/>
                    </a:cubicBezTo>
                    <a:lnTo>
                      <a:pt x="1233918" y="0"/>
                    </a:lnTo>
                    <a:cubicBezTo>
                      <a:pt x="1233918" y="109510"/>
                      <a:pt x="957829" y="197427"/>
                      <a:pt x="616959" y="197427"/>
                    </a:cubicBezTo>
                    <a:close/>
                  </a:path>
                </a:pathLst>
              </a:custGeom>
              <a:gradFill>
                <a:gsLst>
                  <a:gs pos="0">
                    <a:srgbClr val="005BA2"/>
                  </a:gs>
                  <a:gs pos="50000">
                    <a:srgbClr val="0077D3"/>
                  </a:gs>
                  <a:gs pos="100000">
                    <a:srgbClr val="005BA2"/>
                  </a:gs>
                </a:gsLst>
                <a:lin ang="0" scaled="0"/>
              </a:gradFill>
              <a:ln w="153988" cap="flat">
                <a:noFill/>
                <a:prstDash val="solid"/>
                <a:miter/>
              </a:ln>
            </p:spPr>
            <p:txBody>
              <a:bodyPr rtlCol="0" anchor="ctr"/>
              <a:lstStyle/>
              <a:p>
                <a:pPr algn="ctr"/>
                <a:endParaRPr lang="en-US" sz="600" b="1" dirty="0">
                  <a:solidFill>
                    <a:schemeClr val="bg1"/>
                  </a:solidFill>
                </a:endParaRPr>
              </a:p>
            </p:txBody>
          </p:sp>
          <p:sp>
            <p:nvSpPr>
              <p:cNvPr id="156" name="Freeform 155">
                <a:extLst>
                  <a:ext uri="{FF2B5EF4-FFF2-40B4-BE49-F238E27FC236}">
                    <a16:creationId xmlns:a16="http://schemas.microsoft.com/office/drawing/2014/main" id="{B08F8C90-ACDE-104F-9ED6-B0C1DF8E81A7}"/>
                  </a:ext>
                </a:extLst>
              </p:cNvPr>
              <p:cNvSpPr/>
              <p:nvPr/>
            </p:nvSpPr>
            <p:spPr>
              <a:xfrm>
                <a:off x="6194501" y="5573925"/>
                <a:ext cx="1233918" cy="393311"/>
              </a:xfrm>
              <a:custGeom>
                <a:avLst/>
                <a:gdLst>
                  <a:gd name="connsiteX0" fmla="*/ 1233918 w 1233918"/>
                  <a:gd name="connsiteY0" fmla="*/ 195885 h 393311"/>
                  <a:gd name="connsiteX1" fmla="*/ 616959 w 1233918"/>
                  <a:gd name="connsiteY1" fmla="*/ 393311 h 393311"/>
                  <a:gd name="connsiteX2" fmla="*/ 0 w 1233918"/>
                  <a:gd name="connsiteY2" fmla="*/ 195885 h 393311"/>
                  <a:gd name="connsiteX3" fmla="*/ 616959 w 1233918"/>
                  <a:gd name="connsiteY3" fmla="*/ 0 h 393311"/>
                  <a:gd name="connsiteX4" fmla="*/ 1233918 w 1233918"/>
                  <a:gd name="connsiteY4" fmla="*/ 195885 h 39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918" h="393311">
                    <a:moveTo>
                      <a:pt x="1233918" y="195885"/>
                    </a:moveTo>
                    <a:cubicBezTo>
                      <a:pt x="1233918" y="305395"/>
                      <a:pt x="957829" y="393311"/>
                      <a:pt x="616959" y="393311"/>
                    </a:cubicBezTo>
                    <a:cubicBezTo>
                      <a:pt x="276089" y="393311"/>
                      <a:pt x="0" y="305395"/>
                      <a:pt x="0" y="195885"/>
                    </a:cubicBezTo>
                    <a:cubicBezTo>
                      <a:pt x="0" y="86374"/>
                      <a:pt x="276089" y="0"/>
                      <a:pt x="616959" y="0"/>
                    </a:cubicBezTo>
                    <a:cubicBezTo>
                      <a:pt x="957829" y="0"/>
                      <a:pt x="1233918" y="87917"/>
                      <a:pt x="1233918" y="195885"/>
                    </a:cubicBezTo>
                  </a:path>
                </a:pathLst>
              </a:custGeom>
              <a:solidFill>
                <a:srgbClr val="E8E8E8"/>
              </a:solidFill>
              <a:ln w="153988" cap="flat">
                <a:noFill/>
                <a:prstDash val="solid"/>
                <a:miter/>
              </a:ln>
            </p:spPr>
            <p:txBody>
              <a:bodyPr rtlCol="0" anchor="ctr"/>
              <a:lstStyle/>
              <a:p>
                <a:endParaRPr lang="en-US" sz="1200"/>
              </a:p>
            </p:txBody>
          </p:sp>
          <p:sp>
            <p:nvSpPr>
              <p:cNvPr id="157" name="Freeform 156">
                <a:extLst>
                  <a:ext uri="{FF2B5EF4-FFF2-40B4-BE49-F238E27FC236}">
                    <a16:creationId xmlns:a16="http://schemas.microsoft.com/office/drawing/2014/main" id="{0D83CE54-5B92-9746-9513-69E4119B8177}"/>
                  </a:ext>
                </a:extLst>
              </p:cNvPr>
              <p:cNvSpPr/>
              <p:nvPr/>
            </p:nvSpPr>
            <p:spPr>
              <a:xfrm>
                <a:off x="6337944" y="5635621"/>
                <a:ext cx="947032" cy="243698"/>
              </a:xfrm>
              <a:custGeom>
                <a:avLst/>
                <a:gdLst>
                  <a:gd name="connsiteX0" fmla="*/ 947032 w 947032"/>
                  <a:gd name="connsiteY0" fmla="*/ 118765 h 243698"/>
                  <a:gd name="connsiteX1" fmla="*/ 473516 w 947032"/>
                  <a:gd name="connsiteY1" fmla="*/ 243699 h 243698"/>
                  <a:gd name="connsiteX2" fmla="*/ 0 w 947032"/>
                  <a:gd name="connsiteY2" fmla="*/ 118765 h 243698"/>
                  <a:gd name="connsiteX3" fmla="*/ 473516 w 947032"/>
                  <a:gd name="connsiteY3" fmla="*/ 0 h 243698"/>
                  <a:gd name="connsiteX4" fmla="*/ 947032 w 947032"/>
                  <a:gd name="connsiteY4" fmla="*/ 124934 h 24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032" h="243698">
                    <a:moveTo>
                      <a:pt x="947032" y="118765"/>
                    </a:moveTo>
                    <a:cubicBezTo>
                      <a:pt x="947032" y="188173"/>
                      <a:pt x="734181" y="243699"/>
                      <a:pt x="473516" y="243699"/>
                    </a:cubicBezTo>
                    <a:cubicBezTo>
                      <a:pt x="212851" y="243699"/>
                      <a:pt x="0" y="188173"/>
                      <a:pt x="0" y="118765"/>
                    </a:cubicBezTo>
                    <a:cubicBezTo>
                      <a:pt x="0" y="49357"/>
                      <a:pt x="212851" y="0"/>
                      <a:pt x="473516" y="0"/>
                    </a:cubicBezTo>
                    <a:cubicBezTo>
                      <a:pt x="734181" y="0"/>
                      <a:pt x="947032" y="55526"/>
                      <a:pt x="947032" y="124934"/>
                    </a:cubicBezTo>
                  </a:path>
                </a:pathLst>
              </a:custGeom>
              <a:solidFill>
                <a:srgbClr val="50E6FF"/>
              </a:solidFill>
              <a:ln w="153988" cap="flat">
                <a:noFill/>
                <a:prstDash val="solid"/>
                <a:miter/>
              </a:ln>
            </p:spPr>
            <p:txBody>
              <a:bodyPr rtlCol="0" anchor="ctr"/>
              <a:lstStyle/>
              <a:p>
                <a:endParaRPr lang="en-US" sz="1200"/>
              </a:p>
            </p:txBody>
          </p:sp>
          <p:sp>
            <p:nvSpPr>
              <p:cNvPr id="158" name="Freeform 157">
                <a:extLst>
                  <a:ext uri="{FF2B5EF4-FFF2-40B4-BE49-F238E27FC236}">
                    <a16:creationId xmlns:a16="http://schemas.microsoft.com/office/drawing/2014/main" id="{DACB27F2-C284-3345-9F84-2E41B34E213A}"/>
                  </a:ext>
                </a:extLst>
              </p:cNvPr>
              <p:cNvSpPr/>
              <p:nvPr/>
            </p:nvSpPr>
            <p:spPr>
              <a:xfrm>
                <a:off x="6436658" y="5789037"/>
                <a:ext cx="749605" cy="91381"/>
              </a:xfrm>
              <a:custGeom>
                <a:avLst/>
                <a:gdLst>
                  <a:gd name="connsiteX0" fmla="*/ 374803 w 749605"/>
                  <a:gd name="connsiteY0" fmla="*/ 824 h 91381"/>
                  <a:gd name="connsiteX1" fmla="*/ 0 w 749605"/>
                  <a:gd name="connsiteY1" fmla="*/ 47096 h 91381"/>
                  <a:gd name="connsiteX2" fmla="*/ 374803 w 749605"/>
                  <a:gd name="connsiteY2" fmla="*/ 90283 h 91381"/>
                  <a:gd name="connsiteX3" fmla="*/ 749605 w 749605"/>
                  <a:gd name="connsiteY3" fmla="*/ 40926 h 91381"/>
                  <a:gd name="connsiteX4" fmla="*/ 374803 w 749605"/>
                  <a:gd name="connsiteY4" fmla="*/ 824 h 91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605" h="91381">
                    <a:moveTo>
                      <a:pt x="374803" y="824"/>
                    </a:moveTo>
                    <a:cubicBezTo>
                      <a:pt x="248306" y="-1601"/>
                      <a:pt x="122109" y="13979"/>
                      <a:pt x="0" y="47096"/>
                    </a:cubicBezTo>
                    <a:cubicBezTo>
                      <a:pt x="121885" y="81113"/>
                      <a:pt x="248375" y="95689"/>
                      <a:pt x="374803" y="90283"/>
                    </a:cubicBezTo>
                    <a:cubicBezTo>
                      <a:pt x="501557" y="93686"/>
                      <a:pt x="628049" y="77028"/>
                      <a:pt x="749605" y="40926"/>
                    </a:cubicBezTo>
                    <a:cubicBezTo>
                      <a:pt x="627201" y="9889"/>
                      <a:pt x="501005" y="-3613"/>
                      <a:pt x="374803" y="824"/>
                    </a:cubicBezTo>
                    <a:close/>
                  </a:path>
                </a:pathLst>
              </a:custGeom>
              <a:solidFill>
                <a:srgbClr val="32BEDD"/>
              </a:solidFill>
              <a:ln w="153988" cap="flat">
                <a:noFill/>
                <a:prstDash val="solid"/>
                <a:miter/>
              </a:ln>
            </p:spPr>
            <p:txBody>
              <a:bodyPr rtlCol="0" anchor="ctr"/>
              <a:lstStyle/>
              <a:p>
                <a:endParaRPr lang="en-US" sz="1200"/>
              </a:p>
            </p:txBody>
          </p:sp>
        </p:grpSp>
        <p:sp>
          <p:nvSpPr>
            <p:cNvPr id="126" name="Rectangle 125">
              <a:extLst>
                <a:ext uri="{FF2B5EF4-FFF2-40B4-BE49-F238E27FC236}">
                  <a16:creationId xmlns:a16="http://schemas.microsoft.com/office/drawing/2014/main" id="{7F6C7D8A-A109-4904-BEA4-8E81CD638179}"/>
                </a:ext>
              </a:extLst>
            </p:cNvPr>
            <p:cNvSpPr/>
            <p:nvPr/>
          </p:nvSpPr>
          <p:spPr bwMode="auto">
            <a:xfrm>
              <a:off x="7625503" y="2019300"/>
              <a:ext cx="1033642" cy="2594743"/>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6113B982-5FD2-4934-8B7E-32B314EC8B0D}"/>
                </a:ext>
              </a:extLst>
            </p:cNvPr>
            <p:cNvSpPr txBox="1"/>
            <p:nvPr/>
          </p:nvSpPr>
          <p:spPr>
            <a:xfrm>
              <a:off x="6391548" y="2395326"/>
              <a:ext cx="931160"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Discover and assess </a:t>
              </a:r>
            </a:p>
          </p:txBody>
        </p:sp>
        <p:cxnSp>
          <p:nvCxnSpPr>
            <p:cNvPr id="63" name="Straight Arrow Connector 62">
              <a:extLst>
                <a:ext uri="{FF2B5EF4-FFF2-40B4-BE49-F238E27FC236}">
                  <a16:creationId xmlns:a16="http://schemas.microsoft.com/office/drawing/2014/main" id="{F9C6B195-D1BC-4E0D-BACE-DBDF9578D0BE}"/>
                </a:ext>
              </a:extLst>
            </p:cNvPr>
            <p:cNvCxnSpPr>
              <a:cxnSpLocks/>
            </p:cNvCxnSpPr>
            <p:nvPr/>
          </p:nvCxnSpPr>
          <p:spPr>
            <a:xfrm>
              <a:off x="6835357" y="2701654"/>
              <a:ext cx="0" cy="233891"/>
            </a:xfrm>
            <a:prstGeom prst="straightConnector1">
              <a:avLst/>
            </a:prstGeom>
            <a:noFill/>
            <a:ln w="12700" cap="sq">
              <a:solidFill>
                <a:schemeClr val="tx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6" name="TextBox 65">
              <a:extLst>
                <a:ext uri="{FF2B5EF4-FFF2-40B4-BE49-F238E27FC236}">
                  <a16:creationId xmlns:a16="http://schemas.microsoft.com/office/drawing/2014/main" id="{3861CE8E-095F-4CD3-8D06-D98AF3CBB626}"/>
                </a:ext>
              </a:extLst>
            </p:cNvPr>
            <p:cNvSpPr txBox="1"/>
            <p:nvPr/>
          </p:nvSpPr>
          <p:spPr>
            <a:xfrm>
              <a:off x="6448852" y="3498263"/>
              <a:ext cx="794637" cy="4154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Connect to Azure with your favorite tool </a:t>
              </a:r>
            </a:p>
          </p:txBody>
        </p:sp>
        <p:sp>
          <p:nvSpPr>
            <p:cNvPr id="67" name="TextBox 66">
              <a:extLst>
                <a:ext uri="{FF2B5EF4-FFF2-40B4-BE49-F238E27FC236}">
                  <a16:creationId xmlns:a16="http://schemas.microsoft.com/office/drawing/2014/main" id="{859F07AB-09F9-483E-8E8D-B377C2688704}"/>
                </a:ext>
              </a:extLst>
            </p:cNvPr>
            <p:cNvSpPr txBox="1"/>
            <p:nvPr/>
          </p:nvSpPr>
          <p:spPr>
            <a:xfrm>
              <a:off x="6323336" y="4938331"/>
              <a:ext cx="1067585"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Migrate schema </a:t>
              </a:r>
              <a:br>
                <a:rPr kumimoji="0" lang="en-US" sz="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and data</a:t>
              </a:r>
            </a:p>
          </p:txBody>
        </p:sp>
        <p:sp>
          <p:nvSpPr>
            <p:cNvPr id="69" name="TextBox 68">
              <a:extLst>
                <a:ext uri="{FF2B5EF4-FFF2-40B4-BE49-F238E27FC236}">
                  <a16:creationId xmlns:a16="http://schemas.microsoft.com/office/drawing/2014/main" id="{098AE7A6-95EC-40CF-AC63-0CFE14C82B34}"/>
                </a:ext>
              </a:extLst>
            </p:cNvPr>
            <p:cNvSpPr txBox="1"/>
            <p:nvPr/>
          </p:nvSpPr>
          <p:spPr>
            <a:xfrm>
              <a:off x="7664552" y="2666924"/>
              <a:ext cx="97048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Database Migration Service</a:t>
              </a:r>
            </a:p>
          </p:txBody>
        </p:sp>
        <p:cxnSp>
          <p:nvCxnSpPr>
            <p:cNvPr id="107" name="Straight Arrow Connector 106">
              <a:extLst>
                <a:ext uri="{FF2B5EF4-FFF2-40B4-BE49-F238E27FC236}">
                  <a16:creationId xmlns:a16="http://schemas.microsoft.com/office/drawing/2014/main" id="{76EA0FD9-B436-4B60-88B8-19A3B48E7BF6}"/>
                </a:ext>
              </a:extLst>
            </p:cNvPr>
            <p:cNvCxnSpPr>
              <a:cxnSpLocks/>
              <a:stCxn id="126" idx="3"/>
            </p:cNvCxnSpPr>
            <p:nvPr/>
          </p:nvCxnSpPr>
          <p:spPr>
            <a:xfrm flipV="1">
              <a:off x="8659145" y="3315287"/>
              <a:ext cx="371837" cy="1385"/>
            </a:xfrm>
            <a:prstGeom prst="straightConnector1">
              <a:avLst/>
            </a:prstGeom>
            <a:noFill/>
            <a:ln w="12700" cap="sq">
              <a:solidFill>
                <a:schemeClr val="tx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19" name="TextBox 118">
              <a:extLst>
                <a:ext uri="{FF2B5EF4-FFF2-40B4-BE49-F238E27FC236}">
                  <a16:creationId xmlns:a16="http://schemas.microsoft.com/office/drawing/2014/main" id="{0C2F0CE0-0641-491A-B217-8E0370084BBD}"/>
                </a:ext>
              </a:extLst>
            </p:cNvPr>
            <p:cNvSpPr txBox="1"/>
            <p:nvPr/>
          </p:nvSpPr>
          <p:spPr>
            <a:xfrm>
              <a:off x="7710957" y="3547610"/>
              <a:ext cx="877677"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Import/Export</a:t>
              </a:r>
            </a:p>
          </p:txBody>
        </p:sp>
        <p:sp>
          <p:nvSpPr>
            <p:cNvPr id="120" name="TextBox 119">
              <a:extLst>
                <a:ext uri="{FF2B5EF4-FFF2-40B4-BE49-F238E27FC236}">
                  <a16:creationId xmlns:a16="http://schemas.microsoft.com/office/drawing/2014/main" id="{D13E7D7B-CAF8-4F37-AEBD-3C715F566171}"/>
                </a:ext>
              </a:extLst>
            </p:cNvPr>
            <p:cNvSpPr txBox="1"/>
            <p:nvPr/>
          </p:nvSpPr>
          <p:spPr>
            <a:xfrm>
              <a:off x="7710957" y="4318540"/>
              <a:ext cx="877677"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Dump and store</a:t>
              </a:r>
            </a:p>
          </p:txBody>
        </p:sp>
        <p:sp>
          <p:nvSpPr>
            <p:cNvPr id="46" name="TextBox 45">
              <a:extLst>
                <a:ext uri="{FF2B5EF4-FFF2-40B4-BE49-F238E27FC236}">
                  <a16:creationId xmlns:a16="http://schemas.microsoft.com/office/drawing/2014/main" id="{D97E12E6-95B4-46E1-8FBC-35BA5A14847E}"/>
                </a:ext>
              </a:extLst>
            </p:cNvPr>
            <p:cNvSpPr txBox="1"/>
            <p:nvPr/>
          </p:nvSpPr>
          <p:spPr>
            <a:xfrm>
              <a:off x="8931102" y="2520047"/>
              <a:ext cx="788199" cy="4154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DMS Continuous Sync</a:t>
              </a:r>
            </a:p>
          </p:txBody>
        </p:sp>
        <p:grpSp>
          <p:nvGrpSpPr>
            <p:cNvPr id="10" name="Group 9">
              <a:extLst>
                <a:ext uri="{FF2B5EF4-FFF2-40B4-BE49-F238E27FC236}">
                  <a16:creationId xmlns:a16="http://schemas.microsoft.com/office/drawing/2014/main" id="{BD3B0C3B-9908-D240-A9DA-9BDAB1A1316D}"/>
                </a:ext>
              </a:extLst>
            </p:cNvPr>
            <p:cNvGrpSpPr/>
            <p:nvPr/>
          </p:nvGrpSpPr>
          <p:grpSpPr>
            <a:xfrm>
              <a:off x="6848680" y="3183052"/>
              <a:ext cx="216319" cy="216320"/>
              <a:chOff x="11134725" y="1865313"/>
              <a:chExt cx="215900" cy="215900"/>
            </a:xfrm>
            <a:solidFill>
              <a:schemeClr val="accent2"/>
            </a:solidFill>
          </p:grpSpPr>
          <p:sp>
            <p:nvSpPr>
              <p:cNvPr id="139" name="Rectangle 103">
                <a:extLst>
                  <a:ext uri="{FF2B5EF4-FFF2-40B4-BE49-F238E27FC236}">
                    <a16:creationId xmlns:a16="http://schemas.microsoft.com/office/drawing/2014/main" id="{3B04131F-60C2-5B41-8B2F-A2A757A3D50E}"/>
                  </a:ext>
                </a:extLst>
              </p:cNvPr>
              <p:cNvSpPr>
                <a:spLocks noChangeArrowheads="1"/>
              </p:cNvSpPr>
              <p:nvPr/>
            </p:nvSpPr>
            <p:spPr bwMode="auto">
              <a:xfrm>
                <a:off x="11233150" y="2062163"/>
                <a:ext cx="2381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0" name="Rectangle 104">
                <a:extLst>
                  <a:ext uri="{FF2B5EF4-FFF2-40B4-BE49-F238E27FC236}">
                    <a16:creationId xmlns:a16="http://schemas.microsoft.com/office/drawing/2014/main" id="{BB1136E2-7BEB-D543-9ED7-442FAEA42A80}"/>
                  </a:ext>
                </a:extLst>
              </p:cNvPr>
              <p:cNvSpPr>
                <a:spLocks noChangeArrowheads="1"/>
              </p:cNvSpPr>
              <p:nvPr/>
            </p:nvSpPr>
            <p:spPr bwMode="auto">
              <a:xfrm>
                <a:off x="11134725" y="1962151"/>
                <a:ext cx="190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1" name="Freeform 105">
                <a:extLst>
                  <a:ext uri="{FF2B5EF4-FFF2-40B4-BE49-F238E27FC236}">
                    <a16:creationId xmlns:a16="http://schemas.microsoft.com/office/drawing/2014/main" id="{0C712670-4EEA-CC4B-9F22-D9695CC3C7C8}"/>
                  </a:ext>
                </a:extLst>
              </p:cNvPr>
              <p:cNvSpPr>
                <a:spLocks/>
              </p:cNvSpPr>
              <p:nvPr/>
            </p:nvSpPr>
            <p:spPr bwMode="auto">
              <a:xfrm>
                <a:off x="11158538" y="2028826"/>
                <a:ext cx="30163" cy="28575"/>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113">
                <a:extLst>
                  <a:ext uri="{FF2B5EF4-FFF2-40B4-BE49-F238E27FC236}">
                    <a16:creationId xmlns:a16="http://schemas.microsoft.com/office/drawing/2014/main" id="{2DEF6773-8052-4B4B-A31B-B644C014E060}"/>
                  </a:ext>
                </a:extLst>
              </p:cNvPr>
              <p:cNvSpPr>
                <a:spLocks noEditPoints="1"/>
              </p:cNvSpPr>
              <p:nvPr/>
            </p:nvSpPr>
            <p:spPr bwMode="auto">
              <a:xfrm>
                <a:off x="11149025" y="1881188"/>
                <a:ext cx="187325" cy="185738"/>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Freeform 114">
                <a:extLst>
                  <a:ext uri="{FF2B5EF4-FFF2-40B4-BE49-F238E27FC236}">
                    <a16:creationId xmlns:a16="http://schemas.microsoft.com/office/drawing/2014/main" id="{A3A9DB11-31AB-594E-ABEA-6A11D92EF4F6}"/>
                  </a:ext>
                </a:extLst>
              </p:cNvPr>
              <p:cNvSpPr>
                <a:spLocks/>
              </p:cNvSpPr>
              <p:nvPr/>
            </p:nvSpPr>
            <p:spPr bwMode="auto">
              <a:xfrm>
                <a:off x="11229975" y="1865313"/>
                <a:ext cx="22225" cy="19050"/>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Rectangle 115">
                <a:extLst>
                  <a:ext uri="{FF2B5EF4-FFF2-40B4-BE49-F238E27FC236}">
                    <a16:creationId xmlns:a16="http://schemas.microsoft.com/office/drawing/2014/main" id="{451DBC12-F734-4346-96BB-83BA95D9267E}"/>
                  </a:ext>
                </a:extLst>
              </p:cNvPr>
              <p:cNvSpPr>
                <a:spLocks noChangeArrowheads="1"/>
              </p:cNvSpPr>
              <p:nvPr/>
            </p:nvSpPr>
            <p:spPr bwMode="auto">
              <a:xfrm>
                <a:off x="11331575" y="1962151"/>
                <a:ext cx="190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Freeform 116">
                <a:extLst>
                  <a:ext uri="{FF2B5EF4-FFF2-40B4-BE49-F238E27FC236}">
                    <a16:creationId xmlns:a16="http://schemas.microsoft.com/office/drawing/2014/main" id="{B9F53F97-CA8F-7B4A-A5F3-084D3AC4B183}"/>
                  </a:ext>
                </a:extLst>
              </p:cNvPr>
              <p:cNvSpPr>
                <a:spLocks/>
              </p:cNvSpPr>
              <p:nvPr/>
            </p:nvSpPr>
            <p:spPr bwMode="auto">
              <a:xfrm>
                <a:off x="11298238" y="1889126"/>
                <a:ext cx="28575" cy="28575"/>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Freeform 117">
                <a:extLst>
                  <a:ext uri="{FF2B5EF4-FFF2-40B4-BE49-F238E27FC236}">
                    <a16:creationId xmlns:a16="http://schemas.microsoft.com/office/drawing/2014/main" id="{91E6004E-7115-014F-895F-1F4E6358A695}"/>
                  </a:ext>
                </a:extLst>
              </p:cNvPr>
              <p:cNvSpPr>
                <a:spLocks/>
              </p:cNvSpPr>
              <p:nvPr/>
            </p:nvSpPr>
            <p:spPr bwMode="auto">
              <a:xfrm>
                <a:off x="11299825" y="2027238"/>
                <a:ext cx="30163" cy="28575"/>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Freeform 118">
                <a:extLst>
                  <a:ext uri="{FF2B5EF4-FFF2-40B4-BE49-F238E27FC236}">
                    <a16:creationId xmlns:a16="http://schemas.microsoft.com/office/drawing/2014/main" id="{D55EDB50-D474-FE46-BC3F-FEE5FF3C6489}"/>
                  </a:ext>
                </a:extLst>
              </p:cNvPr>
              <p:cNvSpPr>
                <a:spLocks/>
              </p:cNvSpPr>
              <p:nvPr/>
            </p:nvSpPr>
            <p:spPr bwMode="auto">
              <a:xfrm>
                <a:off x="11156950" y="1890713"/>
                <a:ext cx="30163" cy="28575"/>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4" name="Freeform 5">
              <a:extLst>
                <a:ext uri="{FF2B5EF4-FFF2-40B4-BE49-F238E27FC236}">
                  <a16:creationId xmlns:a16="http://schemas.microsoft.com/office/drawing/2014/main" id="{DDF6B68C-2E5C-5940-ADE3-284A2F029AEC}"/>
                </a:ext>
              </a:extLst>
            </p:cNvPr>
            <p:cNvSpPr>
              <a:spLocks/>
            </p:cNvSpPr>
            <p:nvPr/>
          </p:nvSpPr>
          <p:spPr bwMode="auto">
            <a:xfrm>
              <a:off x="6993934" y="2257195"/>
              <a:ext cx="116486" cy="116485"/>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Oval 5">
              <a:extLst>
                <a:ext uri="{FF2B5EF4-FFF2-40B4-BE49-F238E27FC236}">
                  <a16:creationId xmlns:a16="http://schemas.microsoft.com/office/drawing/2014/main" id="{5A5DDB6A-C2C6-B644-96AD-5A13379A62B1}"/>
                </a:ext>
              </a:extLst>
            </p:cNvPr>
            <p:cNvSpPr/>
            <p:nvPr/>
          </p:nvSpPr>
          <p:spPr bwMode="auto">
            <a:xfrm>
              <a:off x="6876306" y="2136755"/>
              <a:ext cx="157768" cy="157768"/>
            </a:xfrm>
            <a:prstGeom prst="ellipse">
              <a:avLst/>
            </a:prstGeom>
            <a:solidFill>
              <a:schemeClr val="bg1"/>
            </a:solidFill>
            <a:ln w="222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Oval 22">
              <a:extLst>
                <a:ext uri="{FF2B5EF4-FFF2-40B4-BE49-F238E27FC236}">
                  <a16:creationId xmlns:a16="http://schemas.microsoft.com/office/drawing/2014/main" id="{1A2E4780-7A9E-9C47-B1DF-33BEFB29B60F}"/>
                </a:ext>
              </a:extLst>
            </p:cNvPr>
            <p:cNvSpPr/>
            <p:nvPr/>
          </p:nvSpPr>
          <p:spPr bwMode="auto">
            <a:xfrm rot="8686989">
              <a:off x="10369050" y="3554566"/>
              <a:ext cx="847763" cy="847763"/>
            </a:xfrm>
            <a:custGeom>
              <a:avLst/>
              <a:gdLst>
                <a:gd name="connsiteX0" fmla="*/ 0 w 1695526"/>
                <a:gd name="connsiteY0" fmla="*/ 847763 h 1695526"/>
                <a:gd name="connsiteX1" fmla="*/ 847763 w 1695526"/>
                <a:gd name="connsiteY1" fmla="*/ 0 h 1695526"/>
                <a:gd name="connsiteX2" fmla="*/ 1695526 w 1695526"/>
                <a:gd name="connsiteY2" fmla="*/ 847763 h 1695526"/>
                <a:gd name="connsiteX3" fmla="*/ 847763 w 1695526"/>
                <a:gd name="connsiteY3" fmla="*/ 1695526 h 1695526"/>
                <a:gd name="connsiteX4" fmla="*/ 0 w 1695526"/>
                <a:gd name="connsiteY4" fmla="*/ 847763 h 1695526"/>
                <a:gd name="connsiteX0" fmla="*/ 770010 w 1617773"/>
                <a:gd name="connsiteY0" fmla="*/ 0 h 1695526"/>
                <a:gd name="connsiteX1" fmla="*/ 1617773 w 1617773"/>
                <a:gd name="connsiteY1" fmla="*/ 847763 h 1695526"/>
                <a:gd name="connsiteX2" fmla="*/ 770010 w 1617773"/>
                <a:gd name="connsiteY2" fmla="*/ 1695526 h 1695526"/>
                <a:gd name="connsiteX3" fmla="*/ 13687 w 1617773"/>
                <a:gd name="connsiteY3" fmla="*/ 939203 h 1695526"/>
                <a:gd name="connsiteX0" fmla="*/ 0 w 847763"/>
                <a:gd name="connsiteY0" fmla="*/ 0 h 1695526"/>
                <a:gd name="connsiteX1" fmla="*/ 847763 w 847763"/>
                <a:gd name="connsiteY1" fmla="*/ 847763 h 1695526"/>
                <a:gd name="connsiteX2" fmla="*/ 0 w 847763"/>
                <a:gd name="connsiteY2" fmla="*/ 1695526 h 1695526"/>
                <a:gd name="connsiteX0" fmla="*/ 0 w 847763"/>
                <a:gd name="connsiteY0" fmla="*/ 0 h 847763"/>
                <a:gd name="connsiteX1" fmla="*/ 847763 w 847763"/>
                <a:gd name="connsiteY1" fmla="*/ 847763 h 847763"/>
              </a:gdLst>
              <a:ahLst/>
              <a:cxnLst>
                <a:cxn ang="0">
                  <a:pos x="connsiteX0" y="connsiteY0"/>
                </a:cxn>
                <a:cxn ang="0">
                  <a:pos x="connsiteX1" y="connsiteY1"/>
                </a:cxn>
              </a:cxnLst>
              <a:rect l="l" t="t" r="r" b="b"/>
              <a:pathLst>
                <a:path w="847763" h="847763">
                  <a:moveTo>
                    <a:pt x="0" y="0"/>
                  </a:moveTo>
                  <a:cubicBezTo>
                    <a:pt x="468207" y="0"/>
                    <a:pt x="847763" y="379556"/>
                    <a:pt x="847763" y="847763"/>
                  </a:cubicBez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Rectangle 137">
              <a:extLst>
                <a:ext uri="{FF2B5EF4-FFF2-40B4-BE49-F238E27FC236}">
                  <a16:creationId xmlns:a16="http://schemas.microsoft.com/office/drawing/2014/main" id="{43E3115C-377B-5D43-8A91-2A29D36FFC92}"/>
                </a:ext>
              </a:extLst>
            </p:cNvPr>
            <p:cNvSpPr/>
            <p:nvPr/>
          </p:nvSpPr>
          <p:spPr bwMode="auto">
            <a:xfrm>
              <a:off x="11034009" y="3995000"/>
              <a:ext cx="370363" cy="2937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22">
              <a:extLst>
                <a:ext uri="{FF2B5EF4-FFF2-40B4-BE49-F238E27FC236}">
                  <a16:creationId xmlns:a16="http://schemas.microsoft.com/office/drawing/2014/main" id="{A8FB9C04-D9A2-0848-A46E-A7446DAA532F}"/>
                </a:ext>
              </a:extLst>
            </p:cNvPr>
            <p:cNvSpPr/>
            <p:nvPr/>
          </p:nvSpPr>
          <p:spPr bwMode="auto">
            <a:xfrm rot="15503124">
              <a:off x="10018735" y="2628772"/>
              <a:ext cx="751159" cy="751159"/>
            </a:xfrm>
            <a:custGeom>
              <a:avLst/>
              <a:gdLst>
                <a:gd name="connsiteX0" fmla="*/ 0 w 1695526"/>
                <a:gd name="connsiteY0" fmla="*/ 847763 h 1695526"/>
                <a:gd name="connsiteX1" fmla="*/ 847763 w 1695526"/>
                <a:gd name="connsiteY1" fmla="*/ 0 h 1695526"/>
                <a:gd name="connsiteX2" fmla="*/ 1695526 w 1695526"/>
                <a:gd name="connsiteY2" fmla="*/ 847763 h 1695526"/>
                <a:gd name="connsiteX3" fmla="*/ 847763 w 1695526"/>
                <a:gd name="connsiteY3" fmla="*/ 1695526 h 1695526"/>
                <a:gd name="connsiteX4" fmla="*/ 0 w 1695526"/>
                <a:gd name="connsiteY4" fmla="*/ 847763 h 1695526"/>
                <a:gd name="connsiteX0" fmla="*/ 770010 w 1617773"/>
                <a:gd name="connsiteY0" fmla="*/ 0 h 1695526"/>
                <a:gd name="connsiteX1" fmla="*/ 1617773 w 1617773"/>
                <a:gd name="connsiteY1" fmla="*/ 847763 h 1695526"/>
                <a:gd name="connsiteX2" fmla="*/ 770010 w 1617773"/>
                <a:gd name="connsiteY2" fmla="*/ 1695526 h 1695526"/>
                <a:gd name="connsiteX3" fmla="*/ 13687 w 1617773"/>
                <a:gd name="connsiteY3" fmla="*/ 939203 h 1695526"/>
                <a:gd name="connsiteX0" fmla="*/ 0 w 847763"/>
                <a:gd name="connsiteY0" fmla="*/ 0 h 1695526"/>
                <a:gd name="connsiteX1" fmla="*/ 847763 w 847763"/>
                <a:gd name="connsiteY1" fmla="*/ 847763 h 1695526"/>
                <a:gd name="connsiteX2" fmla="*/ 0 w 847763"/>
                <a:gd name="connsiteY2" fmla="*/ 1695526 h 1695526"/>
                <a:gd name="connsiteX0" fmla="*/ 0 w 847763"/>
                <a:gd name="connsiteY0" fmla="*/ 0 h 847763"/>
                <a:gd name="connsiteX1" fmla="*/ 847763 w 847763"/>
                <a:gd name="connsiteY1" fmla="*/ 847763 h 847763"/>
              </a:gdLst>
              <a:ahLst/>
              <a:cxnLst>
                <a:cxn ang="0">
                  <a:pos x="connsiteX0" y="connsiteY0"/>
                </a:cxn>
                <a:cxn ang="0">
                  <a:pos x="connsiteX1" y="connsiteY1"/>
                </a:cxn>
              </a:cxnLst>
              <a:rect l="l" t="t" r="r" b="b"/>
              <a:pathLst>
                <a:path w="847763" h="847763">
                  <a:moveTo>
                    <a:pt x="0" y="0"/>
                  </a:moveTo>
                  <a:cubicBezTo>
                    <a:pt x="468207" y="0"/>
                    <a:pt x="847763" y="379556"/>
                    <a:pt x="847763" y="847763"/>
                  </a:cubicBez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DA11D87E-EC35-6C47-8605-D67F11CD060F}"/>
                </a:ext>
              </a:extLst>
            </p:cNvPr>
            <p:cNvSpPr txBox="1"/>
            <p:nvPr/>
          </p:nvSpPr>
          <p:spPr>
            <a:xfrm>
              <a:off x="9901892" y="3538895"/>
              <a:ext cx="543418"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Remediate</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apps</a:t>
              </a:r>
            </a:p>
          </p:txBody>
        </p:sp>
        <p:sp>
          <p:nvSpPr>
            <p:cNvPr id="218" name="TextBox 217">
              <a:extLst>
                <a:ext uri="{FF2B5EF4-FFF2-40B4-BE49-F238E27FC236}">
                  <a16:creationId xmlns:a16="http://schemas.microsoft.com/office/drawing/2014/main" id="{C7869FF1-E884-9648-AD0C-82456A2B0956}"/>
                </a:ext>
              </a:extLst>
            </p:cNvPr>
            <p:cNvSpPr txBox="1"/>
            <p:nvPr/>
          </p:nvSpPr>
          <p:spPr>
            <a:xfrm>
              <a:off x="11093174" y="4296787"/>
              <a:ext cx="460062"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Optimize</a:t>
              </a:r>
            </a:p>
          </p:txBody>
        </p:sp>
        <p:sp>
          <p:nvSpPr>
            <p:cNvPr id="219" name="TextBox 218">
              <a:extLst>
                <a:ext uri="{FF2B5EF4-FFF2-40B4-BE49-F238E27FC236}">
                  <a16:creationId xmlns:a16="http://schemas.microsoft.com/office/drawing/2014/main" id="{1B472A9B-7333-6146-BB04-CB824F8EEC70}"/>
                </a:ext>
              </a:extLst>
            </p:cNvPr>
            <p:cNvSpPr txBox="1"/>
            <p:nvPr/>
          </p:nvSpPr>
          <p:spPr>
            <a:xfrm>
              <a:off x="10926301" y="2855447"/>
              <a:ext cx="209994"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Test</a:t>
              </a:r>
            </a:p>
          </p:txBody>
        </p:sp>
        <p:sp>
          <p:nvSpPr>
            <p:cNvPr id="23" name="Oval 22">
              <a:extLst>
                <a:ext uri="{FF2B5EF4-FFF2-40B4-BE49-F238E27FC236}">
                  <a16:creationId xmlns:a16="http://schemas.microsoft.com/office/drawing/2014/main" id="{EFD2A055-FE12-D84B-B2CF-7D4CD04CC73F}"/>
                </a:ext>
              </a:extLst>
            </p:cNvPr>
            <p:cNvSpPr/>
            <p:nvPr/>
          </p:nvSpPr>
          <p:spPr bwMode="auto">
            <a:xfrm rot="2112531">
              <a:off x="11043700" y="2794201"/>
              <a:ext cx="912659" cy="912659"/>
            </a:xfrm>
            <a:custGeom>
              <a:avLst/>
              <a:gdLst>
                <a:gd name="connsiteX0" fmla="*/ 0 w 1695526"/>
                <a:gd name="connsiteY0" fmla="*/ 847763 h 1695526"/>
                <a:gd name="connsiteX1" fmla="*/ 847763 w 1695526"/>
                <a:gd name="connsiteY1" fmla="*/ 0 h 1695526"/>
                <a:gd name="connsiteX2" fmla="*/ 1695526 w 1695526"/>
                <a:gd name="connsiteY2" fmla="*/ 847763 h 1695526"/>
                <a:gd name="connsiteX3" fmla="*/ 847763 w 1695526"/>
                <a:gd name="connsiteY3" fmla="*/ 1695526 h 1695526"/>
                <a:gd name="connsiteX4" fmla="*/ 0 w 1695526"/>
                <a:gd name="connsiteY4" fmla="*/ 847763 h 1695526"/>
                <a:gd name="connsiteX0" fmla="*/ 770010 w 1617773"/>
                <a:gd name="connsiteY0" fmla="*/ 0 h 1695526"/>
                <a:gd name="connsiteX1" fmla="*/ 1617773 w 1617773"/>
                <a:gd name="connsiteY1" fmla="*/ 847763 h 1695526"/>
                <a:gd name="connsiteX2" fmla="*/ 770010 w 1617773"/>
                <a:gd name="connsiteY2" fmla="*/ 1695526 h 1695526"/>
                <a:gd name="connsiteX3" fmla="*/ 13687 w 1617773"/>
                <a:gd name="connsiteY3" fmla="*/ 939203 h 1695526"/>
                <a:gd name="connsiteX0" fmla="*/ 0 w 847763"/>
                <a:gd name="connsiteY0" fmla="*/ 0 h 1695526"/>
                <a:gd name="connsiteX1" fmla="*/ 847763 w 847763"/>
                <a:gd name="connsiteY1" fmla="*/ 847763 h 1695526"/>
                <a:gd name="connsiteX2" fmla="*/ 0 w 847763"/>
                <a:gd name="connsiteY2" fmla="*/ 1695526 h 1695526"/>
                <a:gd name="connsiteX0" fmla="*/ 0 w 847763"/>
                <a:gd name="connsiteY0" fmla="*/ 0 h 847763"/>
                <a:gd name="connsiteX1" fmla="*/ 847763 w 847763"/>
                <a:gd name="connsiteY1" fmla="*/ 847763 h 847763"/>
              </a:gdLst>
              <a:ahLst/>
              <a:cxnLst>
                <a:cxn ang="0">
                  <a:pos x="connsiteX0" y="connsiteY0"/>
                </a:cxn>
                <a:cxn ang="0">
                  <a:pos x="connsiteX1" y="connsiteY1"/>
                </a:cxn>
              </a:cxnLst>
              <a:rect l="l" t="t" r="r" b="b"/>
              <a:pathLst>
                <a:path w="847763" h="847763">
                  <a:moveTo>
                    <a:pt x="0" y="0"/>
                  </a:moveTo>
                  <a:cubicBezTo>
                    <a:pt x="468207" y="0"/>
                    <a:pt x="847763" y="379556"/>
                    <a:pt x="847763" y="847763"/>
                  </a:cubicBez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Freeform 141">
              <a:extLst>
                <a:ext uri="{FF2B5EF4-FFF2-40B4-BE49-F238E27FC236}">
                  <a16:creationId xmlns:a16="http://schemas.microsoft.com/office/drawing/2014/main" id="{D0FEA05E-218B-A641-AAFD-A42894544588}"/>
                </a:ext>
              </a:extLst>
            </p:cNvPr>
            <p:cNvSpPr/>
            <p:nvPr/>
          </p:nvSpPr>
          <p:spPr bwMode="auto">
            <a:xfrm>
              <a:off x="6026666" y="2167496"/>
              <a:ext cx="608408" cy="1055401"/>
            </a:xfrm>
            <a:custGeom>
              <a:avLst/>
              <a:gdLst>
                <a:gd name="connsiteX0" fmla="*/ 0 w 674255"/>
                <a:gd name="connsiteY0" fmla="*/ 406400 h 406400"/>
                <a:gd name="connsiteX1" fmla="*/ 0 w 674255"/>
                <a:gd name="connsiteY1" fmla="*/ 0 h 406400"/>
                <a:gd name="connsiteX2" fmla="*/ 674255 w 674255"/>
                <a:gd name="connsiteY2" fmla="*/ 0 h 406400"/>
              </a:gdLst>
              <a:ahLst/>
              <a:cxnLst>
                <a:cxn ang="0">
                  <a:pos x="connsiteX0" y="connsiteY0"/>
                </a:cxn>
                <a:cxn ang="0">
                  <a:pos x="connsiteX1" y="connsiteY1"/>
                </a:cxn>
                <a:cxn ang="0">
                  <a:pos x="connsiteX2" y="connsiteY2"/>
                </a:cxn>
              </a:cxnLst>
              <a:rect l="l" t="t" r="r" b="b"/>
              <a:pathLst>
                <a:path w="674255" h="406400">
                  <a:moveTo>
                    <a:pt x="0" y="406400"/>
                  </a:moveTo>
                  <a:lnTo>
                    <a:pt x="0" y="0"/>
                  </a:lnTo>
                  <a:lnTo>
                    <a:pt x="674255"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143" name="Straight Arrow Connector 142">
              <a:extLst>
                <a:ext uri="{FF2B5EF4-FFF2-40B4-BE49-F238E27FC236}">
                  <a16:creationId xmlns:a16="http://schemas.microsoft.com/office/drawing/2014/main" id="{B0A16272-76D5-1B47-AD15-71AF19EF5C50}"/>
                </a:ext>
              </a:extLst>
            </p:cNvPr>
            <p:cNvCxnSpPr>
              <a:cxnSpLocks/>
            </p:cNvCxnSpPr>
            <p:nvPr/>
          </p:nvCxnSpPr>
          <p:spPr>
            <a:xfrm>
              <a:off x="6835357" y="4013174"/>
              <a:ext cx="0" cy="286247"/>
            </a:xfrm>
            <a:prstGeom prst="straightConnector1">
              <a:avLst/>
            </a:prstGeom>
            <a:noFill/>
            <a:ln w="12700" cap="sq">
              <a:solidFill>
                <a:schemeClr val="tx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Freeform 29">
              <a:extLst>
                <a:ext uri="{FF2B5EF4-FFF2-40B4-BE49-F238E27FC236}">
                  <a16:creationId xmlns:a16="http://schemas.microsoft.com/office/drawing/2014/main" id="{BB37060A-C8DA-EB49-BE45-8994F53674C9}"/>
                </a:ext>
              </a:extLst>
            </p:cNvPr>
            <p:cNvSpPr/>
            <p:nvPr/>
          </p:nvSpPr>
          <p:spPr bwMode="auto">
            <a:xfrm>
              <a:off x="7155373" y="3338260"/>
              <a:ext cx="425665" cy="1349829"/>
            </a:xfrm>
            <a:custGeom>
              <a:avLst/>
              <a:gdLst>
                <a:gd name="connsiteX0" fmla="*/ 0 w 602343"/>
                <a:gd name="connsiteY0" fmla="*/ 1349829 h 1349829"/>
                <a:gd name="connsiteX1" fmla="*/ 297543 w 602343"/>
                <a:gd name="connsiteY1" fmla="*/ 1349829 h 1349829"/>
                <a:gd name="connsiteX2" fmla="*/ 297543 w 602343"/>
                <a:gd name="connsiteY2" fmla="*/ 0 h 1349829"/>
                <a:gd name="connsiteX3" fmla="*/ 602343 w 602343"/>
                <a:gd name="connsiteY3" fmla="*/ 0 h 1349829"/>
              </a:gdLst>
              <a:ahLst/>
              <a:cxnLst>
                <a:cxn ang="0">
                  <a:pos x="connsiteX0" y="connsiteY0"/>
                </a:cxn>
                <a:cxn ang="0">
                  <a:pos x="connsiteX1" y="connsiteY1"/>
                </a:cxn>
                <a:cxn ang="0">
                  <a:pos x="connsiteX2" y="connsiteY2"/>
                </a:cxn>
                <a:cxn ang="0">
                  <a:pos x="connsiteX3" y="connsiteY3"/>
                </a:cxn>
              </a:cxnLst>
              <a:rect l="l" t="t" r="r" b="b"/>
              <a:pathLst>
                <a:path w="602343" h="1349829">
                  <a:moveTo>
                    <a:pt x="0" y="1349829"/>
                  </a:moveTo>
                  <a:lnTo>
                    <a:pt x="297543" y="1349829"/>
                  </a:lnTo>
                  <a:lnTo>
                    <a:pt x="297543" y="0"/>
                  </a:lnTo>
                  <a:lnTo>
                    <a:pt x="602343"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4" name="Freeform 143">
              <a:extLst>
                <a:ext uri="{FF2B5EF4-FFF2-40B4-BE49-F238E27FC236}">
                  <a16:creationId xmlns:a16="http://schemas.microsoft.com/office/drawing/2014/main" id="{BC2070D5-B1E1-6F4D-8B2F-60FC33F3CC2A}"/>
                </a:ext>
              </a:extLst>
            </p:cNvPr>
            <p:cNvSpPr/>
            <p:nvPr/>
          </p:nvSpPr>
          <p:spPr bwMode="auto">
            <a:xfrm>
              <a:off x="8655894" y="3528183"/>
              <a:ext cx="377077" cy="734409"/>
            </a:xfrm>
            <a:custGeom>
              <a:avLst/>
              <a:gdLst>
                <a:gd name="connsiteX0" fmla="*/ 0 w 602343"/>
                <a:gd name="connsiteY0" fmla="*/ 1349829 h 1349829"/>
                <a:gd name="connsiteX1" fmla="*/ 297543 w 602343"/>
                <a:gd name="connsiteY1" fmla="*/ 1349829 h 1349829"/>
                <a:gd name="connsiteX2" fmla="*/ 297543 w 602343"/>
                <a:gd name="connsiteY2" fmla="*/ 0 h 1349829"/>
                <a:gd name="connsiteX3" fmla="*/ 602343 w 602343"/>
                <a:gd name="connsiteY3" fmla="*/ 0 h 1349829"/>
              </a:gdLst>
              <a:ahLst/>
              <a:cxnLst>
                <a:cxn ang="0">
                  <a:pos x="connsiteX0" y="connsiteY0"/>
                </a:cxn>
                <a:cxn ang="0">
                  <a:pos x="connsiteX1" y="connsiteY1"/>
                </a:cxn>
                <a:cxn ang="0">
                  <a:pos x="connsiteX2" y="connsiteY2"/>
                </a:cxn>
                <a:cxn ang="0">
                  <a:pos x="connsiteX3" y="connsiteY3"/>
                </a:cxn>
              </a:cxnLst>
              <a:rect l="l" t="t" r="r" b="b"/>
              <a:pathLst>
                <a:path w="602343" h="1349829">
                  <a:moveTo>
                    <a:pt x="0" y="1349829"/>
                  </a:moveTo>
                  <a:lnTo>
                    <a:pt x="297543" y="1349829"/>
                  </a:lnTo>
                  <a:lnTo>
                    <a:pt x="297543" y="0"/>
                  </a:lnTo>
                  <a:lnTo>
                    <a:pt x="602343"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5" name="Freeform 144">
              <a:extLst>
                <a:ext uri="{FF2B5EF4-FFF2-40B4-BE49-F238E27FC236}">
                  <a16:creationId xmlns:a16="http://schemas.microsoft.com/office/drawing/2014/main" id="{6D76C5FD-9CF6-7E40-A13F-82EBA18A902D}"/>
                </a:ext>
              </a:extLst>
            </p:cNvPr>
            <p:cNvSpPr/>
            <p:nvPr/>
          </p:nvSpPr>
          <p:spPr bwMode="auto">
            <a:xfrm rot="10800000" flipH="1">
              <a:off x="8661301" y="2406536"/>
              <a:ext cx="364178" cy="734409"/>
            </a:xfrm>
            <a:custGeom>
              <a:avLst/>
              <a:gdLst>
                <a:gd name="connsiteX0" fmla="*/ 0 w 602343"/>
                <a:gd name="connsiteY0" fmla="*/ 1349829 h 1349829"/>
                <a:gd name="connsiteX1" fmla="*/ 297543 w 602343"/>
                <a:gd name="connsiteY1" fmla="*/ 1349829 h 1349829"/>
                <a:gd name="connsiteX2" fmla="*/ 297543 w 602343"/>
                <a:gd name="connsiteY2" fmla="*/ 0 h 1349829"/>
                <a:gd name="connsiteX3" fmla="*/ 602343 w 602343"/>
                <a:gd name="connsiteY3" fmla="*/ 0 h 1349829"/>
              </a:gdLst>
              <a:ahLst/>
              <a:cxnLst>
                <a:cxn ang="0">
                  <a:pos x="connsiteX0" y="connsiteY0"/>
                </a:cxn>
                <a:cxn ang="0">
                  <a:pos x="connsiteX1" y="connsiteY1"/>
                </a:cxn>
                <a:cxn ang="0">
                  <a:pos x="connsiteX2" y="connsiteY2"/>
                </a:cxn>
                <a:cxn ang="0">
                  <a:pos x="connsiteX3" y="connsiteY3"/>
                </a:cxn>
              </a:cxnLst>
              <a:rect l="l" t="t" r="r" b="b"/>
              <a:pathLst>
                <a:path w="602343" h="1349829">
                  <a:moveTo>
                    <a:pt x="0" y="1349829"/>
                  </a:moveTo>
                  <a:lnTo>
                    <a:pt x="297543" y="1349829"/>
                  </a:lnTo>
                  <a:lnTo>
                    <a:pt x="297543" y="0"/>
                  </a:lnTo>
                  <a:lnTo>
                    <a:pt x="602343"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124" name="Straight Arrow Connector 123">
              <a:extLst>
                <a:ext uri="{FF2B5EF4-FFF2-40B4-BE49-F238E27FC236}">
                  <a16:creationId xmlns:a16="http://schemas.microsoft.com/office/drawing/2014/main" id="{BDC9EAE7-44E3-4134-A935-75F495CD5F1F}"/>
                </a:ext>
              </a:extLst>
            </p:cNvPr>
            <p:cNvCxnSpPr>
              <a:cxnSpLocks/>
            </p:cNvCxnSpPr>
            <p:nvPr/>
          </p:nvCxnSpPr>
          <p:spPr>
            <a:xfrm>
              <a:off x="9538568" y="3335835"/>
              <a:ext cx="309665" cy="0"/>
            </a:xfrm>
            <a:prstGeom prst="straightConnector1">
              <a:avLst/>
            </a:prstGeom>
            <a:noFill/>
            <a:ln w="12700" cap="sq">
              <a:solidFill>
                <a:schemeClr val="tx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28" name="Graphic 127">
              <a:extLst>
                <a:ext uri="{FF2B5EF4-FFF2-40B4-BE49-F238E27FC236}">
                  <a16:creationId xmlns:a16="http://schemas.microsoft.com/office/drawing/2014/main" id="{0448DAD6-ABA4-854D-B8FF-40C2A6EBA5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53323" y="2019907"/>
              <a:ext cx="585216" cy="585216"/>
            </a:xfrm>
            <a:prstGeom prst="rect">
              <a:avLst/>
            </a:prstGeom>
          </p:spPr>
        </p:pic>
        <p:pic>
          <p:nvPicPr>
            <p:cNvPr id="129" name="Graphic 128" descr="Azure Database for PostgreSQL logo">
              <a:extLst>
                <a:ext uri="{FF2B5EF4-FFF2-40B4-BE49-F238E27FC236}">
                  <a16:creationId xmlns:a16="http://schemas.microsoft.com/office/drawing/2014/main" id="{12CA89E2-F46C-2E42-B627-72C71D26402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039225" y="3048000"/>
              <a:ext cx="571502" cy="571500"/>
            </a:xfrm>
            <a:prstGeom prst="rect">
              <a:avLst/>
            </a:prstGeom>
          </p:spPr>
        </p:pic>
        <p:pic>
          <p:nvPicPr>
            <p:cNvPr id="130" name="Graphic 129">
              <a:extLst>
                <a:ext uri="{FF2B5EF4-FFF2-40B4-BE49-F238E27FC236}">
                  <a16:creationId xmlns:a16="http://schemas.microsoft.com/office/drawing/2014/main" id="{B07E34DB-9D90-2A4E-9E43-72EF46462C6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3758" y="4334482"/>
              <a:ext cx="585216" cy="585216"/>
            </a:xfrm>
            <a:prstGeom prst="rect">
              <a:avLst/>
            </a:prstGeom>
          </p:spPr>
        </p:pic>
        <p:pic>
          <p:nvPicPr>
            <p:cNvPr id="131" name="Graphic 130">
              <a:extLst>
                <a:ext uri="{FF2B5EF4-FFF2-40B4-BE49-F238E27FC236}">
                  <a16:creationId xmlns:a16="http://schemas.microsoft.com/office/drawing/2014/main" id="{798903AC-4D5D-6840-940C-67FE2E66FDD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05260" y="3114674"/>
              <a:ext cx="494677" cy="494677"/>
            </a:xfrm>
            <a:prstGeom prst="rect">
              <a:avLst/>
            </a:prstGeom>
          </p:spPr>
        </p:pic>
        <p:pic>
          <p:nvPicPr>
            <p:cNvPr id="133" name="Graphic 132">
              <a:extLst>
                <a:ext uri="{FF2B5EF4-FFF2-40B4-BE49-F238E27FC236}">
                  <a16:creationId xmlns:a16="http://schemas.microsoft.com/office/drawing/2014/main" id="{FC704835-B5C3-9445-BB45-61093593010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05260" y="3886200"/>
              <a:ext cx="494677" cy="494677"/>
            </a:xfrm>
            <a:prstGeom prst="rect">
              <a:avLst/>
            </a:prstGeom>
          </p:spPr>
        </p:pic>
        <p:pic>
          <p:nvPicPr>
            <p:cNvPr id="135" name="Graphic 134">
              <a:extLst>
                <a:ext uri="{FF2B5EF4-FFF2-40B4-BE49-F238E27FC236}">
                  <a16:creationId xmlns:a16="http://schemas.microsoft.com/office/drawing/2014/main" id="{F34C585D-0D76-814A-B260-3410B926298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807868" y="2322940"/>
              <a:ext cx="498307" cy="498307"/>
            </a:xfrm>
            <a:prstGeom prst="rect">
              <a:avLst/>
            </a:prstGeom>
          </p:spPr>
        </p:pic>
        <p:pic>
          <p:nvPicPr>
            <p:cNvPr id="146" name="Graphic 145">
              <a:extLst>
                <a:ext uri="{FF2B5EF4-FFF2-40B4-BE49-F238E27FC236}">
                  <a16:creationId xmlns:a16="http://schemas.microsoft.com/office/drawing/2014/main" id="{89164C51-DCC9-DD4D-98E5-559A347DAD9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058525" y="3800475"/>
              <a:ext cx="498307" cy="498307"/>
            </a:xfrm>
            <a:prstGeom prst="rect">
              <a:avLst/>
            </a:prstGeom>
          </p:spPr>
        </p:pic>
        <p:pic>
          <p:nvPicPr>
            <p:cNvPr id="147" name="Graphic 146">
              <a:extLst>
                <a:ext uri="{FF2B5EF4-FFF2-40B4-BE49-F238E27FC236}">
                  <a16:creationId xmlns:a16="http://schemas.microsoft.com/office/drawing/2014/main" id="{984FC2F5-6BA2-334C-A05E-1ED5DECFC41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16414" y="3073064"/>
              <a:ext cx="494411" cy="494411"/>
            </a:xfrm>
            <a:prstGeom prst="rect">
              <a:avLst/>
            </a:prstGeom>
          </p:spPr>
        </p:pic>
        <p:grpSp>
          <p:nvGrpSpPr>
            <p:cNvPr id="4" name="Group 3">
              <a:extLst>
                <a:ext uri="{FF2B5EF4-FFF2-40B4-BE49-F238E27FC236}">
                  <a16:creationId xmlns:a16="http://schemas.microsoft.com/office/drawing/2014/main" id="{977A3097-BE8B-BB40-A920-0FE14FD73221}"/>
                </a:ext>
              </a:extLst>
            </p:cNvPr>
            <p:cNvGrpSpPr/>
            <p:nvPr/>
          </p:nvGrpSpPr>
          <p:grpSpPr>
            <a:xfrm>
              <a:off x="5775073" y="3223498"/>
              <a:ext cx="589426" cy="509059"/>
              <a:chOff x="5775073" y="3223498"/>
              <a:chExt cx="589426" cy="509059"/>
            </a:xfrm>
          </p:grpSpPr>
          <p:pic>
            <p:nvPicPr>
              <p:cNvPr id="203" name="Graphic 202">
                <a:extLst>
                  <a:ext uri="{FF2B5EF4-FFF2-40B4-BE49-F238E27FC236}">
                    <a16:creationId xmlns:a16="http://schemas.microsoft.com/office/drawing/2014/main" id="{0EA9B02B-F22F-3047-83CE-EEEB914FF64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775073" y="3223498"/>
                <a:ext cx="499831" cy="499831"/>
              </a:xfrm>
              <a:prstGeom prst="rect">
                <a:avLst/>
              </a:prstGeom>
            </p:spPr>
          </p:pic>
          <p:pic>
            <p:nvPicPr>
              <p:cNvPr id="127" name="Graphic 126" descr="Azure Database for PostgreSQL logo">
                <a:extLst>
                  <a:ext uri="{FF2B5EF4-FFF2-40B4-BE49-F238E27FC236}">
                    <a16:creationId xmlns:a16="http://schemas.microsoft.com/office/drawing/2014/main" id="{BFD6692F-35BB-3941-9F3E-086A9AB2D12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013127" y="3381186"/>
                <a:ext cx="351372" cy="351371"/>
              </a:xfrm>
              <a:prstGeom prst="rect">
                <a:avLst/>
              </a:prstGeom>
            </p:spPr>
          </p:pic>
        </p:grpSp>
      </p:grpSp>
    </p:spTree>
    <p:extLst>
      <p:ext uri="{BB962C8B-B14F-4D97-AF65-F5344CB8AC3E}">
        <p14:creationId xmlns:p14="http://schemas.microsoft.com/office/powerpoint/2010/main" val="393770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09690-A057-46DC-B11F-85D37D04218A}"/>
              </a:ext>
            </a:extLst>
          </p:cNvPr>
          <p:cNvSpPr>
            <a:spLocks noGrp="1"/>
          </p:cNvSpPr>
          <p:nvPr>
            <p:ph type="title"/>
          </p:nvPr>
        </p:nvSpPr>
        <p:spPr>
          <a:xfrm>
            <a:off x="562274" y="471491"/>
            <a:ext cx="11336039" cy="758022"/>
          </a:xfrm>
        </p:spPr>
        <p:txBody>
          <a:bodyPr/>
          <a:lstStyle/>
          <a:p>
            <a:r>
              <a:rPr lang="en-US" dirty="0"/>
              <a:t>Two options to migrate to Azure Database for PostgreSQL</a:t>
            </a:r>
          </a:p>
        </p:txBody>
      </p:sp>
      <p:sp>
        <p:nvSpPr>
          <p:cNvPr id="4" name="TextBox 3">
            <a:extLst>
              <a:ext uri="{FF2B5EF4-FFF2-40B4-BE49-F238E27FC236}">
                <a16:creationId xmlns:a16="http://schemas.microsoft.com/office/drawing/2014/main" id="{B6A89BC6-F77C-4468-8D96-9686EDE049AB}"/>
              </a:ext>
              <a:ext uri="{C183D7F6-B498-43B3-948B-1728B52AA6E4}">
                <adec:decorative xmlns:adec="http://schemas.microsoft.com/office/drawing/2017/decorative" val="1"/>
              </a:ext>
            </a:extLst>
          </p:cNvPr>
          <p:cNvSpPr txBox="1"/>
          <p:nvPr/>
        </p:nvSpPr>
        <p:spPr>
          <a:xfrm>
            <a:off x="2968568" y="5026657"/>
            <a:ext cx="3242501" cy="430887"/>
          </a:xfrm>
          <a:prstGeom prst="rect">
            <a:avLst/>
          </a:prstGeom>
          <a:noFill/>
        </p:spPr>
        <p:txBody>
          <a:bodyPr wrap="square" lIns="0" tIns="0" rIns="0" bIns="0" rtlCol="0">
            <a:spAutoFit/>
          </a:bodyPr>
          <a:lstStyle/>
          <a:p>
            <a:pPr marL="914400" marR="0" lvl="1" indent="-457200" algn="ctr"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	 </a:t>
            </a:r>
          </a:p>
        </p:txBody>
      </p:sp>
      <p:sp>
        <p:nvSpPr>
          <p:cNvPr id="3" name="TextBox 2">
            <a:extLst>
              <a:ext uri="{FF2B5EF4-FFF2-40B4-BE49-F238E27FC236}">
                <a16:creationId xmlns:a16="http://schemas.microsoft.com/office/drawing/2014/main" id="{294D17E3-390D-6A46-858B-8D0E92130AC2}"/>
              </a:ext>
            </a:extLst>
          </p:cNvPr>
          <p:cNvSpPr txBox="1"/>
          <p:nvPr/>
        </p:nvSpPr>
        <p:spPr>
          <a:xfrm>
            <a:off x="3256895" y="4994702"/>
            <a:ext cx="2760371" cy="769441"/>
          </a:xfrm>
          <a:prstGeom prst="rect">
            <a:avLst/>
          </a:prstGeom>
          <a:noFill/>
        </p:spPr>
        <p:txBody>
          <a:bodyPr wrap="none" lIns="0" tIns="0" rIns="0" bIns="0" rtlCol="0">
            <a:spAutoFit/>
          </a:bodyPr>
          <a:lstStyle/>
          <a:p>
            <a:pPr lvl="3" algn="ctr">
              <a:defRPr/>
            </a:pPr>
            <a:r>
              <a:rPr lang="en-US" sz="1000" err="1">
                <a:solidFill>
                  <a:schemeClr val="accent2"/>
                </a:solidFill>
              </a:rPr>
              <a:t>Pg_dump</a:t>
            </a:r>
            <a:r>
              <a:rPr lang="en-US" sz="1000">
                <a:solidFill>
                  <a:schemeClr val="accent2"/>
                </a:solidFill>
              </a:rPr>
              <a:t> + </a:t>
            </a:r>
            <a:r>
              <a:rPr lang="en-US" sz="1000" err="1">
                <a:solidFill>
                  <a:schemeClr val="accent2"/>
                </a:solidFill>
              </a:rPr>
              <a:t>pg_restore</a:t>
            </a:r>
            <a:endParaRPr lang="en-US" sz="1000">
              <a:solidFill>
                <a:schemeClr val="accent2"/>
              </a:solidFill>
            </a:endParaRPr>
          </a:p>
          <a:p>
            <a:pPr lvl="3" algn="ctr">
              <a:defRPr/>
            </a:pPr>
            <a:endParaRPr lang="en-US" sz="1000">
              <a:solidFill>
                <a:schemeClr val="accent2"/>
              </a:solidFill>
            </a:endParaRPr>
          </a:p>
          <a:p>
            <a:pPr lvl="3" algn="ctr">
              <a:defRPr/>
            </a:pPr>
            <a:r>
              <a:rPr lang="en-US" sz="1000" err="1">
                <a:solidFill>
                  <a:schemeClr val="accent2"/>
                </a:solidFill>
              </a:rPr>
              <a:t>Pg_dump</a:t>
            </a:r>
            <a:r>
              <a:rPr lang="en-US" sz="1000">
                <a:solidFill>
                  <a:schemeClr val="accent2"/>
                </a:solidFill>
              </a:rPr>
              <a:t> + </a:t>
            </a:r>
            <a:r>
              <a:rPr lang="en-US" sz="1000" err="1">
                <a:solidFill>
                  <a:schemeClr val="accent2"/>
                </a:solidFill>
              </a:rPr>
              <a:t>psql</a:t>
            </a:r>
            <a:endParaRPr lang="en-US" sz="1000">
              <a:solidFill>
                <a:schemeClr val="accent2"/>
              </a:solidFill>
            </a:endParaRPr>
          </a:p>
          <a:p>
            <a:pPr algn="l"/>
            <a:endParaRPr lang="en-US" sz="2000" err="1">
              <a:solidFill>
                <a:schemeClr val="accent2"/>
              </a:solidFill>
            </a:endParaRPr>
          </a:p>
        </p:txBody>
      </p:sp>
      <p:grpSp>
        <p:nvGrpSpPr>
          <p:cNvPr id="48" name="Group 47" descr="building and postgresql icon">
            <a:extLst>
              <a:ext uri="{FF2B5EF4-FFF2-40B4-BE49-F238E27FC236}">
                <a16:creationId xmlns:a16="http://schemas.microsoft.com/office/drawing/2014/main" id="{E99303B8-47E5-7A44-8175-C14E0985173A}"/>
              </a:ext>
            </a:extLst>
          </p:cNvPr>
          <p:cNvGrpSpPr/>
          <p:nvPr/>
        </p:nvGrpSpPr>
        <p:grpSpPr>
          <a:xfrm>
            <a:off x="1115878" y="3362982"/>
            <a:ext cx="1343048" cy="1159926"/>
            <a:chOff x="5775073" y="3223498"/>
            <a:chExt cx="589426" cy="509059"/>
          </a:xfrm>
        </p:grpSpPr>
        <p:pic>
          <p:nvPicPr>
            <p:cNvPr id="49" name="Graphic 48">
              <a:extLst>
                <a:ext uri="{FF2B5EF4-FFF2-40B4-BE49-F238E27FC236}">
                  <a16:creationId xmlns:a16="http://schemas.microsoft.com/office/drawing/2014/main" id="{E30FA006-2137-7048-900B-33306C52FD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75073" y="3223498"/>
              <a:ext cx="499831" cy="499831"/>
            </a:xfrm>
            <a:prstGeom prst="rect">
              <a:avLst/>
            </a:prstGeom>
          </p:spPr>
        </p:pic>
        <p:pic>
          <p:nvPicPr>
            <p:cNvPr id="50" name="Graphic 49" descr="Azure Database for PostgreSQL logo">
              <a:extLst>
                <a:ext uri="{FF2B5EF4-FFF2-40B4-BE49-F238E27FC236}">
                  <a16:creationId xmlns:a16="http://schemas.microsoft.com/office/drawing/2014/main" id="{6F638195-6CEB-794E-9BAA-E53C22F02D7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013127" y="3381186"/>
              <a:ext cx="351372" cy="351371"/>
            </a:xfrm>
            <a:prstGeom prst="rect">
              <a:avLst/>
            </a:prstGeom>
          </p:spPr>
        </p:pic>
      </p:grpSp>
      <p:grpSp>
        <p:nvGrpSpPr>
          <p:cNvPr id="7" name="Group 6" descr="arrows pointing from azure postgresql icon to two migration options">
            <a:extLst>
              <a:ext uri="{FF2B5EF4-FFF2-40B4-BE49-F238E27FC236}">
                <a16:creationId xmlns:a16="http://schemas.microsoft.com/office/drawing/2014/main" id="{8BB400C2-FADC-D343-9E0A-C50493F44ADE}"/>
              </a:ext>
            </a:extLst>
          </p:cNvPr>
          <p:cNvGrpSpPr/>
          <p:nvPr/>
        </p:nvGrpSpPr>
        <p:grpSpPr>
          <a:xfrm>
            <a:off x="2520576" y="2917568"/>
            <a:ext cx="1538435" cy="2413061"/>
            <a:chOff x="2520576" y="2917568"/>
            <a:chExt cx="1538435" cy="2413061"/>
          </a:xfrm>
        </p:grpSpPr>
        <p:cxnSp>
          <p:nvCxnSpPr>
            <p:cNvPr id="5" name="Elbow Connector 27">
              <a:extLst>
                <a:ext uri="{FF2B5EF4-FFF2-40B4-BE49-F238E27FC236}">
                  <a16:creationId xmlns:a16="http://schemas.microsoft.com/office/drawing/2014/main" id="{AE0BBB21-2184-45A2-A170-658A1FAEA4DD}"/>
                </a:ext>
              </a:extLst>
            </p:cNvPr>
            <p:cNvCxnSpPr>
              <a:cxnSpLocks/>
            </p:cNvCxnSpPr>
            <p:nvPr/>
          </p:nvCxnSpPr>
          <p:spPr>
            <a:xfrm flipV="1">
              <a:off x="2520576" y="2917568"/>
              <a:ext cx="1538435" cy="1204497"/>
            </a:xfrm>
            <a:prstGeom prst="bentConnector3">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29">
              <a:extLst>
                <a:ext uri="{FF2B5EF4-FFF2-40B4-BE49-F238E27FC236}">
                  <a16:creationId xmlns:a16="http://schemas.microsoft.com/office/drawing/2014/main" id="{6B2EB536-C9E2-43CC-88B2-D92D7E9F3F46}"/>
                </a:ext>
              </a:extLst>
            </p:cNvPr>
            <p:cNvCxnSpPr>
              <a:cxnSpLocks/>
            </p:cNvCxnSpPr>
            <p:nvPr/>
          </p:nvCxnSpPr>
          <p:spPr>
            <a:xfrm>
              <a:off x="2520576" y="4122065"/>
              <a:ext cx="1538435" cy="1208564"/>
            </a:xfrm>
            <a:prstGeom prst="bentConnector3">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98B94FFF-8F15-944E-9EF4-49A88135052A}"/>
              </a:ext>
              <a:ext uri="{C183D7F6-B498-43B3-948B-1728B52AA6E4}">
                <adec:decorative xmlns:adec="http://schemas.microsoft.com/office/drawing/2017/decorative" val="1"/>
              </a:ext>
            </a:extLst>
          </p:cNvPr>
          <p:cNvSpPr/>
          <p:nvPr/>
        </p:nvSpPr>
        <p:spPr bwMode="auto">
          <a:xfrm>
            <a:off x="4134679" y="1948074"/>
            <a:ext cx="6543923" cy="1930000"/>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1B4E9C12-52C1-9840-B5FB-65899E605616}"/>
              </a:ext>
              <a:ext uri="{C183D7F6-B498-43B3-948B-1728B52AA6E4}">
                <adec:decorative xmlns:adec="http://schemas.microsoft.com/office/drawing/2017/decorative" val="1"/>
              </a:ext>
            </a:extLst>
          </p:cNvPr>
          <p:cNvSpPr/>
          <p:nvPr/>
        </p:nvSpPr>
        <p:spPr bwMode="auto">
          <a:xfrm>
            <a:off x="4268507" y="1825737"/>
            <a:ext cx="2076390" cy="29609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10">
            <a:extLst>
              <a:ext uri="{FF2B5EF4-FFF2-40B4-BE49-F238E27FC236}">
                <a16:creationId xmlns:a16="http://schemas.microsoft.com/office/drawing/2014/main" id="{984BC992-C2D7-4243-92D8-F5EBAE72983A}"/>
              </a:ext>
            </a:extLst>
          </p:cNvPr>
          <p:cNvSpPr txBox="1">
            <a:spLocks/>
          </p:cNvSpPr>
          <p:nvPr/>
        </p:nvSpPr>
        <p:spPr>
          <a:xfrm>
            <a:off x="6947388" y="2185140"/>
            <a:ext cx="3358326" cy="5416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78D4"/>
                </a:solidFill>
                <a:effectLst/>
                <a:uLnTx/>
                <a:uFillTx/>
                <a:ea typeface="+mn-ea"/>
                <a:cs typeface="Segoe UI" panose="020B0502040204020203" pitchFamily="34" charset="0"/>
              </a:rPr>
              <a:t>Option 1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ea typeface="+mn-ea"/>
                <a:cs typeface="Segoe UI" panose="020B0502040204020203" pitchFamily="34" charset="0"/>
              </a:rPr>
              <a:t>Azure Database Migration Service </a:t>
            </a:r>
          </a:p>
        </p:txBody>
      </p:sp>
      <p:sp>
        <p:nvSpPr>
          <p:cNvPr id="17" name="Text Placeholder 44">
            <a:extLst>
              <a:ext uri="{FF2B5EF4-FFF2-40B4-BE49-F238E27FC236}">
                <a16:creationId xmlns:a16="http://schemas.microsoft.com/office/drawing/2014/main" id="{4B0AD90F-CC0C-42DB-A53F-8E55194ED3E7}"/>
              </a:ext>
            </a:extLst>
          </p:cNvPr>
          <p:cNvSpPr txBox="1">
            <a:spLocks/>
          </p:cNvSpPr>
          <p:nvPr/>
        </p:nvSpPr>
        <p:spPr>
          <a:xfrm>
            <a:off x="6947388" y="2808308"/>
            <a:ext cx="3530215" cy="7663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solidFill>
                  <a:schemeClr val="tx1"/>
                </a:solidFill>
                <a:latin typeface="Segoe UI"/>
              </a:rPr>
              <a:t>Minimize downtime with continuous sync </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Recommended for full database migrations and in-production applications </a:t>
            </a:r>
          </a:p>
        </p:txBody>
      </p:sp>
      <p:sp>
        <p:nvSpPr>
          <p:cNvPr id="13" name="TextBox 12">
            <a:extLst>
              <a:ext uri="{FF2B5EF4-FFF2-40B4-BE49-F238E27FC236}">
                <a16:creationId xmlns:a16="http://schemas.microsoft.com/office/drawing/2014/main" id="{1204BD4C-09D0-4E1A-A9D2-250486AF1058}"/>
              </a:ext>
            </a:extLst>
          </p:cNvPr>
          <p:cNvSpPr txBox="1"/>
          <p:nvPr/>
        </p:nvSpPr>
        <p:spPr>
          <a:xfrm>
            <a:off x="4325509" y="1825737"/>
            <a:ext cx="2027339" cy="215444"/>
          </a:xfrm>
          <a:prstGeom prst="rect">
            <a:avLst/>
          </a:prstGeom>
          <a:noFill/>
        </p:spPr>
        <p:txBody>
          <a:bodyPr wrap="square" lIns="0" tIns="0" rIns="0" bIns="0" rtlCol="0">
            <a:spAutoFit/>
          </a:bodyPr>
          <a:lstStyle/>
          <a:p>
            <a:pPr algn="l"/>
            <a:r>
              <a:rPr lang="en-US" sz="1400" dirty="0"/>
              <a:t>Recommended approach</a:t>
            </a:r>
          </a:p>
        </p:txBody>
      </p:sp>
      <p:pic>
        <p:nvPicPr>
          <p:cNvPr id="51" name="Graphic 50">
            <a:extLst>
              <a:ext uri="{FF2B5EF4-FFF2-40B4-BE49-F238E27FC236}">
                <a16:creationId xmlns:a16="http://schemas.microsoft.com/office/drawing/2014/main" id="{2DC0F0D4-EED7-7642-91FF-5C674AA8071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66467" y="2128395"/>
            <a:ext cx="1464302" cy="1464302"/>
          </a:xfrm>
          <a:prstGeom prst="rect">
            <a:avLst/>
          </a:prstGeom>
        </p:spPr>
      </p:pic>
      <p:sp>
        <p:nvSpPr>
          <p:cNvPr id="38" name="Text Placeholder 10">
            <a:extLst>
              <a:ext uri="{FF2B5EF4-FFF2-40B4-BE49-F238E27FC236}">
                <a16:creationId xmlns:a16="http://schemas.microsoft.com/office/drawing/2014/main" id="{BE8DCB22-443B-4575-BCAB-236ACE8B2560}"/>
              </a:ext>
            </a:extLst>
          </p:cNvPr>
          <p:cNvSpPr txBox="1">
            <a:spLocks/>
          </p:cNvSpPr>
          <p:nvPr/>
        </p:nvSpPr>
        <p:spPr>
          <a:xfrm>
            <a:off x="6947388" y="4320948"/>
            <a:ext cx="3358326" cy="5416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Option 2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Proof of concept migration</a:t>
            </a:r>
          </a:p>
        </p:txBody>
      </p:sp>
      <p:sp>
        <p:nvSpPr>
          <p:cNvPr id="39" name="Text Placeholder 44">
            <a:extLst>
              <a:ext uri="{FF2B5EF4-FFF2-40B4-BE49-F238E27FC236}">
                <a16:creationId xmlns:a16="http://schemas.microsoft.com/office/drawing/2014/main" id="{5B8B8535-397B-4984-9BF8-ED8DD152E408}"/>
              </a:ext>
            </a:extLst>
          </p:cNvPr>
          <p:cNvSpPr txBox="1">
            <a:spLocks/>
          </p:cNvSpPr>
          <p:nvPr/>
        </p:nvSpPr>
        <p:spPr>
          <a:xfrm>
            <a:off x="6947388" y="4944116"/>
            <a:ext cx="3530215" cy="98180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solidFill>
                  <a:schemeClr val="tx1"/>
                </a:solidFill>
                <a:latin typeface="Segoe UI"/>
              </a:rPr>
              <a:t>Use dump and restore or import/export for faster migrations</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Recommended for testing and proof of concept scenarios only </a:t>
            </a:r>
          </a:p>
        </p:txBody>
      </p:sp>
      <p:grpSp>
        <p:nvGrpSpPr>
          <p:cNvPr id="41" name="Group 189">
            <a:extLst>
              <a:ext uri="{FF2B5EF4-FFF2-40B4-BE49-F238E27FC236}">
                <a16:creationId xmlns:a16="http://schemas.microsoft.com/office/drawing/2014/main" id="{BE4847B8-A645-024B-B322-1F3E4F1E19AE}"/>
              </a:ext>
              <a:ext uri="{C183D7F6-B498-43B3-948B-1728B52AA6E4}">
                <adec:decorative xmlns:adec="http://schemas.microsoft.com/office/drawing/2017/decorative" val="1"/>
              </a:ext>
            </a:extLst>
          </p:cNvPr>
          <p:cNvGrpSpPr>
            <a:grpSpLocks noChangeAspect="1"/>
          </p:cNvGrpSpPr>
          <p:nvPr/>
        </p:nvGrpSpPr>
        <p:grpSpPr bwMode="auto">
          <a:xfrm>
            <a:off x="4427040" y="4479530"/>
            <a:ext cx="1751284" cy="1313463"/>
            <a:chOff x="1614" y="1826"/>
            <a:chExt cx="312" cy="234"/>
          </a:xfrm>
        </p:grpSpPr>
        <p:sp>
          <p:nvSpPr>
            <p:cNvPr id="42" name="AutoShape 188">
              <a:extLst>
                <a:ext uri="{FF2B5EF4-FFF2-40B4-BE49-F238E27FC236}">
                  <a16:creationId xmlns:a16="http://schemas.microsoft.com/office/drawing/2014/main" id="{E422FBD8-2EA4-294D-ACC9-A0C63F71DDB9}"/>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90">
              <a:extLst>
                <a:ext uri="{FF2B5EF4-FFF2-40B4-BE49-F238E27FC236}">
                  <a16:creationId xmlns:a16="http://schemas.microsoft.com/office/drawing/2014/main" id="{424577E9-DA26-BA48-9684-ED53043FB946}"/>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91">
              <a:extLst>
                <a:ext uri="{FF2B5EF4-FFF2-40B4-BE49-F238E27FC236}">
                  <a16:creationId xmlns:a16="http://schemas.microsoft.com/office/drawing/2014/main" id="{B2EDBA00-B3B8-BE42-98A7-9799803E5B3B}"/>
                </a:ext>
              </a:extLst>
            </p:cNvPr>
            <p:cNvSpPr>
              <a:spLocks noChangeArrowheads="1"/>
            </p:cNvSpPr>
            <p:nvPr/>
          </p:nvSpPr>
          <p:spPr bwMode="auto">
            <a:xfrm>
              <a:off x="1614" y="1855"/>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192">
              <a:extLst>
                <a:ext uri="{FF2B5EF4-FFF2-40B4-BE49-F238E27FC236}">
                  <a16:creationId xmlns:a16="http://schemas.microsoft.com/office/drawing/2014/main" id="{30DCF13A-13BC-E440-80D4-321ABB1417BB}"/>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193">
              <a:extLst>
                <a:ext uri="{FF2B5EF4-FFF2-40B4-BE49-F238E27FC236}">
                  <a16:creationId xmlns:a16="http://schemas.microsoft.com/office/drawing/2014/main" id="{0AE781AE-2F23-E04E-B87E-A4C02CC92994}"/>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194">
              <a:extLst>
                <a:ext uri="{FF2B5EF4-FFF2-40B4-BE49-F238E27FC236}">
                  <a16:creationId xmlns:a16="http://schemas.microsoft.com/office/drawing/2014/main" id="{452D3947-A0C0-824C-A8AA-7A8C82405FD1}"/>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2001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674780-9D4E-49DE-95C8-2DEE78FC613F}"/>
              </a:ext>
            </a:extLst>
          </p:cNvPr>
          <p:cNvSpPr>
            <a:spLocks noGrp="1"/>
          </p:cNvSpPr>
          <p:nvPr>
            <p:ph type="title"/>
          </p:nvPr>
        </p:nvSpPr>
        <p:spPr/>
        <p:txBody>
          <a:bodyPr/>
          <a:lstStyle/>
          <a:p>
            <a:r>
              <a:rPr lang="en-US" dirty="0"/>
              <a:t>Be future-ready with Azure</a:t>
            </a:r>
            <a:endParaRPr lang="en-US" dirty="0">
              <a:solidFill>
                <a:schemeClr val="accent1"/>
              </a:solidFill>
            </a:endParaRPr>
          </a:p>
        </p:txBody>
      </p:sp>
      <p:grpSp>
        <p:nvGrpSpPr>
          <p:cNvPr id="3" name="Group 2" descr="Graphic showing azure cloud with A.i., Hybrid, Security, and scale icons">
            <a:extLst>
              <a:ext uri="{FF2B5EF4-FFF2-40B4-BE49-F238E27FC236}">
                <a16:creationId xmlns:a16="http://schemas.microsoft.com/office/drawing/2014/main" id="{D79F468F-6BA8-824C-B081-645B594D2B85}"/>
              </a:ext>
            </a:extLst>
          </p:cNvPr>
          <p:cNvGrpSpPr/>
          <p:nvPr/>
        </p:nvGrpSpPr>
        <p:grpSpPr>
          <a:xfrm>
            <a:off x="3533254" y="1261302"/>
            <a:ext cx="5523614" cy="4324499"/>
            <a:chOff x="3533254" y="1261302"/>
            <a:chExt cx="5523614" cy="4324499"/>
          </a:xfrm>
        </p:grpSpPr>
        <p:sp>
          <p:nvSpPr>
            <p:cNvPr id="136" name="Freeform: Shape 135">
              <a:extLst>
                <a:ext uri="{FF2B5EF4-FFF2-40B4-BE49-F238E27FC236}">
                  <a16:creationId xmlns:a16="http://schemas.microsoft.com/office/drawing/2014/main" id="{EE525C6D-C99D-4AFE-AFEA-EC0259BBED55}"/>
                </a:ext>
                <a:ext uri="{C183D7F6-B498-43B3-948B-1728B52AA6E4}">
                  <adec:decorative xmlns:adec="http://schemas.microsoft.com/office/drawing/2017/decorative" val="1"/>
                </a:ext>
              </a:extLst>
            </p:cNvPr>
            <p:cNvSpPr>
              <a:spLocks/>
            </p:cNvSpPr>
            <p:nvPr/>
          </p:nvSpPr>
          <p:spPr bwMode="auto">
            <a:xfrm flipH="1">
              <a:off x="3846700" y="1932750"/>
              <a:ext cx="5177504" cy="3175168"/>
            </a:xfrm>
            <a:custGeom>
              <a:avLst/>
              <a:gdLst>
                <a:gd name="connsiteX0" fmla="*/ 2105218 w 5177504"/>
                <a:gd name="connsiteY0" fmla="*/ 0 h 3175168"/>
                <a:gd name="connsiteX1" fmla="*/ 495447 w 5177504"/>
                <a:gd name="connsiteY1" fmla="*/ 1582478 h 3175168"/>
                <a:gd name="connsiteX2" fmla="*/ 503758 w 5177504"/>
                <a:gd name="connsiteY2" fmla="*/ 1744277 h 3175168"/>
                <a:gd name="connsiteX3" fmla="*/ 518994 w 5177504"/>
                <a:gd name="connsiteY3" fmla="*/ 1842417 h 3175168"/>
                <a:gd name="connsiteX4" fmla="*/ 413199 w 5177504"/>
                <a:gd name="connsiteY4" fmla="*/ 1875258 h 3175168"/>
                <a:gd name="connsiteX5" fmla="*/ 0 w 5177504"/>
                <a:gd name="connsiteY5" fmla="*/ 2498630 h 3175168"/>
                <a:gd name="connsiteX6" fmla="*/ 676538 w 5177504"/>
                <a:gd name="connsiteY6" fmla="*/ 3175168 h 3175168"/>
                <a:gd name="connsiteX7" fmla="*/ 4500966 w 5177504"/>
                <a:gd name="connsiteY7" fmla="*/ 3175168 h 3175168"/>
                <a:gd name="connsiteX8" fmla="*/ 5177504 w 5177504"/>
                <a:gd name="connsiteY8" fmla="*/ 2498630 h 3175168"/>
                <a:gd name="connsiteX9" fmla="*/ 4764305 w 5177504"/>
                <a:gd name="connsiteY9" fmla="*/ 1875258 h 3175168"/>
                <a:gd name="connsiteX10" fmla="*/ 4645075 w 5177504"/>
                <a:gd name="connsiteY10" fmla="*/ 1838247 h 3175168"/>
                <a:gd name="connsiteX11" fmla="*/ 4657815 w 5177504"/>
                <a:gd name="connsiteY11" fmla="*/ 1798257 h 3175168"/>
                <a:gd name="connsiteX12" fmla="*/ 4680140 w 5177504"/>
                <a:gd name="connsiteY12" fmla="*/ 1582478 h 3175168"/>
                <a:gd name="connsiteX13" fmla="*/ 3581277 w 5177504"/>
                <a:gd name="connsiteY13" fmla="*/ 511799 h 3175168"/>
                <a:gd name="connsiteX14" fmla="*/ 3359818 w 5177504"/>
                <a:gd name="connsiteY14" fmla="*/ 533551 h 3175168"/>
                <a:gd name="connsiteX15" fmla="*/ 3317961 w 5177504"/>
                <a:gd name="connsiteY15" fmla="*/ 544038 h 3175168"/>
                <a:gd name="connsiteX16" fmla="*/ 3243498 w 5177504"/>
                <a:gd name="connsiteY16" fmla="*/ 463497 h 3175168"/>
                <a:gd name="connsiteX17" fmla="*/ 2105218 w 5177504"/>
                <a:gd name="connsiteY17" fmla="*/ 0 h 317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77504" h="3175168">
                  <a:moveTo>
                    <a:pt x="2105218" y="0"/>
                  </a:moveTo>
                  <a:cubicBezTo>
                    <a:pt x="1216166" y="0"/>
                    <a:pt x="495447" y="708500"/>
                    <a:pt x="495447" y="1582478"/>
                  </a:cubicBezTo>
                  <a:cubicBezTo>
                    <a:pt x="495447" y="1637102"/>
                    <a:pt x="498262" y="1691079"/>
                    <a:pt x="503758" y="1744277"/>
                  </a:cubicBezTo>
                  <a:lnTo>
                    <a:pt x="518994" y="1842417"/>
                  </a:lnTo>
                  <a:lnTo>
                    <a:pt x="413199" y="1875258"/>
                  </a:lnTo>
                  <a:cubicBezTo>
                    <a:pt x="170379" y="1977962"/>
                    <a:pt x="0" y="2218399"/>
                    <a:pt x="0" y="2498630"/>
                  </a:cubicBezTo>
                  <a:cubicBezTo>
                    <a:pt x="0" y="2872272"/>
                    <a:pt x="302896" y="3175168"/>
                    <a:pt x="676538" y="3175168"/>
                  </a:cubicBezTo>
                  <a:lnTo>
                    <a:pt x="4500966" y="3175168"/>
                  </a:lnTo>
                  <a:cubicBezTo>
                    <a:pt x="4874608" y="3175168"/>
                    <a:pt x="5177504" y="2872272"/>
                    <a:pt x="5177504" y="2498630"/>
                  </a:cubicBezTo>
                  <a:cubicBezTo>
                    <a:pt x="5177504" y="2218399"/>
                    <a:pt x="5007125" y="1977962"/>
                    <a:pt x="4764305" y="1875258"/>
                  </a:cubicBezTo>
                  <a:lnTo>
                    <a:pt x="4645075" y="1838247"/>
                  </a:lnTo>
                  <a:lnTo>
                    <a:pt x="4657815" y="1798257"/>
                  </a:lnTo>
                  <a:cubicBezTo>
                    <a:pt x="4672453" y="1728559"/>
                    <a:pt x="4680140" y="1656393"/>
                    <a:pt x="4680140" y="1582478"/>
                  </a:cubicBezTo>
                  <a:cubicBezTo>
                    <a:pt x="4680140" y="991158"/>
                    <a:pt x="4188162" y="511799"/>
                    <a:pt x="3581277" y="511799"/>
                  </a:cubicBezTo>
                  <a:cubicBezTo>
                    <a:pt x="3505417" y="511799"/>
                    <a:pt x="3431351" y="519289"/>
                    <a:pt x="3359818" y="533551"/>
                  </a:cubicBezTo>
                  <a:lnTo>
                    <a:pt x="3317961" y="544038"/>
                  </a:lnTo>
                  <a:lnTo>
                    <a:pt x="3243498" y="463497"/>
                  </a:lnTo>
                  <a:cubicBezTo>
                    <a:pt x="2952187" y="177125"/>
                    <a:pt x="2549744" y="0"/>
                    <a:pt x="2105218" y="0"/>
                  </a:cubicBezTo>
                  <a:close/>
                </a:path>
              </a:pathLst>
            </a:cu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grpSp>
          <p:nvGrpSpPr>
            <p:cNvPr id="2" name="Group 1" descr="cloud">
              <a:extLst>
                <a:ext uri="{FF2B5EF4-FFF2-40B4-BE49-F238E27FC236}">
                  <a16:creationId xmlns:a16="http://schemas.microsoft.com/office/drawing/2014/main" id="{B5F13135-8546-1348-9038-6EECDFBC8F69}"/>
                </a:ext>
              </a:extLst>
            </p:cNvPr>
            <p:cNvGrpSpPr/>
            <p:nvPr/>
          </p:nvGrpSpPr>
          <p:grpSpPr>
            <a:xfrm>
              <a:off x="3946897" y="2034471"/>
              <a:ext cx="4988113" cy="2960824"/>
              <a:chOff x="3946897" y="2034471"/>
              <a:chExt cx="4988113" cy="2960824"/>
            </a:xfrm>
          </p:grpSpPr>
          <p:sp>
            <p:nvSpPr>
              <p:cNvPr id="122" name="Oval 19">
                <a:extLst>
                  <a:ext uri="{FF2B5EF4-FFF2-40B4-BE49-F238E27FC236}">
                    <a16:creationId xmlns:a16="http://schemas.microsoft.com/office/drawing/2014/main" id="{9FD264EE-7752-4D38-B2F5-36A813179631}"/>
                  </a:ext>
                </a:extLst>
              </p:cNvPr>
              <p:cNvSpPr>
                <a:spLocks noChangeArrowheads="1"/>
              </p:cNvSpPr>
              <p:nvPr/>
            </p:nvSpPr>
            <p:spPr bwMode="auto">
              <a:xfrm flipH="1">
                <a:off x="5422955" y="2034471"/>
                <a:ext cx="3003064" cy="2952148"/>
              </a:xfrm>
              <a:prstGeom prst="ellipse">
                <a:avLst/>
              </a:prstGeom>
              <a:gradFill flip="none" rotWithShape="1">
                <a:gsLst>
                  <a:gs pos="19000">
                    <a:schemeClr val="accent2">
                      <a:alpha val="0"/>
                    </a:schemeClr>
                  </a:gs>
                  <a:gs pos="100000">
                    <a:schemeClr val="accent2">
                      <a:alpha val="75000"/>
                    </a:schemeClr>
                  </a:gs>
                </a:gsLst>
                <a:lin ang="1350000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p:nvSpPr>
              <p:cNvPr id="123" name="Freeform 20">
                <a:extLst>
                  <a:ext uri="{FF2B5EF4-FFF2-40B4-BE49-F238E27FC236}">
                    <a16:creationId xmlns:a16="http://schemas.microsoft.com/office/drawing/2014/main" id="{00BAE9E6-8235-4886-BABA-2CF10ED56F41}"/>
                  </a:ext>
                </a:extLst>
              </p:cNvPr>
              <p:cNvSpPr>
                <a:spLocks/>
              </p:cNvSpPr>
              <p:nvPr/>
            </p:nvSpPr>
            <p:spPr bwMode="auto">
              <a:xfrm flipH="1">
                <a:off x="3946897" y="3875515"/>
                <a:ext cx="4988113" cy="1119780"/>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adFill flip="none" rotWithShape="1">
                <a:gsLst>
                  <a:gs pos="8000">
                    <a:schemeClr val="accent2">
                      <a:alpha val="0"/>
                    </a:schemeClr>
                  </a:gs>
                  <a:gs pos="100000">
                    <a:schemeClr val="accent2">
                      <a:alpha val="65000"/>
                    </a:schemeClr>
                  </a:gs>
                </a:gsLst>
                <a:lin ang="540000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p:nvSpPr>
              <p:cNvPr id="124" name="Oval 21">
                <a:extLst>
                  <a:ext uri="{FF2B5EF4-FFF2-40B4-BE49-F238E27FC236}">
                    <a16:creationId xmlns:a16="http://schemas.microsoft.com/office/drawing/2014/main" id="{0D3FEBDE-5A17-4D0B-9378-38EC2FC2AF14}"/>
                  </a:ext>
                </a:extLst>
              </p:cNvPr>
              <p:cNvSpPr>
                <a:spLocks noChangeArrowheads="1"/>
              </p:cNvSpPr>
              <p:nvPr/>
            </p:nvSpPr>
            <p:spPr bwMode="auto">
              <a:xfrm flipH="1">
                <a:off x="4455888" y="2543462"/>
                <a:ext cx="1985081" cy="1934166"/>
              </a:xfrm>
              <a:prstGeom prst="ellipse">
                <a:avLst/>
              </a:prstGeom>
              <a:gradFill flip="none" rotWithShape="1">
                <a:gsLst>
                  <a:gs pos="12000">
                    <a:schemeClr val="accent2">
                      <a:alpha val="0"/>
                    </a:schemeClr>
                  </a:gs>
                  <a:gs pos="100000">
                    <a:schemeClr val="accent2">
                      <a:alpha val="85000"/>
                    </a:schemeClr>
                  </a:gs>
                </a:gsLst>
                <a:lin ang="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grpSp>
        <p:sp>
          <p:nvSpPr>
            <p:cNvPr id="82" name="Oval 81">
              <a:extLst>
                <a:ext uri="{FF2B5EF4-FFF2-40B4-BE49-F238E27FC236}">
                  <a16:creationId xmlns:a16="http://schemas.microsoft.com/office/drawing/2014/main" id="{C1E7AD1A-5791-44E8-8F13-30EA32D28574}"/>
                </a:ext>
              </a:extLst>
            </p:cNvPr>
            <p:cNvSpPr/>
            <p:nvPr/>
          </p:nvSpPr>
          <p:spPr bwMode="auto">
            <a:xfrm>
              <a:off x="5614412" y="1261302"/>
              <a:ext cx="1141165" cy="1147570"/>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14427E28-35CC-4399-B118-9FF9E6207024}"/>
                </a:ext>
              </a:extLst>
            </p:cNvPr>
            <p:cNvSpPr/>
            <p:nvPr/>
          </p:nvSpPr>
          <p:spPr bwMode="auto">
            <a:xfrm>
              <a:off x="3533254" y="2716463"/>
              <a:ext cx="1141165" cy="1147570"/>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9" name="Group 154">
              <a:extLst>
                <a:ext uri="{FF2B5EF4-FFF2-40B4-BE49-F238E27FC236}">
                  <a16:creationId xmlns:a16="http://schemas.microsoft.com/office/drawing/2014/main" id="{4E8ADC1C-4C42-4862-988A-9647342382FB}"/>
                </a:ext>
              </a:extLst>
            </p:cNvPr>
            <p:cNvGrpSpPr>
              <a:grpSpLocks noChangeAspect="1"/>
            </p:cNvGrpSpPr>
            <p:nvPr/>
          </p:nvGrpSpPr>
          <p:grpSpPr bwMode="auto">
            <a:xfrm>
              <a:off x="5993672" y="1582976"/>
              <a:ext cx="382645" cy="530602"/>
              <a:chOff x="1057" y="2781"/>
              <a:chExt cx="225" cy="312"/>
            </a:xfrm>
            <a:solidFill>
              <a:schemeClr val="accent1"/>
            </a:solidFill>
          </p:grpSpPr>
          <p:sp>
            <p:nvSpPr>
              <p:cNvPr id="90" name="Oval 155">
                <a:extLst>
                  <a:ext uri="{FF2B5EF4-FFF2-40B4-BE49-F238E27FC236}">
                    <a16:creationId xmlns:a16="http://schemas.microsoft.com/office/drawing/2014/main" id="{96683422-D8D6-44C0-B8CF-63EBD133E361}"/>
                  </a:ext>
                </a:extLst>
              </p:cNvPr>
              <p:cNvSpPr>
                <a:spLocks noChangeArrowheads="1"/>
              </p:cNvSpPr>
              <p:nvPr/>
            </p:nvSpPr>
            <p:spPr bwMode="auto">
              <a:xfrm>
                <a:off x="1057" y="2781"/>
                <a:ext cx="225" cy="2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91" name="Freeform 156">
                <a:extLst>
                  <a:ext uri="{FF2B5EF4-FFF2-40B4-BE49-F238E27FC236}">
                    <a16:creationId xmlns:a16="http://schemas.microsoft.com/office/drawing/2014/main" id="{4307302F-2F27-4AD4-9268-FB8E55C5A9BB}"/>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157">
                <a:extLst>
                  <a:ext uri="{FF2B5EF4-FFF2-40B4-BE49-F238E27FC236}">
                    <a16:creationId xmlns:a16="http://schemas.microsoft.com/office/drawing/2014/main" id="{D8317A7A-3005-45A3-97F8-AF3D02987535}"/>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158">
                <a:extLst>
                  <a:ext uri="{FF2B5EF4-FFF2-40B4-BE49-F238E27FC236}">
                    <a16:creationId xmlns:a16="http://schemas.microsoft.com/office/drawing/2014/main" id="{340E4E8C-8BA5-4EDE-8DA5-D9ABE0135AD0}"/>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grpSp>
        <p:sp>
          <p:nvSpPr>
            <p:cNvPr id="75" name="Oval 74">
              <a:extLst>
                <a:ext uri="{FF2B5EF4-FFF2-40B4-BE49-F238E27FC236}">
                  <a16:creationId xmlns:a16="http://schemas.microsoft.com/office/drawing/2014/main" id="{E4F96866-669E-43B3-89B2-6F8B63BD7677}"/>
                </a:ext>
              </a:extLst>
            </p:cNvPr>
            <p:cNvSpPr/>
            <p:nvPr/>
          </p:nvSpPr>
          <p:spPr bwMode="auto">
            <a:xfrm>
              <a:off x="7915703" y="2716463"/>
              <a:ext cx="1141165" cy="1147570"/>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mn-ea"/>
                <a:cs typeface="+mn-cs"/>
              </a:endParaRPr>
            </a:p>
          </p:txBody>
        </p:sp>
        <p:sp>
          <p:nvSpPr>
            <p:cNvPr id="77" name="Oval 76">
              <a:extLst>
                <a:ext uri="{FF2B5EF4-FFF2-40B4-BE49-F238E27FC236}">
                  <a16:creationId xmlns:a16="http://schemas.microsoft.com/office/drawing/2014/main" id="{563F39FD-260F-4561-91C2-8437F484FD94}"/>
                </a:ext>
              </a:extLst>
            </p:cNvPr>
            <p:cNvSpPr/>
            <p:nvPr/>
          </p:nvSpPr>
          <p:spPr bwMode="auto">
            <a:xfrm>
              <a:off x="5783184" y="4438231"/>
              <a:ext cx="1141165" cy="1147570"/>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mn-ea"/>
                <a:cs typeface="+mn-cs"/>
              </a:endParaRPr>
            </a:p>
          </p:txBody>
        </p:sp>
        <p:grpSp>
          <p:nvGrpSpPr>
            <p:cNvPr id="128" name="Group 127">
              <a:extLst>
                <a:ext uri="{FF2B5EF4-FFF2-40B4-BE49-F238E27FC236}">
                  <a16:creationId xmlns:a16="http://schemas.microsoft.com/office/drawing/2014/main" id="{F79E7CED-A6C5-4A8E-89D6-21A85A43617C}"/>
                </a:ext>
              </a:extLst>
            </p:cNvPr>
            <p:cNvGrpSpPr>
              <a:grpSpLocks noChangeAspect="1"/>
            </p:cNvGrpSpPr>
            <p:nvPr/>
          </p:nvGrpSpPr>
          <p:grpSpPr>
            <a:xfrm>
              <a:off x="5408396" y="2804404"/>
              <a:ext cx="1794136" cy="1391612"/>
              <a:chOff x="3486498" y="5451027"/>
              <a:chExt cx="1893396" cy="1468600"/>
            </a:xfrm>
            <a:solidFill>
              <a:schemeClr val="accent1"/>
            </a:solidFill>
          </p:grpSpPr>
          <p:sp>
            <p:nvSpPr>
              <p:cNvPr id="129" name="Freeform: Shape 128">
                <a:extLst>
                  <a:ext uri="{FF2B5EF4-FFF2-40B4-BE49-F238E27FC236}">
                    <a16:creationId xmlns:a16="http://schemas.microsoft.com/office/drawing/2014/main" id="{AF07AC0A-916D-4E2E-A81E-AD5B47BECB9C}"/>
                  </a:ext>
                </a:extLst>
              </p:cNvPr>
              <p:cNvSpPr/>
              <p:nvPr/>
            </p:nvSpPr>
            <p:spPr bwMode="auto">
              <a:xfrm>
                <a:off x="3486498" y="5451027"/>
                <a:ext cx="1068765" cy="1323278"/>
              </a:xfrm>
              <a:custGeom>
                <a:avLst/>
                <a:gdLst>
                  <a:gd name="connsiteX0" fmla="*/ 1033494 w 1033494"/>
                  <a:gd name="connsiteY0" fmla="*/ 0 h 1283793"/>
                  <a:gd name="connsiteX1" fmla="*/ 468302 w 1033494"/>
                  <a:gd name="connsiteY1" fmla="*/ 458209 h 1283793"/>
                  <a:gd name="connsiteX2" fmla="*/ 0 w 1033494"/>
                  <a:gd name="connsiteY2" fmla="*/ 1283793 h 1283793"/>
                  <a:gd name="connsiteX3" fmla="*/ 446098 w 1033494"/>
                  <a:gd name="connsiteY3" fmla="*/ 1283793 h 1283793"/>
                  <a:gd name="connsiteX4" fmla="*/ 1033494 w 1033494"/>
                  <a:gd name="connsiteY4" fmla="*/ 0 h 1283793"/>
                  <a:gd name="connsiteX0" fmla="*/ 1047475 w 1047475"/>
                  <a:gd name="connsiteY0" fmla="*/ 0 h 1283793"/>
                  <a:gd name="connsiteX1" fmla="*/ 482283 w 1047475"/>
                  <a:gd name="connsiteY1" fmla="*/ 458209 h 1283793"/>
                  <a:gd name="connsiteX2" fmla="*/ 0 w 1047475"/>
                  <a:gd name="connsiteY2" fmla="*/ 1281817 h 1283793"/>
                  <a:gd name="connsiteX3" fmla="*/ 460079 w 1047475"/>
                  <a:gd name="connsiteY3" fmla="*/ 1283793 h 1283793"/>
                  <a:gd name="connsiteX4" fmla="*/ 1047475 w 1047475"/>
                  <a:gd name="connsiteY4" fmla="*/ 0 h 1283793"/>
                  <a:gd name="connsiteX0" fmla="*/ 1049473 w 1049473"/>
                  <a:gd name="connsiteY0" fmla="*/ 0 h 1297628"/>
                  <a:gd name="connsiteX1" fmla="*/ 482283 w 1049473"/>
                  <a:gd name="connsiteY1" fmla="*/ 472044 h 1297628"/>
                  <a:gd name="connsiteX2" fmla="*/ 0 w 1049473"/>
                  <a:gd name="connsiteY2" fmla="*/ 1295652 h 1297628"/>
                  <a:gd name="connsiteX3" fmla="*/ 460079 w 1049473"/>
                  <a:gd name="connsiteY3" fmla="*/ 1297628 h 1297628"/>
                  <a:gd name="connsiteX4" fmla="*/ 1049473 w 1049473"/>
                  <a:gd name="connsiteY4" fmla="*/ 0 h 1297628"/>
                  <a:gd name="connsiteX0" fmla="*/ 1057462 w 1057462"/>
                  <a:gd name="connsiteY0" fmla="*/ 0 h 1295651"/>
                  <a:gd name="connsiteX1" fmla="*/ 482283 w 1057462"/>
                  <a:gd name="connsiteY1" fmla="*/ 470067 h 1295651"/>
                  <a:gd name="connsiteX2" fmla="*/ 0 w 1057462"/>
                  <a:gd name="connsiteY2" fmla="*/ 1293675 h 1295651"/>
                  <a:gd name="connsiteX3" fmla="*/ 460079 w 1057462"/>
                  <a:gd name="connsiteY3" fmla="*/ 1295651 h 1295651"/>
                  <a:gd name="connsiteX4" fmla="*/ 1057462 w 1057462"/>
                  <a:gd name="connsiteY4" fmla="*/ 0 h 129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62" h="1295651">
                    <a:moveTo>
                      <a:pt x="1057462" y="0"/>
                    </a:moveTo>
                    <a:lnTo>
                      <a:pt x="482283" y="470067"/>
                    </a:lnTo>
                    <a:lnTo>
                      <a:pt x="0" y="1293675"/>
                    </a:lnTo>
                    <a:lnTo>
                      <a:pt x="460079" y="1295651"/>
                    </a:lnTo>
                    <a:lnTo>
                      <a:pt x="1057462" y="0"/>
                    </a:lnTo>
                    <a:close/>
                  </a:path>
                </a:pathLst>
              </a:custGeom>
              <a:grpFill/>
              <a:ln w="19050" cap="flat" cmpd="sng" algn="ctr">
                <a:noFill/>
                <a:prstDash val="solid"/>
                <a:miter lim="800000"/>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1041EC4A-7A65-46C5-80FD-2CB7028053DC}"/>
                  </a:ext>
                </a:extLst>
              </p:cNvPr>
              <p:cNvSpPr/>
              <p:nvPr/>
            </p:nvSpPr>
            <p:spPr bwMode="auto">
              <a:xfrm>
                <a:off x="3918466" y="5540962"/>
                <a:ext cx="1461428" cy="1378665"/>
              </a:xfrm>
              <a:custGeom>
                <a:avLst/>
                <a:gdLst>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36276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48387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82268 w 1461426"/>
                  <a:gd name="connsiteY0" fmla="*/ 0 h 1378666"/>
                  <a:gd name="connsiteX1" fmla="*/ 440043 w 1461426"/>
                  <a:gd name="connsiteY1" fmla="*/ 678231 h 1378666"/>
                  <a:gd name="connsiteX2" fmla="*/ 876048 w 1461426"/>
                  <a:gd name="connsiteY2" fmla="*/ 1207090 h 1378666"/>
                  <a:gd name="connsiteX3" fmla="*/ 0 w 1461426"/>
                  <a:gd name="connsiteY3" fmla="*/ 1368573 h 1378666"/>
                  <a:gd name="connsiteX4" fmla="*/ 1439222 w 1461426"/>
                  <a:gd name="connsiteY4" fmla="*/ 1378666 h 1378666"/>
                  <a:gd name="connsiteX5" fmla="*/ 1461426 w 1461426"/>
                  <a:gd name="connsiteY5" fmla="*/ 1364536 h 1378666"/>
                  <a:gd name="connsiteX6" fmla="*/ 682268 w 1461426"/>
                  <a:gd name="connsiteY6" fmla="*/ 0 h 13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426" h="1378666">
                    <a:moveTo>
                      <a:pt x="682268" y="0"/>
                    </a:moveTo>
                    <a:lnTo>
                      <a:pt x="440043" y="678231"/>
                    </a:lnTo>
                    <a:lnTo>
                      <a:pt x="876048" y="1207090"/>
                    </a:lnTo>
                    <a:lnTo>
                      <a:pt x="0" y="1368573"/>
                    </a:lnTo>
                    <a:lnTo>
                      <a:pt x="1439222" y="1378666"/>
                    </a:lnTo>
                    <a:lnTo>
                      <a:pt x="1461426" y="1364536"/>
                    </a:lnTo>
                    <a:lnTo>
                      <a:pt x="682268" y="0"/>
                    </a:lnTo>
                    <a:close/>
                  </a:path>
                </a:pathLst>
              </a:custGeom>
              <a:grpFill/>
              <a:ln w="19050" cap="flat" cmpd="sng" algn="ctr">
                <a:noFill/>
                <a:prstDash val="solid"/>
                <a:miter lim="800000"/>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37" name="Group 32">
              <a:extLst>
                <a:ext uri="{FF2B5EF4-FFF2-40B4-BE49-F238E27FC236}">
                  <a16:creationId xmlns:a16="http://schemas.microsoft.com/office/drawing/2014/main" id="{A4E56269-E1A0-4DC1-8176-D775EF16D252}"/>
                </a:ext>
              </a:extLst>
            </p:cNvPr>
            <p:cNvGrpSpPr>
              <a:grpSpLocks noChangeAspect="1"/>
            </p:cNvGrpSpPr>
            <p:nvPr/>
          </p:nvGrpSpPr>
          <p:grpSpPr bwMode="auto">
            <a:xfrm>
              <a:off x="3863929" y="3042598"/>
              <a:ext cx="495300" cy="495300"/>
              <a:chOff x="2812" y="999"/>
              <a:chExt cx="312" cy="312"/>
            </a:xfrm>
          </p:grpSpPr>
          <p:sp>
            <p:nvSpPr>
              <p:cNvPr id="138" name="AutoShape 31">
                <a:extLst>
                  <a:ext uri="{FF2B5EF4-FFF2-40B4-BE49-F238E27FC236}">
                    <a16:creationId xmlns:a16="http://schemas.microsoft.com/office/drawing/2014/main" id="{E76299FC-1F19-4A2F-954C-BABCB96A636D}"/>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33">
                <a:extLst>
                  <a:ext uri="{FF2B5EF4-FFF2-40B4-BE49-F238E27FC236}">
                    <a16:creationId xmlns:a16="http://schemas.microsoft.com/office/drawing/2014/main" id="{DBD90042-C9BC-41CA-A450-EBA2D27F4444}"/>
                  </a:ext>
                </a:extLst>
              </p:cNvPr>
              <p:cNvSpPr>
                <a:spLocks noChangeArrowheads="1"/>
              </p:cNvSpPr>
              <p:nvPr/>
            </p:nvSpPr>
            <p:spPr bwMode="auto">
              <a:xfrm>
                <a:off x="3095" y="999"/>
                <a:ext cx="29"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34">
                <a:extLst>
                  <a:ext uri="{FF2B5EF4-FFF2-40B4-BE49-F238E27FC236}">
                    <a16:creationId xmlns:a16="http://schemas.microsoft.com/office/drawing/2014/main" id="{30859ED6-43E4-42D6-ACC4-C71E11397357}"/>
                  </a:ext>
                </a:extLst>
              </p:cNvPr>
              <p:cNvSpPr>
                <a:spLocks noChangeArrowheads="1"/>
              </p:cNvSpPr>
              <p:nvPr/>
            </p:nvSpPr>
            <p:spPr bwMode="auto">
              <a:xfrm>
                <a:off x="3027" y="999"/>
                <a:ext cx="97"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35">
                <a:extLst>
                  <a:ext uri="{FF2B5EF4-FFF2-40B4-BE49-F238E27FC236}">
                    <a16:creationId xmlns:a16="http://schemas.microsoft.com/office/drawing/2014/main" id="{D1F806E6-6F7B-4B19-B485-56062FC9C2C7}"/>
                  </a:ext>
                </a:extLst>
              </p:cNvPr>
              <p:cNvSpPr>
                <a:spLocks noChangeArrowheads="1"/>
              </p:cNvSpPr>
              <p:nvPr/>
            </p:nvSpPr>
            <p:spPr bwMode="auto">
              <a:xfrm>
                <a:off x="3027" y="1282"/>
                <a:ext cx="97"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36">
                <a:extLst>
                  <a:ext uri="{FF2B5EF4-FFF2-40B4-BE49-F238E27FC236}">
                    <a16:creationId xmlns:a16="http://schemas.microsoft.com/office/drawing/2014/main" id="{A4113406-0D6A-42AE-832B-DEBEA214D9E2}"/>
                  </a:ext>
                </a:extLst>
              </p:cNvPr>
              <p:cNvSpPr>
                <a:spLocks noChangeArrowheads="1"/>
              </p:cNvSpPr>
              <p:nvPr/>
            </p:nvSpPr>
            <p:spPr bwMode="auto">
              <a:xfrm>
                <a:off x="3095"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37">
                <a:extLst>
                  <a:ext uri="{FF2B5EF4-FFF2-40B4-BE49-F238E27FC236}">
                    <a16:creationId xmlns:a16="http://schemas.microsoft.com/office/drawing/2014/main" id="{07DFE685-47D5-48A6-9725-069FC13511BA}"/>
                  </a:ext>
                </a:extLst>
              </p:cNvPr>
              <p:cNvSpPr>
                <a:spLocks noChangeArrowheads="1"/>
              </p:cNvSpPr>
              <p:nvPr/>
            </p:nvSpPr>
            <p:spPr bwMode="auto">
              <a:xfrm>
                <a:off x="2812"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38">
                <a:extLst>
                  <a:ext uri="{FF2B5EF4-FFF2-40B4-BE49-F238E27FC236}">
                    <a16:creationId xmlns:a16="http://schemas.microsoft.com/office/drawing/2014/main" id="{852097C1-B3E2-4564-8EC9-A679E4F90828}"/>
                  </a:ext>
                </a:extLst>
              </p:cNvPr>
              <p:cNvSpPr>
                <a:spLocks noChangeArrowheads="1"/>
              </p:cNvSpPr>
              <p:nvPr/>
            </p:nvSpPr>
            <p:spPr bwMode="auto">
              <a:xfrm>
                <a:off x="2812" y="1282"/>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9">
                <a:extLst>
                  <a:ext uri="{FF2B5EF4-FFF2-40B4-BE49-F238E27FC236}">
                    <a16:creationId xmlns:a16="http://schemas.microsoft.com/office/drawing/2014/main" id="{A90C4C7B-27C8-4AF3-AC39-56BA37B23D76}"/>
                  </a:ext>
                </a:extLst>
              </p:cNvPr>
              <p:cNvSpPr>
                <a:spLocks/>
              </p:cNvSpPr>
              <p:nvPr/>
            </p:nvSpPr>
            <p:spPr bwMode="auto">
              <a:xfrm>
                <a:off x="2949" y="1007"/>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0">
                <a:extLst>
                  <a:ext uri="{FF2B5EF4-FFF2-40B4-BE49-F238E27FC236}">
                    <a16:creationId xmlns:a16="http://schemas.microsoft.com/office/drawing/2014/main" id="{DDD26296-7858-4E76-9618-015ACB4F9A0B}"/>
                  </a:ext>
                </a:extLst>
              </p:cNvPr>
              <p:cNvSpPr>
                <a:spLocks/>
              </p:cNvSpPr>
              <p:nvPr/>
            </p:nvSpPr>
            <p:spPr bwMode="auto">
              <a:xfrm>
                <a:off x="2948" y="1136"/>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1">
                <a:extLst>
                  <a:ext uri="{FF2B5EF4-FFF2-40B4-BE49-F238E27FC236}">
                    <a16:creationId xmlns:a16="http://schemas.microsoft.com/office/drawing/2014/main" id="{C6DD67FE-FF8B-4405-B4DA-F6AB21A22246}"/>
                  </a:ext>
                </a:extLst>
              </p:cNvPr>
              <p:cNvSpPr>
                <a:spLocks/>
              </p:cNvSpPr>
              <p:nvPr/>
            </p:nvSpPr>
            <p:spPr bwMode="auto">
              <a:xfrm>
                <a:off x="2820" y="1135"/>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42">
                <a:extLst>
                  <a:ext uri="{FF2B5EF4-FFF2-40B4-BE49-F238E27FC236}">
                    <a16:creationId xmlns:a16="http://schemas.microsoft.com/office/drawing/2014/main" id="{4FFE2161-6352-4341-898D-40EF1994DC68}"/>
                  </a:ext>
                </a:extLst>
              </p:cNvPr>
              <p:cNvSpPr>
                <a:spLocks/>
              </p:cNvSpPr>
              <p:nvPr/>
            </p:nvSpPr>
            <p:spPr bwMode="auto">
              <a:xfrm>
                <a:off x="2820" y="1007"/>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43">
                <a:extLst>
                  <a:ext uri="{FF2B5EF4-FFF2-40B4-BE49-F238E27FC236}">
                    <a16:creationId xmlns:a16="http://schemas.microsoft.com/office/drawing/2014/main" id="{0599B117-2B98-4058-AABB-449FAD1B01FA}"/>
                  </a:ext>
                </a:extLst>
              </p:cNvPr>
              <p:cNvSpPr>
                <a:spLocks noChangeArrowheads="1"/>
              </p:cNvSpPr>
              <p:nvPr/>
            </p:nvSpPr>
            <p:spPr bwMode="auto">
              <a:xfrm>
                <a:off x="2812" y="999"/>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44">
                <a:extLst>
                  <a:ext uri="{FF2B5EF4-FFF2-40B4-BE49-F238E27FC236}">
                    <a16:creationId xmlns:a16="http://schemas.microsoft.com/office/drawing/2014/main" id="{97A04DF0-1806-43AB-87D1-840916A8065F}"/>
                  </a:ext>
                </a:extLst>
              </p:cNvPr>
              <p:cNvSpPr>
                <a:spLocks noChangeArrowheads="1"/>
              </p:cNvSpPr>
              <p:nvPr/>
            </p:nvSpPr>
            <p:spPr bwMode="auto">
              <a:xfrm>
                <a:off x="2812" y="999"/>
                <a:ext cx="30" cy="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1" name="Group 4">
              <a:extLst>
                <a:ext uri="{FF2B5EF4-FFF2-40B4-BE49-F238E27FC236}">
                  <a16:creationId xmlns:a16="http://schemas.microsoft.com/office/drawing/2014/main" id="{55F24035-77D9-42B3-8AE0-98BF341BE71F}"/>
                </a:ext>
              </a:extLst>
            </p:cNvPr>
            <p:cNvGrpSpPr>
              <a:grpSpLocks noChangeAspect="1"/>
            </p:cNvGrpSpPr>
            <p:nvPr/>
          </p:nvGrpSpPr>
          <p:grpSpPr bwMode="auto">
            <a:xfrm>
              <a:off x="8268200" y="3042598"/>
              <a:ext cx="495300" cy="495300"/>
              <a:chOff x="410" y="999"/>
              <a:chExt cx="312" cy="312"/>
            </a:xfrm>
          </p:grpSpPr>
          <p:sp>
            <p:nvSpPr>
              <p:cNvPr id="152" name="AutoShape 3">
                <a:extLst>
                  <a:ext uri="{FF2B5EF4-FFF2-40B4-BE49-F238E27FC236}">
                    <a16:creationId xmlns:a16="http://schemas.microsoft.com/office/drawing/2014/main" id="{129C3F54-7476-4E5E-8F29-FA74D6919F8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5">
                <a:extLst>
                  <a:ext uri="{FF2B5EF4-FFF2-40B4-BE49-F238E27FC236}">
                    <a16:creationId xmlns:a16="http://schemas.microsoft.com/office/drawing/2014/main" id="{F70F1FD8-43C8-4881-AE8E-537336991BBD}"/>
                  </a:ext>
                </a:extLst>
              </p:cNvPr>
              <p:cNvSpPr>
                <a:spLocks noChangeArrowheads="1"/>
              </p:cNvSpPr>
              <p:nvPr/>
            </p:nvSpPr>
            <p:spPr bwMode="auto">
              <a:xfrm>
                <a:off x="410" y="999"/>
                <a:ext cx="156"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53">
                <a:extLst>
                  <a:ext uri="{FF2B5EF4-FFF2-40B4-BE49-F238E27FC236}">
                    <a16:creationId xmlns:a16="http://schemas.microsoft.com/office/drawing/2014/main" id="{5D4AE7C2-713B-41BC-AE5C-5FAD038D2A71}"/>
                  </a:ext>
                </a:extLst>
              </p:cNvPr>
              <p:cNvSpPr>
                <a:spLocks noChangeArrowheads="1"/>
              </p:cNvSpPr>
              <p:nvPr/>
            </p:nvSpPr>
            <p:spPr bwMode="auto">
              <a:xfrm>
                <a:off x="566" y="1155"/>
                <a:ext cx="156" cy="1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7">
                <a:extLst>
                  <a:ext uri="{FF2B5EF4-FFF2-40B4-BE49-F238E27FC236}">
                    <a16:creationId xmlns:a16="http://schemas.microsoft.com/office/drawing/2014/main" id="{6BBCB16F-D1BA-467E-95C4-7238A9CD9560}"/>
                  </a:ext>
                </a:extLst>
              </p:cNvPr>
              <p:cNvSpPr>
                <a:spLocks noChangeArrowheads="1"/>
              </p:cNvSpPr>
              <p:nvPr/>
            </p:nvSpPr>
            <p:spPr bwMode="auto">
              <a:xfrm>
                <a:off x="449" y="104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8">
                <a:extLst>
                  <a:ext uri="{FF2B5EF4-FFF2-40B4-BE49-F238E27FC236}">
                    <a16:creationId xmlns:a16="http://schemas.microsoft.com/office/drawing/2014/main" id="{232AFB75-0410-4353-8EDF-5A721FEA3B7F}"/>
                  </a:ext>
                </a:extLst>
              </p:cNvPr>
              <p:cNvSpPr>
                <a:spLocks noChangeArrowheads="1"/>
              </p:cNvSpPr>
              <p:nvPr/>
            </p:nvSpPr>
            <p:spPr bwMode="auto">
              <a:xfrm>
                <a:off x="498" y="104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9">
                <a:extLst>
                  <a:ext uri="{FF2B5EF4-FFF2-40B4-BE49-F238E27FC236}">
                    <a16:creationId xmlns:a16="http://schemas.microsoft.com/office/drawing/2014/main" id="{5979BDD0-6598-40E1-8E4A-9826B9D5149C}"/>
                  </a:ext>
                </a:extLst>
              </p:cNvPr>
              <p:cNvSpPr>
                <a:spLocks noChangeArrowheads="1"/>
              </p:cNvSpPr>
              <p:nvPr/>
            </p:nvSpPr>
            <p:spPr bwMode="auto">
              <a:xfrm>
                <a:off x="449" y="1096"/>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10">
                <a:extLst>
                  <a:ext uri="{FF2B5EF4-FFF2-40B4-BE49-F238E27FC236}">
                    <a16:creationId xmlns:a16="http://schemas.microsoft.com/office/drawing/2014/main" id="{500F778B-935F-4B0C-856A-2665B560ABF6}"/>
                  </a:ext>
                </a:extLst>
              </p:cNvPr>
              <p:cNvSpPr>
                <a:spLocks noChangeArrowheads="1"/>
              </p:cNvSpPr>
              <p:nvPr/>
            </p:nvSpPr>
            <p:spPr bwMode="auto">
              <a:xfrm>
                <a:off x="498" y="1096"/>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11">
                <a:extLst>
                  <a:ext uri="{FF2B5EF4-FFF2-40B4-BE49-F238E27FC236}">
                    <a16:creationId xmlns:a16="http://schemas.microsoft.com/office/drawing/2014/main" id="{AE18C534-4279-4B4F-85AA-E165BF85CD98}"/>
                  </a:ext>
                </a:extLst>
              </p:cNvPr>
              <p:cNvSpPr>
                <a:spLocks noChangeArrowheads="1"/>
              </p:cNvSpPr>
              <p:nvPr/>
            </p:nvSpPr>
            <p:spPr bwMode="auto">
              <a:xfrm>
                <a:off x="449" y="1145"/>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12">
                <a:extLst>
                  <a:ext uri="{FF2B5EF4-FFF2-40B4-BE49-F238E27FC236}">
                    <a16:creationId xmlns:a16="http://schemas.microsoft.com/office/drawing/2014/main" id="{592D444E-23F8-43D7-97D7-E51F90733586}"/>
                  </a:ext>
                </a:extLst>
              </p:cNvPr>
              <p:cNvSpPr>
                <a:spLocks noChangeArrowheads="1"/>
              </p:cNvSpPr>
              <p:nvPr/>
            </p:nvSpPr>
            <p:spPr bwMode="auto">
              <a:xfrm>
                <a:off x="498" y="1145"/>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3">
                <a:extLst>
                  <a:ext uri="{FF2B5EF4-FFF2-40B4-BE49-F238E27FC236}">
                    <a16:creationId xmlns:a16="http://schemas.microsoft.com/office/drawing/2014/main" id="{B25D0B47-29FE-4F0A-95C5-1F525D248EF6}"/>
                  </a:ext>
                </a:extLst>
              </p:cNvPr>
              <p:cNvSpPr>
                <a:spLocks noChangeArrowheads="1"/>
              </p:cNvSpPr>
              <p:nvPr/>
            </p:nvSpPr>
            <p:spPr bwMode="auto">
              <a:xfrm>
                <a:off x="449" y="119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14">
                <a:extLst>
                  <a:ext uri="{FF2B5EF4-FFF2-40B4-BE49-F238E27FC236}">
                    <a16:creationId xmlns:a16="http://schemas.microsoft.com/office/drawing/2014/main" id="{7052C004-E800-4683-AC6B-9B16AD527C5E}"/>
                  </a:ext>
                </a:extLst>
              </p:cNvPr>
              <p:cNvSpPr>
                <a:spLocks noChangeArrowheads="1"/>
              </p:cNvSpPr>
              <p:nvPr/>
            </p:nvSpPr>
            <p:spPr bwMode="auto">
              <a:xfrm>
                <a:off x="498" y="119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5">
                <a:extLst>
                  <a:ext uri="{FF2B5EF4-FFF2-40B4-BE49-F238E27FC236}">
                    <a16:creationId xmlns:a16="http://schemas.microsoft.com/office/drawing/2014/main" id="{A9B80768-C600-4437-BCBE-419BD5C03679}"/>
                  </a:ext>
                </a:extLst>
              </p:cNvPr>
              <p:cNvSpPr>
                <a:spLocks noChangeArrowheads="1"/>
              </p:cNvSpPr>
              <p:nvPr/>
            </p:nvSpPr>
            <p:spPr bwMode="auto">
              <a:xfrm>
                <a:off x="469" y="1272"/>
                <a:ext cx="38" cy="39"/>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16">
                <a:extLst>
                  <a:ext uri="{FF2B5EF4-FFF2-40B4-BE49-F238E27FC236}">
                    <a16:creationId xmlns:a16="http://schemas.microsoft.com/office/drawing/2014/main" id="{88BA2145-097C-4BEA-BC56-59D7620E1CA2}"/>
                  </a:ext>
                </a:extLst>
              </p:cNvPr>
              <p:cNvSpPr>
                <a:spLocks noChangeArrowheads="1"/>
              </p:cNvSpPr>
              <p:nvPr/>
            </p:nvSpPr>
            <p:spPr bwMode="auto">
              <a:xfrm>
                <a:off x="605" y="1194"/>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17">
                <a:extLst>
                  <a:ext uri="{FF2B5EF4-FFF2-40B4-BE49-F238E27FC236}">
                    <a16:creationId xmlns:a16="http://schemas.microsoft.com/office/drawing/2014/main" id="{C4551E7D-87D5-4516-86CD-95644FD6A8E9}"/>
                  </a:ext>
                </a:extLst>
              </p:cNvPr>
              <p:cNvSpPr>
                <a:spLocks noChangeArrowheads="1"/>
              </p:cNvSpPr>
              <p:nvPr/>
            </p:nvSpPr>
            <p:spPr bwMode="auto">
              <a:xfrm>
                <a:off x="654" y="1194"/>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18">
                <a:extLst>
                  <a:ext uri="{FF2B5EF4-FFF2-40B4-BE49-F238E27FC236}">
                    <a16:creationId xmlns:a16="http://schemas.microsoft.com/office/drawing/2014/main" id="{0CE66012-9441-4A85-812B-46857276C026}"/>
                  </a:ext>
                </a:extLst>
              </p:cNvPr>
              <p:cNvSpPr>
                <a:spLocks noChangeArrowheads="1"/>
              </p:cNvSpPr>
              <p:nvPr/>
            </p:nvSpPr>
            <p:spPr bwMode="auto">
              <a:xfrm>
                <a:off x="624" y="1272"/>
                <a:ext cx="40" cy="39"/>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19">
                <a:extLst>
                  <a:ext uri="{FF2B5EF4-FFF2-40B4-BE49-F238E27FC236}">
                    <a16:creationId xmlns:a16="http://schemas.microsoft.com/office/drawing/2014/main" id="{9C51E722-79BD-4616-BB82-EB80ABE3BFA7}"/>
                  </a:ext>
                </a:extLst>
              </p:cNvPr>
              <p:cNvSpPr>
                <a:spLocks noChangeArrowheads="1"/>
              </p:cNvSpPr>
              <p:nvPr/>
            </p:nvSpPr>
            <p:spPr bwMode="auto">
              <a:xfrm>
                <a:off x="605" y="1048"/>
                <a:ext cx="59"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20">
                <a:extLst>
                  <a:ext uri="{FF2B5EF4-FFF2-40B4-BE49-F238E27FC236}">
                    <a16:creationId xmlns:a16="http://schemas.microsoft.com/office/drawing/2014/main" id="{7D8573F2-CADC-4B0A-A011-1F9BE5F1689F}"/>
                  </a:ext>
                </a:extLst>
              </p:cNvPr>
              <p:cNvSpPr>
                <a:spLocks/>
              </p:cNvSpPr>
              <p:nvPr/>
            </p:nvSpPr>
            <p:spPr bwMode="auto">
              <a:xfrm>
                <a:off x="595" y="1084"/>
                <a:ext cx="98" cy="22"/>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21">
                <a:extLst>
                  <a:ext uri="{FF2B5EF4-FFF2-40B4-BE49-F238E27FC236}">
                    <a16:creationId xmlns:a16="http://schemas.microsoft.com/office/drawing/2014/main" id="{765A9FD3-F9EB-4C0B-8ADA-4AE73A6525F4}"/>
                  </a:ext>
                </a:extLst>
              </p:cNvPr>
              <p:cNvSpPr>
                <a:spLocks noChangeArrowheads="1"/>
              </p:cNvSpPr>
              <p:nvPr/>
            </p:nvSpPr>
            <p:spPr bwMode="auto">
              <a:xfrm>
                <a:off x="644" y="1058"/>
                <a:ext cx="39"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0" name="Group 169">
              <a:extLst>
                <a:ext uri="{FF2B5EF4-FFF2-40B4-BE49-F238E27FC236}">
                  <a16:creationId xmlns:a16="http://schemas.microsoft.com/office/drawing/2014/main" id="{282B7493-8A92-4046-BE4D-D1A34C422686}"/>
                </a:ext>
              </a:extLst>
            </p:cNvPr>
            <p:cNvGrpSpPr/>
            <p:nvPr/>
          </p:nvGrpSpPr>
          <p:grpSpPr>
            <a:xfrm>
              <a:off x="6124320" y="4694200"/>
              <a:ext cx="458892" cy="566332"/>
              <a:chOff x="1980078" y="253998"/>
              <a:chExt cx="3830386" cy="4727197"/>
            </a:xfrm>
          </p:grpSpPr>
          <p:sp>
            <p:nvSpPr>
              <p:cNvPr id="171" name="Rectangle 27">
                <a:extLst>
                  <a:ext uri="{FF2B5EF4-FFF2-40B4-BE49-F238E27FC236}">
                    <a16:creationId xmlns:a16="http://schemas.microsoft.com/office/drawing/2014/main" id="{BC487EB9-E82C-4A87-8EAC-52E7A4CAED1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Freeform 29">
                <a:extLst>
                  <a:ext uri="{FF2B5EF4-FFF2-40B4-BE49-F238E27FC236}">
                    <a16:creationId xmlns:a16="http://schemas.microsoft.com/office/drawing/2014/main" id="{69BB3FC2-544F-42E9-9505-AF327B68013F}"/>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Freeform 30">
                <a:extLst>
                  <a:ext uri="{FF2B5EF4-FFF2-40B4-BE49-F238E27FC236}">
                    <a16:creationId xmlns:a16="http://schemas.microsoft.com/office/drawing/2014/main" id="{2A8C6E94-9DD4-44E0-BE8E-AE383119D942}"/>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Freeform: Shape 173">
                <a:extLst>
                  <a:ext uri="{FF2B5EF4-FFF2-40B4-BE49-F238E27FC236}">
                    <a16:creationId xmlns:a16="http://schemas.microsoft.com/office/drawing/2014/main" id="{F21A016E-AD94-4C13-9D2C-D6FF25C839B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83" name="Rectangle 82">
            <a:extLst>
              <a:ext uri="{FF2B5EF4-FFF2-40B4-BE49-F238E27FC236}">
                <a16:creationId xmlns:a16="http://schemas.microsoft.com/office/drawing/2014/main" id="{BEDC16EF-EE1B-4058-B960-EFB350ECA8F9}"/>
              </a:ext>
            </a:extLst>
          </p:cNvPr>
          <p:cNvSpPr/>
          <p:nvPr/>
        </p:nvSpPr>
        <p:spPr bwMode="auto">
          <a:xfrm>
            <a:off x="3452665" y="1503268"/>
            <a:ext cx="2057474" cy="658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A.I.</a:t>
            </a:r>
          </a:p>
          <a:p>
            <a:pPr marL="0" marR="0" lvl="1" indent="0" algn="r"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Intelligent by default</a:t>
            </a:r>
          </a:p>
        </p:txBody>
      </p:sp>
      <p:sp>
        <p:nvSpPr>
          <p:cNvPr id="76" name="Rectangle 75">
            <a:extLst>
              <a:ext uri="{FF2B5EF4-FFF2-40B4-BE49-F238E27FC236}">
                <a16:creationId xmlns:a16="http://schemas.microsoft.com/office/drawing/2014/main" id="{F99754BC-F2D1-469A-98DE-35EBA4080261}"/>
              </a:ext>
            </a:extLst>
          </p:cNvPr>
          <p:cNvSpPr/>
          <p:nvPr/>
        </p:nvSpPr>
        <p:spPr bwMode="auto">
          <a:xfrm>
            <a:off x="9146699" y="2960927"/>
            <a:ext cx="2150424" cy="658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Hybrid</a:t>
            </a:r>
          </a:p>
          <a:p>
            <a:pPr marL="0" marR="0" lvl="1" indent="0"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Operational freedom </a:t>
            </a:r>
          </a:p>
        </p:txBody>
      </p:sp>
      <p:sp>
        <p:nvSpPr>
          <p:cNvPr id="78" name="Rectangle 77">
            <a:extLst>
              <a:ext uri="{FF2B5EF4-FFF2-40B4-BE49-F238E27FC236}">
                <a16:creationId xmlns:a16="http://schemas.microsoft.com/office/drawing/2014/main" id="{0DAD3FA9-3D4A-4DD4-A645-B60E693A0648}"/>
              </a:ext>
            </a:extLst>
          </p:cNvPr>
          <p:cNvSpPr/>
          <p:nvPr/>
        </p:nvSpPr>
        <p:spPr bwMode="auto">
          <a:xfrm>
            <a:off x="5321640" y="5668706"/>
            <a:ext cx="2064252" cy="658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Security</a:t>
            </a:r>
          </a:p>
          <a:p>
            <a:pPr marL="0" marR="0" lvl="1" indent="0" algn="ctr"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Always a step ahead</a:t>
            </a:r>
          </a:p>
        </p:txBody>
      </p:sp>
      <p:sp>
        <p:nvSpPr>
          <p:cNvPr id="80" name="Rectangle 79">
            <a:extLst>
              <a:ext uri="{FF2B5EF4-FFF2-40B4-BE49-F238E27FC236}">
                <a16:creationId xmlns:a16="http://schemas.microsoft.com/office/drawing/2014/main" id="{E0A76551-974C-457E-A0BD-6D775EAAA480}"/>
              </a:ext>
            </a:extLst>
          </p:cNvPr>
          <p:cNvSpPr/>
          <p:nvPr/>
        </p:nvSpPr>
        <p:spPr bwMode="auto">
          <a:xfrm>
            <a:off x="2107160" y="2960927"/>
            <a:ext cx="1316557" cy="658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Scale</a:t>
            </a:r>
          </a:p>
          <a:p>
            <a:pPr marL="0" marR="0" lvl="1" indent="0" algn="r"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Limitless</a:t>
            </a:r>
            <a:endParaRPr kumimoji="0" lang="en-US" sz="1600" b="0" i="0" u="none" strike="noStrike" kern="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1022524967"/>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438C-3CB4-4762-A1D0-406EC15FCAB2}"/>
              </a:ext>
            </a:extLst>
          </p:cNvPr>
          <p:cNvSpPr>
            <a:spLocks noGrp="1"/>
          </p:cNvSpPr>
          <p:nvPr>
            <p:ph type="title"/>
          </p:nvPr>
        </p:nvSpPr>
        <p:spPr>
          <a:xfrm>
            <a:off x="562274" y="440494"/>
            <a:ext cx="4614160" cy="969851"/>
          </a:xfrm>
        </p:spPr>
        <p:txBody>
          <a:bodyPr>
            <a:noAutofit/>
          </a:bodyPr>
          <a:lstStyle/>
          <a:p>
            <a:r>
              <a:rPr lang="en-US" dirty="0"/>
              <a:t>Migrating to Azure Database for PostgreSQL</a:t>
            </a:r>
          </a:p>
        </p:txBody>
      </p:sp>
      <p:sp>
        <p:nvSpPr>
          <p:cNvPr id="4" name="TextBox 3">
            <a:extLst>
              <a:ext uri="{FF2B5EF4-FFF2-40B4-BE49-F238E27FC236}">
                <a16:creationId xmlns:a16="http://schemas.microsoft.com/office/drawing/2014/main" id="{7CDE9883-20E0-4705-9356-71C160B73918}"/>
              </a:ext>
            </a:extLst>
          </p:cNvPr>
          <p:cNvSpPr txBox="1"/>
          <p:nvPr/>
        </p:nvSpPr>
        <p:spPr>
          <a:xfrm>
            <a:off x="495432" y="1686294"/>
            <a:ext cx="4309044" cy="984885"/>
          </a:xfrm>
          <a:prstGeom prst="rect">
            <a:avLst/>
          </a:prstGeom>
          <a:noFill/>
        </p:spPr>
        <p:txBody>
          <a:bodyPr wrap="square" rtlCol="0">
            <a:spAutoFit/>
          </a:bodyPr>
          <a:lstStyle/>
          <a:p>
            <a:pPr marL="0" marR="0" lvl="0" indent="0" algn="l" defTabSz="914400" rtl="0" eaLnBrk="1" fontAlgn="auto" latinLnBrk="0" hangingPunct="1">
              <a:spcBef>
                <a:spcPts val="1200"/>
              </a:spcBef>
              <a:spcAft>
                <a:spcPts val="0"/>
              </a:spcAft>
              <a:buClrTx/>
              <a:buSzTx/>
              <a:buFontTx/>
              <a:buNone/>
              <a:tabLst/>
              <a:defRPr/>
            </a:pPr>
            <a:r>
              <a:rPr lang="en-US" sz="1600" dirty="0">
                <a:latin typeface="+mj-lt"/>
                <a:cs typeface="Segoe UI" panose="020B0502040204020203" pitchFamily="34" charset="0"/>
              </a:rPr>
              <a:t>Opportunity</a:t>
            </a:r>
          </a:p>
          <a:p>
            <a:pPr marR="0" lvl="0" algn="l" defTabSz="914400" rtl="0" eaLnBrk="1" fontAlgn="auto" latinLnBrk="0" hangingPunct="1">
              <a:spcBef>
                <a:spcPts val="1200"/>
              </a:spcBef>
              <a:spcAft>
                <a:spcPts val="0"/>
              </a:spcAft>
              <a:buClrTx/>
              <a:buSzTx/>
              <a:tabLst/>
              <a:defRPr/>
            </a:pPr>
            <a:r>
              <a:rPr lang="en-US" sz="1600" dirty="0"/>
              <a:t>DBAs spending time maintaining their databases, not focused on their apps</a:t>
            </a:r>
          </a:p>
        </p:txBody>
      </p:sp>
      <p:sp>
        <p:nvSpPr>
          <p:cNvPr id="71" name="TextBox 70">
            <a:extLst>
              <a:ext uri="{FF2B5EF4-FFF2-40B4-BE49-F238E27FC236}">
                <a16:creationId xmlns:a16="http://schemas.microsoft.com/office/drawing/2014/main" id="{68698BAB-5685-4CDD-830B-825220D48160}"/>
              </a:ext>
            </a:extLst>
          </p:cNvPr>
          <p:cNvSpPr txBox="1"/>
          <p:nvPr/>
        </p:nvSpPr>
        <p:spPr>
          <a:xfrm>
            <a:off x="6016787" y="5040690"/>
            <a:ext cx="1956922" cy="743004"/>
          </a:xfrm>
          <a:prstGeom prst="rect">
            <a:avLst/>
          </a:prstGeom>
        </p:spPr>
        <p:txBody>
          <a:bodyPr wrap="square" lIns="89643" tIns="44821" rIns="89643" bIns="44821" rtlCol="0">
            <a:spAutoFit/>
          </a:bodyPr>
          <a:lstStyle>
            <a:defPPr>
              <a:defRPr lang="en-US"/>
            </a:defPPr>
            <a:lvl1pPr marR="0" lvl="0" indent="0" algn="ctr" fontAlgn="auto">
              <a:lnSpc>
                <a:spcPct val="90000"/>
              </a:lnSpc>
              <a:spcBef>
                <a:spcPts val="0"/>
              </a:spcBef>
              <a:spcAft>
                <a:spcPts val="588"/>
              </a:spcAft>
              <a:buClrTx/>
              <a:buSzTx/>
              <a:buFontTx/>
              <a:buNone/>
              <a:tabLst/>
              <a:defRPr kumimoji="0" sz="1100" b="0" i="0" u="none" strike="noStrike" cap="none" spc="0" normalizeH="0" baseline="0">
                <a:ln>
                  <a:noFill/>
                </a:ln>
                <a:solidFill>
                  <a:srgbClr val="1A1A1A"/>
                </a:solidFill>
                <a:effectLst/>
                <a:uLnTx/>
                <a:uFillTx/>
                <a:latin typeface="Segoe UI"/>
              </a:defRPr>
            </a:lvl1pPr>
          </a:lstStyle>
          <a:p>
            <a:pPr marL="0" marR="0" lvl="0" indent="0" algn="ctr" defTabSz="91437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On premises PostgreSQL</a:t>
            </a:r>
          </a:p>
          <a:p>
            <a:pPr marL="0" marR="0" lvl="0" indent="0" algn="ctr" defTabSz="914377" rtl="0" eaLnBrk="1" fontAlgn="auto" latinLnBrk="0" hangingPunct="1">
              <a:lnSpc>
                <a:spcPct val="90000"/>
              </a:lnSpc>
              <a:spcBef>
                <a:spcPts val="0"/>
              </a:spcBef>
              <a:spcAft>
                <a:spcPts val="588"/>
              </a:spcAft>
              <a:buClrTx/>
              <a:buSzTx/>
              <a:buFontTx/>
              <a:buNone/>
              <a:tabLst/>
              <a:defRPr/>
            </a:pPr>
            <a:r>
              <a:rPr lang="en-US" sz="1200"/>
              <a:t>VM PostgreSQL</a:t>
            </a:r>
          </a:p>
          <a:p>
            <a:pPr marL="0" marR="0" lvl="0" indent="0" algn="ctr" defTabSz="914377" rtl="0" eaLnBrk="1" fontAlgn="auto" latinLnBrk="0" hangingPunct="1">
              <a:lnSpc>
                <a:spcPct val="90000"/>
              </a:lnSpc>
              <a:spcBef>
                <a:spcPts val="0"/>
              </a:spcBef>
              <a:spcAft>
                <a:spcPts val="588"/>
              </a:spcAft>
              <a:buClrTx/>
              <a:buSzTx/>
              <a:buFontTx/>
              <a:buNone/>
              <a:tabLst/>
              <a:defRPr/>
            </a:pPr>
            <a:r>
              <a:rPr lang="en-US" sz="1200"/>
              <a:t>Other Managed Services</a:t>
            </a: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7" name="Arc 6" descr="arrow pointing from on prem postgresql to azure database migration services then to azure database for postgresql">
            <a:extLst>
              <a:ext uri="{FF2B5EF4-FFF2-40B4-BE49-F238E27FC236}">
                <a16:creationId xmlns:a16="http://schemas.microsoft.com/office/drawing/2014/main" id="{A29CD309-B6F4-4B15-9412-F9D4C5040F0E}"/>
              </a:ext>
            </a:extLst>
          </p:cNvPr>
          <p:cNvSpPr/>
          <p:nvPr/>
        </p:nvSpPr>
        <p:spPr>
          <a:xfrm rot="15801690">
            <a:off x="7959580" y="1006788"/>
            <a:ext cx="4106933" cy="5567390"/>
          </a:xfrm>
          <a:prstGeom prst="arc">
            <a:avLst>
              <a:gd name="adj1" fmla="val 16385943"/>
              <a:gd name="adj2" fmla="val 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TextBox 7">
            <a:extLst>
              <a:ext uri="{FF2B5EF4-FFF2-40B4-BE49-F238E27FC236}">
                <a16:creationId xmlns:a16="http://schemas.microsoft.com/office/drawing/2014/main" id="{25323BBD-BC72-4607-9120-32ACA5EEA39D}"/>
              </a:ext>
            </a:extLst>
          </p:cNvPr>
          <p:cNvSpPr txBox="1"/>
          <p:nvPr/>
        </p:nvSpPr>
        <p:spPr>
          <a:xfrm>
            <a:off x="7445982" y="2863253"/>
            <a:ext cx="1632164" cy="477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Azure Database Migration Services</a:t>
            </a:r>
          </a:p>
        </p:txBody>
      </p:sp>
      <p:sp>
        <p:nvSpPr>
          <p:cNvPr id="102" name="TextBox 101">
            <a:extLst>
              <a:ext uri="{FF2B5EF4-FFF2-40B4-BE49-F238E27FC236}">
                <a16:creationId xmlns:a16="http://schemas.microsoft.com/office/drawing/2014/main" id="{7F7D8185-9E87-4A95-8002-6D9EA2909336}"/>
              </a:ext>
            </a:extLst>
          </p:cNvPr>
          <p:cNvSpPr txBox="1"/>
          <p:nvPr/>
        </p:nvSpPr>
        <p:spPr>
          <a:xfrm>
            <a:off x="9785639" y="2352029"/>
            <a:ext cx="1278119" cy="422916"/>
          </a:xfrm>
          <a:prstGeom prst="rect">
            <a:avLst/>
          </a:prstGeom>
        </p:spPr>
        <p:txBody>
          <a:bodyPr wrap="square" lIns="89643" tIns="44821" rIns="89643" bIns="44821" rtlCol="0">
            <a:spAutoFit/>
          </a:bodyPr>
          <a:lstStyle>
            <a:defPPr>
              <a:defRPr lang="en-US"/>
            </a:defPPr>
            <a:lvl1pPr marR="0" lvl="0" indent="0" algn="ctr" fontAlgn="auto">
              <a:lnSpc>
                <a:spcPct val="90000"/>
              </a:lnSpc>
              <a:spcBef>
                <a:spcPts val="0"/>
              </a:spcBef>
              <a:spcAft>
                <a:spcPts val="588"/>
              </a:spcAft>
              <a:buClrTx/>
              <a:buSzTx/>
              <a:buFontTx/>
              <a:buNone/>
              <a:tabLst/>
              <a:defRPr kumimoji="0" sz="1100" b="0" i="0" u="none" strike="noStrike" cap="none" spc="0" normalizeH="0" baseline="0">
                <a:ln>
                  <a:noFill/>
                </a:ln>
                <a:solidFill>
                  <a:srgbClr val="1A1A1A"/>
                </a:solidFill>
                <a:effectLst/>
                <a:uLnTx/>
                <a:uFillTx/>
                <a:latin typeface="Segoe UI"/>
              </a:defRPr>
            </a:lvl1pPr>
          </a:lstStyle>
          <a:p>
            <a:pPr marL="0" marR="0" lvl="0" indent="0" algn="ctr" defTabSz="91437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Azure Database for PostgreSQL</a:t>
            </a:r>
          </a:p>
        </p:txBody>
      </p:sp>
      <p:sp>
        <p:nvSpPr>
          <p:cNvPr id="5" name="Rectangle 4">
            <a:extLst>
              <a:ext uri="{FF2B5EF4-FFF2-40B4-BE49-F238E27FC236}">
                <a16:creationId xmlns:a16="http://schemas.microsoft.com/office/drawing/2014/main" id="{96994A9F-1F8A-0C4B-A3C5-68154161B7C9}"/>
              </a:ext>
            </a:extLst>
          </p:cNvPr>
          <p:cNvSpPr/>
          <p:nvPr/>
        </p:nvSpPr>
        <p:spPr>
          <a:xfrm>
            <a:off x="497975" y="2892948"/>
            <a:ext cx="4151517" cy="2123658"/>
          </a:xfrm>
          <a:prstGeom prst="rect">
            <a:avLst/>
          </a:prstGeom>
        </p:spPr>
        <p:txBody>
          <a:bodyPr wrap="square">
            <a:spAutoFit/>
          </a:bodyPr>
          <a:lstStyle/>
          <a:p>
            <a:pPr>
              <a:spcBef>
                <a:spcPts val="1200"/>
              </a:spcBef>
              <a:defRPr/>
            </a:pPr>
            <a:r>
              <a:rPr lang="en-US" sz="1600" dirty="0">
                <a:latin typeface="+mj-lt"/>
                <a:cs typeface="Segoe UI" panose="020B0502040204020203" pitchFamily="34" charset="0"/>
              </a:rPr>
              <a:t>Solution</a:t>
            </a:r>
          </a:p>
          <a:p>
            <a:pPr lvl="0">
              <a:spcBef>
                <a:spcPts val="1200"/>
              </a:spcBef>
              <a:defRPr/>
            </a:pPr>
            <a:r>
              <a:rPr lang="en-US" sz="1600" dirty="0"/>
              <a:t>Azure Database for PostgreSQL takes care of patching, high availability, and performance management</a:t>
            </a:r>
          </a:p>
          <a:p>
            <a:pPr lvl="0">
              <a:spcBef>
                <a:spcPts val="1200"/>
              </a:spcBef>
              <a:defRPr/>
            </a:pPr>
            <a:r>
              <a:rPr lang="en-US" sz="1600" dirty="0"/>
              <a:t>Provides added benefits of comprehensive, intelligent security and compliance, including threat alerts </a:t>
            </a:r>
          </a:p>
        </p:txBody>
      </p:sp>
      <p:grpSp>
        <p:nvGrpSpPr>
          <p:cNvPr id="58" name="Group 57">
            <a:extLst>
              <a:ext uri="{FF2B5EF4-FFF2-40B4-BE49-F238E27FC236}">
                <a16:creationId xmlns:a16="http://schemas.microsoft.com/office/drawing/2014/main" id="{CB086A18-B6B2-6F47-92BB-B6B6709965BA}"/>
              </a:ext>
              <a:ext uri="{C183D7F6-B498-43B3-948B-1728B52AA6E4}">
                <adec:decorative xmlns:adec="http://schemas.microsoft.com/office/drawing/2017/decorative" val="1"/>
              </a:ext>
            </a:extLst>
          </p:cNvPr>
          <p:cNvGrpSpPr/>
          <p:nvPr/>
        </p:nvGrpSpPr>
        <p:grpSpPr>
          <a:xfrm>
            <a:off x="6223361" y="3758442"/>
            <a:ext cx="1343048" cy="1159926"/>
            <a:chOff x="5775073" y="3223498"/>
            <a:chExt cx="589426" cy="509059"/>
          </a:xfrm>
        </p:grpSpPr>
        <p:pic>
          <p:nvPicPr>
            <p:cNvPr id="59" name="Graphic 58">
              <a:extLst>
                <a:ext uri="{FF2B5EF4-FFF2-40B4-BE49-F238E27FC236}">
                  <a16:creationId xmlns:a16="http://schemas.microsoft.com/office/drawing/2014/main" id="{5E881B6E-2C0A-0A44-8057-BD8F3E2991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5073" y="3223498"/>
              <a:ext cx="499831" cy="499831"/>
            </a:xfrm>
            <a:prstGeom prst="rect">
              <a:avLst/>
            </a:prstGeom>
          </p:spPr>
        </p:pic>
        <p:pic>
          <p:nvPicPr>
            <p:cNvPr id="60" name="Graphic 59" descr="Azure Database for PostgreSQL logo">
              <a:extLst>
                <a:ext uri="{FF2B5EF4-FFF2-40B4-BE49-F238E27FC236}">
                  <a16:creationId xmlns:a16="http://schemas.microsoft.com/office/drawing/2014/main" id="{7B55F4C9-CC05-F94B-8914-83273ECFFFF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13127" y="3381186"/>
              <a:ext cx="351372" cy="351371"/>
            </a:xfrm>
            <a:prstGeom prst="rect">
              <a:avLst/>
            </a:prstGeom>
          </p:spPr>
        </p:pic>
      </p:grpSp>
      <p:pic>
        <p:nvPicPr>
          <p:cNvPr id="61" name="Graphic 60">
            <a:extLst>
              <a:ext uri="{FF2B5EF4-FFF2-40B4-BE49-F238E27FC236}">
                <a16:creationId xmlns:a16="http://schemas.microsoft.com/office/drawing/2014/main" id="{B59071DB-F6A0-3A4B-9FB5-0210D193F2D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78723" y="1624954"/>
            <a:ext cx="1464302" cy="1464302"/>
          </a:xfrm>
          <a:prstGeom prst="rect">
            <a:avLst/>
          </a:prstGeom>
        </p:spPr>
      </p:pic>
      <p:cxnSp>
        <p:nvCxnSpPr>
          <p:cNvPr id="62" name="Straight Connector 61">
            <a:extLst>
              <a:ext uri="{FF2B5EF4-FFF2-40B4-BE49-F238E27FC236}">
                <a16:creationId xmlns:a16="http://schemas.microsoft.com/office/drawing/2014/main" id="{23F45D22-D752-AC45-A8BE-A30E1FA2EFCE}"/>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5" name="Graphic 64" descr="Azure Database for PostgreSQL logo">
            <a:extLst>
              <a:ext uri="{FF2B5EF4-FFF2-40B4-BE49-F238E27FC236}">
                <a16:creationId xmlns:a16="http://schemas.microsoft.com/office/drawing/2014/main" id="{8E5C74AA-DC55-3040-A4B1-BF7F5291A9C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843989" y="1083709"/>
            <a:ext cx="1144310" cy="1144307"/>
          </a:xfrm>
          <a:prstGeom prst="rect">
            <a:avLst/>
          </a:prstGeom>
        </p:spPr>
      </p:pic>
    </p:spTree>
    <p:extLst>
      <p:ext uri="{BB962C8B-B14F-4D97-AF65-F5344CB8AC3E}">
        <p14:creationId xmlns:p14="http://schemas.microsoft.com/office/powerpoint/2010/main" val="67320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438C-3CB4-4762-A1D0-406EC15FCAB2}"/>
              </a:ext>
            </a:extLst>
          </p:cNvPr>
          <p:cNvSpPr>
            <a:spLocks noGrp="1"/>
          </p:cNvSpPr>
          <p:nvPr>
            <p:ph type="title"/>
          </p:nvPr>
        </p:nvSpPr>
        <p:spPr>
          <a:xfrm>
            <a:off x="562274" y="469571"/>
            <a:ext cx="4366187" cy="1204245"/>
          </a:xfrm>
        </p:spPr>
        <p:txBody>
          <a:bodyPr>
            <a:noAutofit/>
          </a:bodyPr>
          <a:lstStyle/>
          <a:p>
            <a:r>
              <a:rPr lang="en-US" dirty="0"/>
              <a:t>Migration from Oracle to Azure Database for PostgreSQL</a:t>
            </a:r>
            <a:endParaRPr lang="en-US" dirty="0">
              <a:solidFill>
                <a:srgbClr val="C00000"/>
              </a:solidFill>
            </a:endParaRPr>
          </a:p>
        </p:txBody>
      </p:sp>
      <p:cxnSp>
        <p:nvCxnSpPr>
          <p:cNvPr id="47" name="Straight Connector 46">
            <a:extLst>
              <a:ext uri="{FF2B5EF4-FFF2-40B4-BE49-F238E27FC236}">
                <a16:creationId xmlns:a16="http://schemas.microsoft.com/office/drawing/2014/main" id="{0F690D3A-E569-EF42-878A-638D4429740C}"/>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81F6233-F82D-1645-A7AC-C33364D2D17D}"/>
              </a:ext>
            </a:extLst>
          </p:cNvPr>
          <p:cNvSpPr txBox="1"/>
          <p:nvPr/>
        </p:nvSpPr>
        <p:spPr>
          <a:xfrm>
            <a:off x="522207" y="2143132"/>
            <a:ext cx="4483745" cy="1231106"/>
          </a:xfrm>
          <a:prstGeom prst="rect">
            <a:avLst/>
          </a:prstGeom>
          <a:noFill/>
        </p:spPr>
        <p:txBody>
          <a:bodyPr wrap="square" rtlCol="0">
            <a:spAutoFit/>
          </a:bodyPr>
          <a:lstStyle/>
          <a:p>
            <a:pPr marL="0" marR="0" lvl="0" indent="0" algn="l" defTabSz="914400" rtl="0" eaLnBrk="1" fontAlgn="auto" latinLnBrk="0" hangingPunct="1">
              <a:spcBef>
                <a:spcPts val="1200"/>
              </a:spcBef>
              <a:spcAft>
                <a:spcPts val="0"/>
              </a:spcAft>
              <a:buClrTx/>
              <a:buSzTx/>
              <a:buFontTx/>
              <a:buNone/>
              <a:tabLst/>
              <a:defRPr/>
            </a:pPr>
            <a:r>
              <a:rPr kumimoji="0" lang="en-US" sz="1600" u="none" strike="noStrike" kern="1200" cap="none" spc="0" normalizeH="0" baseline="0" noProof="0" dirty="0">
                <a:ln>
                  <a:noFill/>
                </a:ln>
                <a:effectLst/>
                <a:uLnTx/>
                <a:uFillTx/>
                <a:latin typeface="+mj-lt"/>
                <a:cs typeface="Segoe UI" panose="020B0502040204020203" pitchFamily="34" charset="0"/>
              </a:rPr>
              <a:t>Opportunity</a:t>
            </a:r>
          </a:p>
          <a:p>
            <a:pPr lvl="0">
              <a:spcBef>
                <a:spcPts val="1200"/>
              </a:spcBef>
              <a:defRPr/>
            </a:pPr>
            <a:r>
              <a:rPr lang="en-US" sz="1600" dirty="0"/>
              <a:t>Oracle license cost is expensive and additional features (such as partitioning and high availability) come at added cost</a:t>
            </a:r>
          </a:p>
        </p:txBody>
      </p:sp>
      <p:sp>
        <p:nvSpPr>
          <p:cNvPr id="67" name="Rectangle 66">
            <a:extLst>
              <a:ext uri="{FF2B5EF4-FFF2-40B4-BE49-F238E27FC236}">
                <a16:creationId xmlns:a16="http://schemas.microsoft.com/office/drawing/2014/main" id="{708140F3-9F80-2248-B089-D0E86C3C33D6}"/>
              </a:ext>
            </a:extLst>
          </p:cNvPr>
          <p:cNvSpPr/>
          <p:nvPr/>
        </p:nvSpPr>
        <p:spPr>
          <a:xfrm>
            <a:off x="522209" y="3685142"/>
            <a:ext cx="4483744" cy="1231106"/>
          </a:xfrm>
          <a:prstGeom prst="rect">
            <a:avLst/>
          </a:prstGeom>
        </p:spPr>
        <p:txBody>
          <a:bodyPr wrap="square">
            <a:spAutoFit/>
          </a:bodyPr>
          <a:lstStyle/>
          <a:p>
            <a:pPr>
              <a:spcBef>
                <a:spcPts val="1200"/>
              </a:spcBef>
              <a:defRPr/>
            </a:pPr>
            <a:r>
              <a:rPr lang="en-US" sz="1600" dirty="0">
                <a:latin typeface="+mj-lt"/>
                <a:cs typeface="Segoe UI" panose="020B0502040204020203" pitchFamily="34" charset="0"/>
              </a:rPr>
              <a:t>Solution</a:t>
            </a:r>
          </a:p>
          <a:p>
            <a:pPr lvl="0">
              <a:spcBef>
                <a:spcPts val="1200"/>
              </a:spcBef>
              <a:defRPr/>
            </a:pPr>
            <a:r>
              <a:rPr lang="en-US" sz="1600" dirty="0"/>
              <a:t>Migrating to Azure Database for PostgreSQL removes need for licenses as the customer can take advantage of open source PostgreSQL</a:t>
            </a:r>
          </a:p>
        </p:txBody>
      </p:sp>
      <p:grpSp>
        <p:nvGrpSpPr>
          <p:cNvPr id="3" name="Group 2">
            <a:extLst>
              <a:ext uri="{FF2B5EF4-FFF2-40B4-BE49-F238E27FC236}">
                <a16:creationId xmlns:a16="http://schemas.microsoft.com/office/drawing/2014/main" id="{E684B4A0-587A-5543-A791-05092686ECA3}"/>
              </a:ext>
              <a:ext uri="{C183D7F6-B498-43B3-948B-1728B52AA6E4}">
                <adec:decorative xmlns:adec="http://schemas.microsoft.com/office/drawing/2017/decorative" val="1"/>
              </a:ext>
            </a:extLst>
          </p:cNvPr>
          <p:cNvGrpSpPr/>
          <p:nvPr/>
        </p:nvGrpSpPr>
        <p:grpSpPr>
          <a:xfrm>
            <a:off x="6948800" y="4028542"/>
            <a:ext cx="529130" cy="678637"/>
            <a:chOff x="5704415" y="3299185"/>
            <a:chExt cx="529130" cy="678637"/>
          </a:xfrm>
        </p:grpSpPr>
        <p:sp>
          <p:nvSpPr>
            <p:cNvPr id="61" name="Freeform 182">
              <a:extLst>
                <a:ext uri="{FF2B5EF4-FFF2-40B4-BE49-F238E27FC236}">
                  <a16:creationId xmlns:a16="http://schemas.microsoft.com/office/drawing/2014/main" id="{4BE982AC-7580-4741-906F-3C7F6A3C71DD}"/>
                </a:ext>
              </a:extLst>
            </p:cNvPr>
            <p:cNvSpPr/>
            <p:nvPr/>
          </p:nvSpPr>
          <p:spPr bwMode="auto">
            <a:xfrm>
              <a:off x="5704415" y="3299185"/>
              <a:ext cx="529130" cy="6786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B0322E7-4AB5-BE45-8542-E4E13D1CE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9700" y="3469619"/>
              <a:ext cx="432240" cy="432240"/>
            </a:xfrm>
            <a:prstGeom prst="rect">
              <a:avLst/>
            </a:prstGeom>
          </p:spPr>
        </p:pic>
      </p:grpSp>
      <p:sp>
        <p:nvSpPr>
          <p:cNvPr id="38" name="TextBox 37">
            <a:extLst>
              <a:ext uri="{FF2B5EF4-FFF2-40B4-BE49-F238E27FC236}">
                <a16:creationId xmlns:a16="http://schemas.microsoft.com/office/drawing/2014/main" id="{8D79E52F-BEC4-3146-B784-15E660C9A46E}"/>
              </a:ext>
            </a:extLst>
          </p:cNvPr>
          <p:cNvSpPr txBox="1"/>
          <p:nvPr/>
        </p:nvSpPr>
        <p:spPr>
          <a:xfrm>
            <a:off x="6249262" y="4823714"/>
            <a:ext cx="1956922" cy="256717"/>
          </a:xfrm>
          <a:prstGeom prst="rect">
            <a:avLst/>
          </a:prstGeom>
        </p:spPr>
        <p:txBody>
          <a:bodyPr wrap="square" lIns="89643" tIns="44821" rIns="89643" bIns="44821" rtlCol="0">
            <a:spAutoFit/>
          </a:bodyPr>
          <a:lstStyle>
            <a:defPPr>
              <a:defRPr lang="en-US"/>
            </a:defPPr>
            <a:lvl1pPr marR="0" lvl="0" indent="0" algn="ctr" fontAlgn="auto">
              <a:lnSpc>
                <a:spcPct val="90000"/>
              </a:lnSpc>
              <a:spcBef>
                <a:spcPts val="0"/>
              </a:spcBef>
              <a:spcAft>
                <a:spcPts val="588"/>
              </a:spcAft>
              <a:buClrTx/>
              <a:buSzTx/>
              <a:buFontTx/>
              <a:buNone/>
              <a:tabLst/>
              <a:defRPr kumimoji="0" sz="1100" b="0" i="0" u="none" strike="noStrike" cap="none" spc="0" normalizeH="0" baseline="0">
                <a:ln>
                  <a:noFill/>
                </a:ln>
                <a:solidFill>
                  <a:srgbClr val="1A1A1A"/>
                </a:solidFill>
                <a:effectLst/>
                <a:uLnTx/>
                <a:uFillTx/>
                <a:latin typeface="Segoe UI"/>
              </a:defRPr>
            </a:lvl1pPr>
          </a:lstStyle>
          <a:p>
            <a:pPr marL="0" marR="0" lvl="0" indent="0" algn="ctr" defTabSz="91437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Single instance of Oracle</a:t>
            </a:r>
          </a:p>
        </p:txBody>
      </p:sp>
      <p:sp>
        <p:nvSpPr>
          <p:cNvPr id="39" name="Arc 38" descr="arrow pointing from single instance of oracle to azure database migration services then to azure database for postgresql">
            <a:extLst>
              <a:ext uri="{FF2B5EF4-FFF2-40B4-BE49-F238E27FC236}">
                <a16:creationId xmlns:a16="http://schemas.microsoft.com/office/drawing/2014/main" id="{F0795554-6B3E-5748-94A3-4B2E9E295D3E}"/>
              </a:ext>
            </a:extLst>
          </p:cNvPr>
          <p:cNvSpPr/>
          <p:nvPr/>
        </p:nvSpPr>
        <p:spPr>
          <a:xfrm rot="15801690">
            <a:off x="7959580" y="1006788"/>
            <a:ext cx="4106933" cy="5567390"/>
          </a:xfrm>
          <a:prstGeom prst="arc">
            <a:avLst>
              <a:gd name="adj1" fmla="val 16385943"/>
              <a:gd name="adj2" fmla="val 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21893033-2ECD-A047-8342-F9729B76D5CC}"/>
              </a:ext>
            </a:extLst>
          </p:cNvPr>
          <p:cNvSpPr txBox="1"/>
          <p:nvPr/>
        </p:nvSpPr>
        <p:spPr>
          <a:xfrm>
            <a:off x="7445982" y="2863253"/>
            <a:ext cx="1632164" cy="477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Azure Database Migration Services</a:t>
            </a:r>
          </a:p>
        </p:txBody>
      </p:sp>
      <p:pic>
        <p:nvPicPr>
          <p:cNvPr id="45" name="Graphic 44">
            <a:extLst>
              <a:ext uri="{FF2B5EF4-FFF2-40B4-BE49-F238E27FC236}">
                <a16:creationId xmlns:a16="http://schemas.microsoft.com/office/drawing/2014/main" id="{8374C922-4A5F-134E-B6AC-2497D529425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78723" y="1624954"/>
            <a:ext cx="1464302" cy="1464302"/>
          </a:xfrm>
          <a:prstGeom prst="rect">
            <a:avLst/>
          </a:prstGeom>
        </p:spPr>
      </p:pic>
      <p:sp>
        <p:nvSpPr>
          <p:cNvPr id="41" name="TextBox 40">
            <a:extLst>
              <a:ext uri="{FF2B5EF4-FFF2-40B4-BE49-F238E27FC236}">
                <a16:creationId xmlns:a16="http://schemas.microsoft.com/office/drawing/2014/main" id="{91A0955A-56C0-CC4D-BDFF-E89E6033D69E}"/>
              </a:ext>
            </a:extLst>
          </p:cNvPr>
          <p:cNvSpPr txBox="1"/>
          <p:nvPr/>
        </p:nvSpPr>
        <p:spPr>
          <a:xfrm>
            <a:off x="9785639" y="2352029"/>
            <a:ext cx="1278119" cy="422916"/>
          </a:xfrm>
          <a:prstGeom prst="rect">
            <a:avLst/>
          </a:prstGeom>
        </p:spPr>
        <p:txBody>
          <a:bodyPr wrap="square" lIns="89643" tIns="44821" rIns="89643" bIns="44821" rtlCol="0">
            <a:spAutoFit/>
          </a:bodyPr>
          <a:lstStyle>
            <a:defPPr>
              <a:defRPr lang="en-US"/>
            </a:defPPr>
            <a:lvl1pPr marR="0" lvl="0" indent="0" algn="ctr" fontAlgn="auto">
              <a:lnSpc>
                <a:spcPct val="90000"/>
              </a:lnSpc>
              <a:spcBef>
                <a:spcPts val="0"/>
              </a:spcBef>
              <a:spcAft>
                <a:spcPts val="588"/>
              </a:spcAft>
              <a:buClrTx/>
              <a:buSzTx/>
              <a:buFontTx/>
              <a:buNone/>
              <a:tabLst/>
              <a:defRPr kumimoji="0" sz="1100" b="0" i="0" u="none" strike="noStrike" cap="none" spc="0" normalizeH="0" baseline="0">
                <a:ln>
                  <a:noFill/>
                </a:ln>
                <a:solidFill>
                  <a:srgbClr val="1A1A1A"/>
                </a:solidFill>
                <a:effectLst/>
                <a:uLnTx/>
                <a:uFillTx/>
                <a:latin typeface="Segoe UI"/>
              </a:defRPr>
            </a:lvl1pPr>
          </a:lstStyle>
          <a:p>
            <a:pPr marL="0" marR="0" lvl="0" indent="0" algn="ctr" defTabSz="91437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Azure Database for PostgreSQL</a:t>
            </a:r>
          </a:p>
        </p:txBody>
      </p:sp>
      <p:pic>
        <p:nvPicPr>
          <p:cNvPr id="46" name="Graphic 45" descr="Azure Database for PostgreSQL logo">
            <a:extLst>
              <a:ext uri="{FF2B5EF4-FFF2-40B4-BE49-F238E27FC236}">
                <a16:creationId xmlns:a16="http://schemas.microsoft.com/office/drawing/2014/main" id="{E515B6CE-DC90-E344-9E9E-CAD83EF0F93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843989" y="1083709"/>
            <a:ext cx="1144310" cy="1144307"/>
          </a:xfrm>
          <a:prstGeom prst="rect">
            <a:avLst/>
          </a:prstGeom>
        </p:spPr>
      </p:pic>
    </p:spTree>
    <p:extLst>
      <p:ext uri="{BB962C8B-B14F-4D97-AF65-F5344CB8AC3E}">
        <p14:creationId xmlns:p14="http://schemas.microsoft.com/office/powerpoint/2010/main" val="116337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438C-3CB4-4762-A1D0-406EC15FCAB2}"/>
              </a:ext>
            </a:extLst>
          </p:cNvPr>
          <p:cNvSpPr>
            <a:spLocks noGrp="1"/>
          </p:cNvSpPr>
          <p:nvPr>
            <p:ph type="title"/>
          </p:nvPr>
        </p:nvSpPr>
        <p:spPr>
          <a:xfrm>
            <a:off x="550409" y="471490"/>
            <a:ext cx="4099083" cy="1140333"/>
          </a:xfrm>
        </p:spPr>
        <p:txBody>
          <a:bodyPr>
            <a:noAutofit/>
          </a:bodyPr>
          <a:lstStyle/>
          <a:p>
            <a:r>
              <a:rPr lang="en-US" dirty="0"/>
              <a:t>Migration from Single to Flexible</a:t>
            </a:r>
            <a:endParaRPr lang="en-US" dirty="0">
              <a:solidFill>
                <a:srgbClr val="C00000"/>
              </a:solidFill>
            </a:endParaRPr>
          </a:p>
        </p:txBody>
      </p:sp>
      <p:cxnSp>
        <p:nvCxnSpPr>
          <p:cNvPr id="44" name="Straight Connector 43">
            <a:extLst>
              <a:ext uri="{FF2B5EF4-FFF2-40B4-BE49-F238E27FC236}">
                <a16:creationId xmlns:a16="http://schemas.microsoft.com/office/drawing/2014/main" id="{7C4D2CA5-194E-7D49-853F-070DF2C5DAE8}"/>
              </a:ext>
              <a:ext uri="{C183D7F6-B498-43B3-948B-1728B52AA6E4}">
                <adec:decorative xmlns:adec="http://schemas.microsoft.com/office/drawing/2017/decorative" val="1"/>
              </a:ext>
            </a:extLst>
          </p:cNvPr>
          <p:cNvCxnSpPr/>
          <p:nvPr/>
        </p:nvCxnSpPr>
        <p:spPr>
          <a:xfrm>
            <a:off x="5181600" y="585788"/>
            <a:ext cx="0" cy="568325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81F6233-F82D-1645-A7AC-C33364D2D17D}"/>
              </a:ext>
            </a:extLst>
          </p:cNvPr>
          <p:cNvSpPr txBox="1"/>
          <p:nvPr/>
        </p:nvSpPr>
        <p:spPr>
          <a:xfrm>
            <a:off x="506709" y="1705451"/>
            <a:ext cx="4514741" cy="1477328"/>
          </a:xfrm>
          <a:prstGeom prst="rect">
            <a:avLst/>
          </a:prstGeom>
          <a:noFill/>
        </p:spPr>
        <p:txBody>
          <a:bodyPr wrap="square" rtlCol="0">
            <a:spAutoFit/>
          </a:bodyPr>
          <a:lstStyle/>
          <a:p>
            <a:pPr marL="0" marR="0" lvl="0" indent="0" algn="l" defTabSz="914400" rtl="0" eaLnBrk="1" fontAlgn="auto" latinLnBrk="0" hangingPunct="1">
              <a:spcBef>
                <a:spcPts val="1200"/>
              </a:spcBef>
              <a:spcAft>
                <a:spcPts val="0"/>
              </a:spcAft>
              <a:buClrTx/>
              <a:buSzTx/>
              <a:buFontTx/>
              <a:buNone/>
              <a:tabLst/>
              <a:defRPr/>
            </a:pPr>
            <a:r>
              <a:rPr kumimoji="0" lang="en-US" sz="1600" u="none" strike="noStrike" kern="1200" cap="none" spc="0" normalizeH="0" baseline="0" noProof="0" dirty="0">
                <a:ln>
                  <a:noFill/>
                </a:ln>
                <a:effectLst/>
                <a:uLnTx/>
                <a:uFillTx/>
                <a:latin typeface="+mj-lt"/>
                <a:cs typeface="Segoe UI" panose="020B0502040204020203" pitchFamily="34" charset="0"/>
              </a:rPr>
              <a:t>Opportunity</a:t>
            </a:r>
          </a:p>
          <a:p>
            <a:pPr marR="0" indent="0" fontAlgn="auto">
              <a:spcBef>
                <a:spcPts val="1200"/>
              </a:spcBef>
              <a:spcAft>
                <a:spcPts val="0"/>
              </a:spcAft>
              <a:buClrTx/>
              <a:buSzTx/>
              <a:buFontTx/>
              <a:buNone/>
              <a:tabLst/>
              <a:defRPr/>
            </a:pPr>
            <a:r>
              <a:rPr lang="en-US" sz="1600" dirty="0"/>
              <a:t>Existing single server customers are facing issues in terms of availability, connectivity, performance and query execution, thereby causing an intense live site load.</a:t>
            </a:r>
          </a:p>
        </p:txBody>
      </p:sp>
      <p:sp>
        <p:nvSpPr>
          <p:cNvPr id="67" name="Rectangle 66">
            <a:extLst>
              <a:ext uri="{FF2B5EF4-FFF2-40B4-BE49-F238E27FC236}">
                <a16:creationId xmlns:a16="http://schemas.microsoft.com/office/drawing/2014/main" id="{708140F3-9F80-2248-B089-D0E86C3C33D6}"/>
              </a:ext>
            </a:extLst>
          </p:cNvPr>
          <p:cNvSpPr/>
          <p:nvPr/>
        </p:nvSpPr>
        <p:spPr>
          <a:xfrm>
            <a:off x="506711" y="3432767"/>
            <a:ext cx="4514740" cy="1723549"/>
          </a:xfrm>
          <a:prstGeom prst="rect">
            <a:avLst/>
          </a:prstGeom>
        </p:spPr>
        <p:txBody>
          <a:bodyPr wrap="square">
            <a:spAutoFit/>
          </a:bodyPr>
          <a:lstStyle/>
          <a:p>
            <a:pPr>
              <a:spcBef>
                <a:spcPts val="1200"/>
              </a:spcBef>
              <a:defRPr/>
            </a:pPr>
            <a:r>
              <a:rPr lang="en-US" sz="1600" dirty="0">
                <a:latin typeface="+mj-lt"/>
                <a:cs typeface="Segoe UI" panose="020B0502040204020203" pitchFamily="34" charset="0"/>
              </a:rPr>
              <a:t>Solution</a:t>
            </a:r>
          </a:p>
          <a:p>
            <a:pPr>
              <a:spcBef>
                <a:spcPts val="1200"/>
              </a:spcBef>
              <a:defRPr/>
            </a:pPr>
            <a:r>
              <a:rPr lang="en-US" sz="1600" dirty="0"/>
              <a:t>Flexible server is a high performant deployment option built to address the above issues faced by customers. Migrating existing single server customers to flexible server would reduce live site load and improve customer satisfaction.</a:t>
            </a:r>
          </a:p>
        </p:txBody>
      </p:sp>
      <p:sp>
        <p:nvSpPr>
          <p:cNvPr id="37" name="TextBox 36">
            <a:extLst>
              <a:ext uri="{FF2B5EF4-FFF2-40B4-BE49-F238E27FC236}">
                <a16:creationId xmlns:a16="http://schemas.microsoft.com/office/drawing/2014/main" id="{ED4BA636-B0FB-4002-857C-698CA8C80B5D}"/>
              </a:ext>
            </a:extLst>
          </p:cNvPr>
          <p:cNvSpPr txBox="1"/>
          <p:nvPr/>
        </p:nvSpPr>
        <p:spPr>
          <a:xfrm>
            <a:off x="5610557" y="583870"/>
            <a:ext cx="4432345" cy="1208023"/>
          </a:xfrm>
          <a:prstGeom prst="rect">
            <a:avLst/>
          </a:prstGeom>
          <a:noFill/>
        </p:spPr>
        <p:txBody>
          <a:bodyPr wrap="square" rtlCol="0">
            <a:spAutoFit/>
          </a:bodyPr>
          <a:lstStyle/>
          <a:p>
            <a:pPr marL="0" marR="0" lvl="0" indent="0" algn="l" defTabSz="914400" rtl="0" eaLnBrk="1" fontAlgn="auto" latinLnBrk="0" hangingPunct="1">
              <a:spcAft>
                <a:spcPts val="90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mj-lt"/>
                <a:cs typeface="Segoe UI" panose="020B0502040204020203" pitchFamily="34" charset="0"/>
              </a:rPr>
              <a:t>PG single to flexible server automation tool</a:t>
            </a:r>
          </a:p>
          <a:p>
            <a:pPr marL="285750" marR="0" indent="-285750" fontAlgn="auto">
              <a:spcAft>
                <a:spcPts val="900"/>
              </a:spcAft>
              <a:buClrTx/>
              <a:buSzTx/>
              <a:buFont typeface="Arial" panose="020B0604020202020204" pitchFamily="34" charset="0"/>
              <a:buChar char="•"/>
              <a:tabLst/>
              <a:defRPr/>
            </a:pPr>
            <a:r>
              <a:rPr lang="en-US" sz="1200" dirty="0">
                <a:solidFill>
                  <a:prstClr val="black"/>
                </a:solidFill>
              </a:rPr>
              <a:t>Public Preview in Jan 22</a:t>
            </a:r>
          </a:p>
          <a:p>
            <a:pPr marL="285750" marR="0" indent="-285750" fontAlgn="auto">
              <a:spcAft>
                <a:spcPts val="900"/>
              </a:spcAft>
              <a:buClrTx/>
              <a:buSzTx/>
              <a:buFont typeface="Arial" panose="020B0604020202020204" pitchFamily="34" charset="0"/>
              <a:buChar char="•"/>
              <a:tabLst/>
              <a:defRPr/>
            </a:pPr>
            <a:r>
              <a:rPr lang="en-US" sz="1200" dirty="0">
                <a:solidFill>
                  <a:prstClr val="black"/>
                </a:solidFill>
              </a:rPr>
              <a:t>Comes with a CLI and portal Experience</a:t>
            </a:r>
          </a:p>
          <a:p>
            <a:pPr marL="285750" marR="0" indent="-285750" fontAlgn="auto">
              <a:spcAft>
                <a:spcPts val="900"/>
              </a:spcAft>
              <a:buClrTx/>
              <a:buSzTx/>
              <a:buFont typeface="Arial" panose="020B0604020202020204" pitchFamily="34" charset="0"/>
              <a:buChar char="•"/>
              <a:tabLst/>
              <a:defRPr/>
            </a:pPr>
            <a:r>
              <a:rPr lang="en-US" sz="1200" dirty="0">
                <a:solidFill>
                  <a:prstClr val="black"/>
                </a:solidFill>
                <a:hlinkClick r:id="rId3"/>
              </a:rPr>
              <a:t>Documentation</a:t>
            </a:r>
            <a:endParaRPr lang="en-US" sz="1200" dirty="0">
              <a:solidFill>
                <a:prstClr val="black"/>
              </a:solidFill>
            </a:endParaRPr>
          </a:p>
        </p:txBody>
      </p:sp>
      <p:sp>
        <p:nvSpPr>
          <p:cNvPr id="36" name="TextBox 35">
            <a:extLst>
              <a:ext uri="{FF2B5EF4-FFF2-40B4-BE49-F238E27FC236}">
                <a16:creationId xmlns:a16="http://schemas.microsoft.com/office/drawing/2014/main" id="{34A0A467-A132-3A46-BE8B-B01407AC0248}"/>
              </a:ext>
            </a:extLst>
          </p:cNvPr>
          <p:cNvSpPr txBox="1"/>
          <p:nvPr/>
        </p:nvSpPr>
        <p:spPr>
          <a:xfrm>
            <a:off x="6218265" y="5133680"/>
            <a:ext cx="1956922" cy="589115"/>
          </a:xfrm>
          <a:prstGeom prst="rect">
            <a:avLst/>
          </a:prstGeom>
        </p:spPr>
        <p:txBody>
          <a:bodyPr wrap="square" lIns="89643" tIns="44821" rIns="89643" bIns="44821" rtlCol="0">
            <a:spAutoFit/>
          </a:bodyPr>
          <a:lstStyle>
            <a:defPPr>
              <a:defRPr lang="en-US"/>
            </a:defPPr>
            <a:lvl1pPr marR="0" lvl="0" indent="0" algn="ctr" fontAlgn="auto">
              <a:lnSpc>
                <a:spcPct val="90000"/>
              </a:lnSpc>
              <a:spcBef>
                <a:spcPts val="0"/>
              </a:spcBef>
              <a:spcAft>
                <a:spcPts val="588"/>
              </a:spcAft>
              <a:buClrTx/>
              <a:buSzTx/>
              <a:buFontTx/>
              <a:buNone/>
              <a:tabLst/>
              <a:defRPr kumimoji="0" sz="1100" b="0" i="0" u="none" strike="noStrike" cap="none" spc="0" normalizeH="0" baseline="0">
                <a:ln>
                  <a:noFill/>
                </a:ln>
                <a:solidFill>
                  <a:srgbClr val="1A1A1A"/>
                </a:solidFill>
                <a:effectLst/>
                <a:uLnTx/>
                <a:uFillTx/>
                <a:latin typeface="Segoe UI"/>
              </a:defRPr>
            </a:lvl1pPr>
          </a:lstStyle>
          <a:p>
            <a:pPr lvl="0" defTabSz="914377">
              <a:defRPr/>
            </a:pPr>
            <a:r>
              <a:rPr lang="en-US" sz="1200" dirty="0"/>
              <a:t>Azure Database for PostgreSQL  </a:t>
            </a:r>
            <a:r>
              <a:rPr lang="en-US" sz="1200" b="1" dirty="0"/>
              <a:t>Single Server</a:t>
            </a:r>
          </a:p>
        </p:txBody>
      </p:sp>
      <p:pic>
        <p:nvPicPr>
          <p:cNvPr id="47" name="Graphic 46" descr="Azure Database for PostgreSQL logo">
            <a:extLst>
              <a:ext uri="{FF2B5EF4-FFF2-40B4-BE49-F238E27FC236}">
                <a16:creationId xmlns:a16="http://schemas.microsoft.com/office/drawing/2014/main" id="{DC23CEF6-CF36-5847-87E7-C83BD673511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17776" y="3979190"/>
            <a:ext cx="1144310" cy="1144307"/>
          </a:xfrm>
          <a:prstGeom prst="rect">
            <a:avLst/>
          </a:prstGeom>
        </p:spPr>
      </p:pic>
      <p:sp>
        <p:nvSpPr>
          <p:cNvPr id="46" name="Arc 45" descr="arrow pointing from azure database for postgresql single server to PG single to flexible server automation tool then to azure database for postgresql flexible server">
            <a:extLst>
              <a:ext uri="{FF2B5EF4-FFF2-40B4-BE49-F238E27FC236}">
                <a16:creationId xmlns:a16="http://schemas.microsoft.com/office/drawing/2014/main" id="{E6CA6DAE-DCFE-2241-97A7-DE1D407FAAD5}"/>
              </a:ext>
            </a:extLst>
          </p:cNvPr>
          <p:cNvSpPr/>
          <p:nvPr/>
        </p:nvSpPr>
        <p:spPr>
          <a:xfrm rot="15801690">
            <a:off x="7959580" y="1006788"/>
            <a:ext cx="4106933" cy="5567390"/>
          </a:xfrm>
          <a:prstGeom prst="arc">
            <a:avLst>
              <a:gd name="adj1" fmla="val 16385943"/>
              <a:gd name="adj2" fmla="val 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42091F39-E9FF-8E49-BAEE-16077E0B1978}"/>
              </a:ext>
            </a:extLst>
          </p:cNvPr>
          <p:cNvSpPr txBox="1"/>
          <p:nvPr/>
        </p:nvSpPr>
        <p:spPr>
          <a:xfrm>
            <a:off x="7445982" y="2863253"/>
            <a:ext cx="1632164" cy="646331"/>
          </a:xfrm>
          <a:prstGeom prst="rect">
            <a:avLst/>
          </a:prstGeom>
          <a:noFill/>
        </p:spPr>
        <p:txBody>
          <a:bodyPr wrap="square" rtlCol="0">
            <a:spAutoFit/>
          </a:bodyPr>
          <a:lstStyle/>
          <a:p>
            <a:pPr lvl="0" algn="ctr">
              <a:defRPr/>
            </a:pPr>
            <a:r>
              <a:rPr lang="en-US" sz="1200" b="1" dirty="0">
                <a:solidFill>
                  <a:prstClr val="black"/>
                </a:solidFill>
              </a:rPr>
              <a:t>PG Single to Flexible server automation tool</a:t>
            </a:r>
          </a:p>
        </p:txBody>
      </p:sp>
      <p:pic>
        <p:nvPicPr>
          <p:cNvPr id="43" name="Graphic 42">
            <a:extLst>
              <a:ext uri="{FF2B5EF4-FFF2-40B4-BE49-F238E27FC236}">
                <a16:creationId xmlns:a16="http://schemas.microsoft.com/office/drawing/2014/main" id="{8CE44E11-98B3-BF45-A22A-0B7A0D3C454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78723" y="1624954"/>
            <a:ext cx="1464302" cy="1464302"/>
          </a:xfrm>
          <a:prstGeom prst="rect">
            <a:avLst/>
          </a:prstGeom>
        </p:spPr>
      </p:pic>
      <p:sp>
        <p:nvSpPr>
          <p:cNvPr id="39" name="TextBox 38">
            <a:extLst>
              <a:ext uri="{FF2B5EF4-FFF2-40B4-BE49-F238E27FC236}">
                <a16:creationId xmlns:a16="http://schemas.microsoft.com/office/drawing/2014/main" id="{160BA20B-35C8-8E4C-A93F-D504522C0B63}"/>
              </a:ext>
            </a:extLst>
          </p:cNvPr>
          <p:cNvSpPr txBox="1"/>
          <p:nvPr/>
        </p:nvSpPr>
        <p:spPr>
          <a:xfrm>
            <a:off x="9785639" y="2352029"/>
            <a:ext cx="1278119" cy="589115"/>
          </a:xfrm>
          <a:prstGeom prst="rect">
            <a:avLst/>
          </a:prstGeom>
        </p:spPr>
        <p:txBody>
          <a:bodyPr wrap="square" lIns="89643" tIns="44821" rIns="89643" bIns="44821" rtlCol="0">
            <a:spAutoFit/>
          </a:bodyPr>
          <a:lstStyle>
            <a:defPPr>
              <a:defRPr lang="en-US"/>
            </a:defPPr>
            <a:lvl1pPr marR="0" lvl="0" indent="0" algn="ctr" fontAlgn="auto">
              <a:lnSpc>
                <a:spcPct val="90000"/>
              </a:lnSpc>
              <a:spcBef>
                <a:spcPts val="0"/>
              </a:spcBef>
              <a:spcAft>
                <a:spcPts val="588"/>
              </a:spcAft>
              <a:buClrTx/>
              <a:buSzTx/>
              <a:buFontTx/>
              <a:buNone/>
              <a:tabLst/>
              <a:defRPr kumimoji="0" sz="1100" b="0" i="0" u="none" strike="noStrike" cap="none" spc="0" normalizeH="0" baseline="0">
                <a:ln>
                  <a:noFill/>
                </a:ln>
                <a:solidFill>
                  <a:srgbClr val="1A1A1A"/>
                </a:solidFill>
                <a:effectLst/>
                <a:uLnTx/>
                <a:uFillTx/>
                <a:latin typeface="Segoe UI"/>
              </a:defRPr>
            </a:lvl1pPr>
          </a:lstStyle>
          <a:p>
            <a:pPr lvl="0" defTabSz="914377">
              <a:defRPr/>
            </a:pPr>
            <a:r>
              <a:rPr lang="en-US" sz="1200" dirty="0"/>
              <a:t>Azure Database for PostgreSQL  </a:t>
            </a:r>
            <a:r>
              <a:rPr lang="en-US" sz="1200" b="1" dirty="0"/>
              <a:t>Flexible Server</a:t>
            </a:r>
          </a:p>
        </p:txBody>
      </p:sp>
      <p:pic>
        <p:nvPicPr>
          <p:cNvPr id="45" name="Graphic 44" descr="Azure Database for PostgreSQL logo">
            <a:extLst>
              <a:ext uri="{FF2B5EF4-FFF2-40B4-BE49-F238E27FC236}">
                <a16:creationId xmlns:a16="http://schemas.microsoft.com/office/drawing/2014/main" id="{46C00A42-ED32-CF41-9CF5-4D9BB28141E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43989" y="1083709"/>
            <a:ext cx="1144310" cy="1144307"/>
          </a:xfrm>
          <a:prstGeom prst="rect">
            <a:avLst/>
          </a:prstGeom>
        </p:spPr>
      </p:pic>
    </p:spTree>
    <p:extLst>
      <p:ext uri="{BB962C8B-B14F-4D97-AF65-F5344CB8AC3E}">
        <p14:creationId xmlns:p14="http://schemas.microsoft.com/office/powerpoint/2010/main" val="260147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B845E0-5D9F-47A2-8134-21641678E460}"/>
              </a:ext>
            </a:extLst>
          </p:cNvPr>
          <p:cNvSpPr txBox="1"/>
          <p:nvPr/>
        </p:nvSpPr>
        <p:spPr>
          <a:xfrm>
            <a:off x="586390" y="1320061"/>
            <a:ext cx="4899025" cy="4165600"/>
          </a:xfrm>
          <a:prstGeom prst="rect">
            <a:avLst/>
          </a:prstGeom>
        </p:spPr>
        <p:txBody>
          <a:bodyPr vert="horz" wrap="square" lIns="0" tIns="0" rIns="0" bIns="0" rtlCol="0">
            <a:normAutofit/>
          </a:bodyPr>
          <a:lstStyle/>
          <a:p>
            <a:pPr defTabSz="932742">
              <a:spcAft>
                <a:spcPts val="600"/>
              </a:spcAft>
              <a:buSzPct val="90000"/>
            </a:pPr>
            <a:r>
              <a:rPr lang="en-US">
                <a:gradFill>
                  <a:gsLst>
                    <a:gs pos="1250">
                      <a:schemeClr val="tx1"/>
                    </a:gs>
                    <a:gs pos="100000">
                      <a:schemeClr val="tx1"/>
                    </a:gs>
                  </a:gsLst>
                  <a:lin ang="5400000" scaled="0"/>
                </a:gradFill>
                <a:cs typeface="Segoe UI" panose="020B0502040204020203" pitchFamily="34" charset="0"/>
              </a:rPr>
              <a:t>Migration guidance </a:t>
            </a:r>
          </a:p>
          <a:p>
            <a:pPr marL="0" lvl="0" defTabSz="932742">
              <a:spcBef>
                <a:spcPts val="0"/>
              </a:spcBef>
              <a:spcAft>
                <a:spcPts val="600"/>
              </a:spcAft>
              <a:buSzPct val="90000"/>
              <a:defRPr/>
            </a:pPr>
            <a:r>
              <a:rPr kumimoji="0" lang="en-US" u="none" strike="noStrike" cap="none" normalizeH="0" noProof="0">
                <a:ln>
                  <a:noFill/>
                </a:ln>
                <a:gradFill>
                  <a:gsLst>
                    <a:gs pos="1250">
                      <a:schemeClr val="tx1"/>
                    </a:gs>
                    <a:gs pos="100000">
                      <a:schemeClr val="tx1"/>
                    </a:gs>
                  </a:gsLst>
                  <a:lin ang="5400000" scaled="0"/>
                </a:gradFill>
                <a:effectLst/>
                <a:uLnTx/>
                <a:uFillTx/>
                <a:cs typeface="Segoe UI" panose="020B0502040204020203" pitchFamily="34" charset="0"/>
                <a:hlinkClick r:id="rId2">
                  <a:extLst>
                    <a:ext uri="{A12FA001-AC4F-418D-AE19-62706E023703}">
                      <ahyp:hlinkClr xmlns:ahyp="http://schemas.microsoft.com/office/drawing/2018/hyperlinkcolor" val="tx"/>
                    </a:ext>
                  </a:extLst>
                </a:hlinkClick>
              </a:rPr>
              <a:t>Azure Database Migration Guide </a:t>
            </a:r>
            <a:endParaRPr kumimoji="0" lang="en-US" u="none" strike="noStrike" cap="none" normalizeH="0" noProof="0">
              <a:ln>
                <a:noFill/>
              </a:ln>
              <a:gradFill>
                <a:gsLst>
                  <a:gs pos="1250">
                    <a:schemeClr val="tx1"/>
                  </a:gs>
                  <a:gs pos="100000">
                    <a:schemeClr val="tx1"/>
                  </a:gs>
                </a:gsLst>
                <a:lin ang="5400000" scaled="0"/>
              </a:gradFill>
              <a:effectLst/>
              <a:uLnTx/>
              <a:uFillTx/>
              <a:cs typeface="Segoe UI" panose="020B0502040204020203" pitchFamily="34" charset="0"/>
            </a:endParaRPr>
          </a:p>
          <a:p>
            <a:pPr marL="0" lvl="0" defTabSz="932742">
              <a:spcBef>
                <a:spcPts val="0"/>
              </a:spcBef>
              <a:spcAft>
                <a:spcPts val="600"/>
              </a:spcAft>
              <a:buSzPct val="90000"/>
              <a:defRPr/>
            </a:pPr>
            <a:endParaRPr kumimoji="0" lang="en-US" u="none" strike="noStrike" cap="none" normalizeH="0" noProof="0">
              <a:ln>
                <a:noFill/>
              </a:ln>
              <a:gradFill>
                <a:gsLst>
                  <a:gs pos="1250">
                    <a:schemeClr val="tx1"/>
                  </a:gs>
                  <a:gs pos="100000">
                    <a:schemeClr val="tx1"/>
                  </a:gs>
                </a:gsLst>
                <a:lin ang="5400000" scaled="0"/>
              </a:gradFill>
              <a:effectLst/>
              <a:uLnTx/>
              <a:uFillTx/>
              <a:cs typeface="Segoe UI" panose="020B0502040204020203" pitchFamily="34" charset="0"/>
            </a:endParaRPr>
          </a:p>
          <a:p>
            <a:pPr defTabSz="932742">
              <a:spcAft>
                <a:spcPts val="600"/>
              </a:spcAft>
              <a:buSzPct val="90000"/>
            </a:pPr>
            <a:r>
              <a:rPr lang="en-US">
                <a:gradFill>
                  <a:gsLst>
                    <a:gs pos="1250">
                      <a:schemeClr val="tx1"/>
                    </a:gs>
                    <a:gs pos="100000">
                      <a:schemeClr val="tx1"/>
                    </a:gs>
                  </a:gsLst>
                  <a:lin ang="5400000" scaled="0"/>
                </a:gradFill>
                <a:cs typeface="Segoe UI" panose="020B0502040204020203" pitchFamily="34" charset="0"/>
              </a:rPr>
              <a:t>Azure Database Migration Service </a:t>
            </a:r>
          </a:p>
          <a:p>
            <a:pPr marL="0" lvl="0" defTabSz="932742">
              <a:spcBef>
                <a:spcPts val="0"/>
              </a:spcBef>
              <a:spcAft>
                <a:spcPts val="600"/>
              </a:spcAft>
              <a:buSzPct val="90000"/>
              <a:defRPr/>
            </a:pPr>
            <a:r>
              <a:rPr kumimoji="0" lang="en-US" u="none" strike="noStrike" cap="none" normalizeH="0" noProof="0">
                <a:ln>
                  <a:noFill/>
                </a:ln>
                <a:gradFill>
                  <a:gsLst>
                    <a:gs pos="1250">
                      <a:schemeClr val="tx1"/>
                    </a:gs>
                    <a:gs pos="100000">
                      <a:schemeClr val="tx1"/>
                    </a:gs>
                  </a:gsLst>
                  <a:lin ang="5400000" scaled="0"/>
                </a:gradFill>
                <a:effectLst/>
                <a:uLnTx/>
                <a:uFillTx/>
                <a:cs typeface="Segoe UI" panose="020B0502040204020203" pitchFamily="34" charset="0"/>
                <a:hlinkClick r:id="rId3">
                  <a:extLst>
                    <a:ext uri="{A12FA001-AC4F-418D-AE19-62706E023703}">
                      <ahyp:hlinkClr xmlns:ahyp="http://schemas.microsoft.com/office/drawing/2018/hyperlinkcolor" val="tx"/>
                    </a:ext>
                  </a:extLst>
                </a:hlinkClick>
              </a:rPr>
              <a:t>DMS homepage </a:t>
            </a:r>
            <a:endParaRPr kumimoji="0" lang="en-US" u="none" strike="noStrike" cap="none" normalizeH="0" noProof="0">
              <a:ln>
                <a:noFill/>
              </a:ln>
              <a:gradFill>
                <a:gsLst>
                  <a:gs pos="1250">
                    <a:schemeClr val="tx1"/>
                  </a:gs>
                  <a:gs pos="100000">
                    <a:schemeClr val="tx1"/>
                  </a:gs>
                </a:gsLst>
                <a:lin ang="5400000" scaled="0"/>
              </a:gradFill>
              <a:effectLst/>
              <a:uLnTx/>
              <a:uFillTx/>
              <a:cs typeface="Segoe UI" panose="020B0502040204020203" pitchFamily="34" charset="0"/>
            </a:endParaRPr>
          </a:p>
          <a:p>
            <a:pPr marL="0" lvl="0" defTabSz="932742">
              <a:spcBef>
                <a:spcPts val="0"/>
              </a:spcBef>
              <a:spcAft>
                <a:spcPts val="600"/>
              </a:spcAft>
              <a:buSzPct val="90000"/>
              <a:defRPr/>
            </a:pPr>
            <a:endParaRPr kumimoji="0" lang="en-US" u="none" strike="noStrike" cap="none" normalizeH="0" noProof="0">
              <a:ln>
                <a:noFill/>
              </a:ln>
              <a:gradFill>
                <a:gsLst>
                  <a:gs pos="1250">
                    <a:schemeClr val="tx1"/>
                  </a:gs>
                  <a:gs pos="100000">
                    <a:schemeClr val="tx1"/>
                  </a:gs>
                </a:gsLst>
                <a:lin ang="5400000" scaled="0"/>
              </a:gradFill>
              <a:effectLst/>
              <a:uLnTx/>
              <a:uFillTx/>
              <a:cs typeface="Segoe UI" panose="020B0502040204020203" pitchFamily="34" charset="0"/>
            </a:endParaRPr>
          </a:p>
          <a:p>
            <a:pPr marL="0" lvl="0" defTabSz="932742">
              <a:spcBef>
                <a:spcPts val="0"/>
              </a:spcBef>
              <a:spcAft>
                <a:spcPts val="600"/>
              </a:spcAft>
              <a:buSzPct val="90000"/>
              <a:defRPr/>
            </a:pPr>
            <a:r>
              <a:rPr kumimoji="0" lang="en-US" u="none" strike="noStrike" cap="none" normalizeH="0" noProof="0">
                <a:ln>
                  <a:noFill/>
                </a:ln>
                <a:gradFill>
                  <a:gsLst>
                    <a:gs pos="1250">
                      <a:schemeClr val="tx1"/>
                    </a:gs>
                    <a:gs pos="100000">
                      <a:schemeClr val="tx1"/>
                    </a:gs>
                  </a:gsLst>
                  <a:lin ang="5400000" scaled="0"/>
                </a:gradFill>
                <a:effectLst/>
                <a:uLnTx/>
                <a:uFillTx/>
                <a:cs typeface="Segoe UI" panose="020B0502040204020203" pitchFamily="34" charset="0"/>
              </a:rPr>
              <a:t>Azure Database for PostgreSQL documentation  </a:t>
            </a:r>
          </a:p>
          <a:p>
            <a:pPr marL="0" lvl="0" defTabSz="932742">
              <a:spcBef>
                <a:spcPts val="0"/>
              </a:spcBef>
              <a:spcAft>
                <a:spcPts val="600"/>
              </a:spcAft>
              <a:buSzPct val="90000"/>
              <a:defRPr/>
            </a:pPr>
            <a:r>
              <a:rPr kumimoji="0" lang="en-US" u="none" strike="noStrike" cap="none" normalizeH="0" noProof="0">
                <a:ln>
                  <a:noFill/>
                </a:ln>
                <a:gradFill>
                  <a:gsLst>
                    <a:gs pos="1250">
                      <a:schemeClr val="tx1"/>
                    </a:gs>
                    <a:gs pos="100000">
                      <a:schemeClr val="tx1"/>
                    </a:gs>
                  </a:gsLst>
                  <a:lin ang="5400000" scaled="0"/>
                </a:gradFill>
                <a:effectLst/>
                <a:uLnTx/>
                <a:uFillTx/>
                <a:cs typeface="Segoe UI" panose="020B0502040204020203" pitchFamily="34" charset="0"/>
                <a:hlinkClick r:id="rId4">
                  <a:extLst>
                    <a:ext uri="{A12FA001-AC4F-418D-AE19-62706E023703}">
                      <ahyp:hlinkClr xmlns:ahyp="http://schemas.microsoft.com/office/drawing/2018/hyperlinkcolor" val="tx"/>
                    </a:ext>
                  </a:extLst>
                </a:hlinkClick>
              </a:rPr>
              <a:t>How to migrate using dump and store</a:t>
            </a:r>
            <a:endParaRPr kumimoji="0" lang="en-US" u="none" strike="noStrike" cap="none" normalizeH="0" noProof="0">
              <a:ln>
                <a:noFill/>
              </a:ln>
              <a:gradFill>
                <a:gsLst>
                  <a:gs pos="1250">
                    <a:schemeClr val="tx1"/>
                  </a:gs>
                  <a:gs pos="100000">
                    <a:schemeClr val="tx1"/>
                  </a:gs>
                </a:gsLst>
                <a:lin ang="5400000" scaled="0"/>
              </a:gradFill>
              <a:effectLst/>
              <a:uLnTx/>
              <a:uFillTx/>
              <a:cs typeface="Segoe UI" panose="020B0502040204020203" pitchFamily="34" charset="0"/>
            </a:endParaRPr>
          </a:p>
          <a:p>
            <a:pPr marL="0" lvl="0" defTabSz="932742">
              <a:spcBef>
                <a:spcPts val="0"/>
              </a:spcBef>
              <a:spcAft>
                <a:spcPts val="600"/>
              </a:spcAft>
              <a:buSzPct val="90000"/>
              <a:defRPr/>
            </a:pPr>
            <a:r>
              <a:rPr kumimoji="0" lang="en-US" u="none" strike="noStrike" cap="none" normalizeH="0" noProof="0">
                <a:ln>
                  <a:noFill/>
                </a:ln>
                <a:gradFill>
                  <a:gsLst>
                    <a:gs pos="1250">
                      <a:schemeClr val="tx1"/>
                    </a:gs>
                    <a:gs pos="100000">
                      <a:schemeClr val="tx1"/>
                    </a:gs>
                  </a:gsLst>
                  <a:lin ang="5400000" scaled="0"/>
                </a:gradFill>
                <a:effectLst/>
                <a:uLnTx/>
                <a:uFillTx/>
                <a:cs typeface="Segoe UI" panose="020B0502040204020203" pitchFamily="34" charset="0"/>
                <a:hlinkClick r:id="rId5">
                  <a:extLst>
                    <a:ext uri="{A12FA001-AC4F-418D-AE19-62706E023703}">
                      <ahyp:hlinkClr xmlns:ahyp="http://schemas.microsoft.com/office/drawing/2018/hyperlinkcolor" val="tx"/>
                    </a:ext>
                  </a:extLst>
                </a:hlinkClick>
              </a:rPr>
              <a:t>How to migrate using export and import </a:t>
            </a:r>
            <a:endParaRPr kumimoji="0" lang="en-US" u="none" strike="noStrike" cap="none" normalizeH="0" noProof="0">
              <a:ln>
                <a:noFill/>
              </a:ln>
              <a:gradFill>
                <a:gsLst>
                  <a:gs pos="1250">
                    <a:schemeClr val="tx1"/>
                  </a:gs>
                  <a:gs pos="100000">
                    <a:schemeClr val="tx1"/>
                  </a:gs>
                </a:gsLst>
                <a:lin ang="5400000" scaled="0"/>
              </a:gradFill>
              <a:effectLst/>
              <a:uLnTx/>
              <a:uFillTx/>
              <a:cs typeface="Segoe UI" panose="020B0502040204020203" pitchFamily="34" charset="0"/>
            </a:endParaRPr>
          </a:p>
          <a:p>
            <a:pPr marL="0" lvl="0" defTabSz="932742">
              <a:spcBef>
                <a:spcPts val="0"/>
              </a:spcBef>
              <a:spcAft>
                <a:spcPts val="600"/>
              </a:spcAft>
              <a:buSzPct val="90000"/>
              <a:defRPr/>
            </a:pPr>
            <a:r>
              <a:rPr kumimoji="0" lang="en-US" u="none" strike="noStrike" cap="none" normalizeH="0" noProof="0">
                <a:ln>
                  <a:noFill/>
                </a:ln>
                <a:gradFill>
                  <a:gsLst>
                    <a:gs pos="1250">
                      <a:schemeClr val="tx1"/>
                    </a:gs>
                    <a:gs pos="100000">
                      <a:schemeClr val="tx1"/>
                    </a:gs>
                  </a:gsLst>
                  <a:lin ang="5400000" scaled="0"/>
                </a:gradFill>
                <a:effectLst/>
                <a:uLnTx/>
                <a:uFillTx/>
                <a:cs typeface="Segoe UI" panose="020B0502040204020203" pitchFamily="34" charset="0"/>
                <a:hlinkClick r:id="rId6">
                  <a:extLst>
                    <a:ext uri="{A12FA001-AC4F-418D-AE19-62706E023703}">
                      <ahyp:hlinkClr xmlns:ahyp="http://schemas.microsoft.com/office/drawing/2018/hyperlinkcolor" val="tx"/>
                    </a:ext>
                  </a:extLst>
                </a:hlinkClick>
              </a:rPr>
              <a:t>How to migrate online  </a:t>
            </a:r>
            <a:endParaRPr kumimoji="0" lang="en-US" u="none" strike="noStrike" cap="none" normalizeH="0" noProof="0">
              <a:ln>
                <a:noFill/>
              </a:ln>
              <a:gradFill>
                <a:gsLst>
                  <a:gs pos="1250">
                    <a:schemeClr val="tx1"/>
                  </a:gs>
                  <a:gs pos="100000">
                    <a:schemeClr val="tx1"/>
                  </a:gs>
                </a:gsLst>
                <a:lin ang="5400000" scaled="0"/>
              </a:gradFill>
              <a:effectLst/>
              <a:uLnTx/>
              <a:uFillTx/>
              <a:cs typeface="Segoe UI" panose="020B0502040204020203" pitchFamily="34" charset="0"/>
            </a:endParaRPr>
          </a:p>
        </p:txBody>
      </p:sp>
      <p:sp>
        <p:nvSpPr>
          <p:cNvPr id="3" name="Title 2">
            <a:extLst>
              <a:ext uri="{FF2B5EF4-FFF2-40B4-BE49-F238E27FC236}">
                <a16:creationId xmlns:a16="http://schemas.microsoft.com/office/drawing/2014/main" id="{04F6D090-34D3-4F8D-94DA-645F5F90D323}"/>
              </a:ext>
            </a:extLst>
          </p:cNvPr>
          <p:cNvSpPr>
            <a:spLocks noGrp="1"/>
          </p:cNvSpPr>
          <p:nvPr>
            <p:ph type="title"/>
          </p:nvPr>
        </p:nvSpPr>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Azure migration resources</a:t>
            </a:r>
          </a:p>
        </p:txBody>
      </p:sp>
    </p:spTree>
    <p:extLst>
      <p:ext uri="{BB962C8B-B14F-4D97-AF65-F5344CB8AC3E}">
        <p14:creationId xmlns:p14="http://schemas.microsoft.com/office/powerpoint/2010/main" val="215549339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196AD8-3856-451D-8B75-85C980D297BE}"/>
              </a:ext>
            </a:extLst>
          </p:cNvPr>
          <p:cNvSpPr>
            <a:spLocks noGrp="1"/>
          </p:cNvSpPr>
          <p:nvPr>
            <p:ph type="title"/>
          </p:nvPr>
        </p:nvSpPr>
        <p:spPr/>
        <p:txBody>
          <a:bodyPr wrap="square" anchor="t">
            <a:normAutofit/>
          </a:bodyPr>
          <a:lstStyle/>
          <a:p>
            <a:r>
              <a:rPr lang="en-US" cap="none" spc="0"/>
              <a:t>Resources to learn more </a:t>
            </a:r>
          </a:p>
        </p:txBody>
      </p:sp>
      <p:sp>
        <p:nvSpPr>
          <p:cNvPr id="4" name="Text Placeholder 5">
            <a:extLst>
              <a:ext uri="{FF2B5EF4-FFF2-40B4-BE49-F238E27FC236}">
                <a16:creationId xmlns:a16="http://schemas.microsoft.com/office/drawing/2014/main" id="{1C7F6BD0-6B1C-4C52-B7AB-EB2F92DD53BE}"/>
              </a:ext>
            </a:extLst>
          </p:cNvPr>
          <p:cNvSpPr>
            <a:spLocks noGrp="1"/>
          </p:cNvSpPr>
          <p:nvPr>
            <p:ph type="body" sz="quarter" idx="10"/>
          </p:nvPr>
        </p:nvSpPr>
        <p:spPr>
          <a:xfrm>
            <a:off x="586390" y="1434370"/>
            <a:ext cx="11018837" cy="4051300"/>
          </a:xfrm>
        </p:spPr>
        <p:txBody>
          <a:bodyPr wrap="square">
            <a:normAutofit/>
          </a:bodyPr>
          <a:lstStyle/>
          <a:p>
            <a:pPr marL="0" indent="0">
              <a:spcBef>
                <a:spcPts val="0"/>
              </a:spcBef>
              <a:spcAft>
                <a:spcPts val="900"/>
              </a:spcAft>
              <a:buNone/>
            </a:pPr>
            <a:r>
              <a:rPr lang="en-US"/>
              <a:t>Azure service page: 	</a:t>
            </a:r>
            <a:r>
              <a:rPr lang="en-US">
                <a:hlinkClick r:id="rId2">
                  <a:extLst>
                    <a:ext uri="{A12FA001-AC4F-418D-AE19-62706E023703}">
                      <ahyp:hlinkClr xmlns:ahyp="http://schemas.microsoft.com/office/drawing/2018/hyperlinkcolor" val="tx"/>
                    </a:ext>
                  </a:extLst>
                </a:hlinkClick>
              </a:rPr>
              <a:t>http://aka.ms/postgresql</a:t>
            </a:r>
            <a:r>
              <a:rPr lang="en-US"/>
              <a:t> </a:t>
            </a:r>
          </a:p>
          <a:p>
            <a:pPr marL="0" indent="0">
              <a:spcBef>
                <a:spcPts val="0"/>
              </a:spcBef>
              <a:spcAft>
                <a:spcPts val="900"/>
              </a:spcAft>
              <a:buNone/>
            </a:pPr>
            <a:r>
              <a:rPr lang="en-US"/>
              <a:t>Documentation:	</a:t>
            </a:r>
            <a:r>
              <a:rPr lang="en-US">
                <a:hlinkClick r:id="rId3">
                  <a:extLst>
                    <a:ext uri="{A12FA001-AC4F-418D-AE19-62706E023703}">
                      <ahyp:hlinkClr xmlns:ahyp="http://schemas.microsoft.com/office/drawing/2018/hyperlinkcolor" val="tx"/>
                    </a:ext>
                  </a:extLst>
                </a:hlinkClick>
              </a:rPr>
              <a:t>Azure Database for PostgreSQL</a:t>
            </a:r>
            <a:endParaRPr lang="en-US"/>
          </a:p>
          <a:p>
            <a:pPr marL="0" indent="0">
              <a:spcBef>
                <a:spcPts val="0"/>
              </a:spcBef>
              <a:spcAft>
                <a:spcPts val="900"/>
              </a:spcAft>
              <a:buNone/>
            </a:pPr>
            <a:r>
              <a:rPr lang="en-US"/>
              <a:t>Discussion forum:	</a:t>
            </a:r>
            <a:r>
              <a:rPr lang="en-US">
                <a:hlinkClick r:id="rId4">
                  <a:extLst>
                    <a:ext uri="{A12FA001-AC4F-418D-AE19-62706E023703}">
                      <ahyp:hlinkClr xmlns:ahyp="http://schemas.microsoft.com/office/drawing/2018/hyperlinkcolor" val="tx"/>
                    </a:ext>
                  </a:extLst>
                </a:hlinkClick>
              </a:rPr>
              <a:t>MSDN</a:t>
            </a:r>
            <a:r>
              <a:rPr lang="en-US"/>
              <a:t>, </a:t>
            </a:r>
            <a:r>
              <a:rPr lang="en-US">
                <a:hlinkClick r:id="rId5">
                  <a:extLst>
                    <a:ext uri="{A12FA001-AC4F-418D-AE19-62706E023703}">
                      <ahyp:hlinkClr xmlns:ahyp="http://schemas.microsoft.com/office/drawing/2018/hyperlinkcolor" val="tx"/>
                    </a:ext>
                  </a:extLst>
                </a:hlinkClick>
              </a:rPr>
              <a:t>StackOverflow</a:t>
            </a:r>
            <a:endParaRPr lang="en-US"/>
          </a:p>
          <a:p>
            <a:pPr marL="0" indent="0">
              <a:spcBef>
                <a:spcPts val="0"/>
              </a:spcBef>
              <a:spcAft>
                <a:spcPts val="900"/>
              </a:spcAft>
              <a:buClr>
                <a:prstClr val="black"/>
              </a:buClr>
              <a:buNone/>
            </a:pPr>
            <a:r>
              <a:rPr lang="en-US"/>
              <a:t>Feedback forum: 	</a:t>
            </a:r>
            <a:r>
              <a:rPr lang="en-US">
                <a:hlinkClick r:id="rId6">
                  <a:extLst>
                    <a:ext uri="{A12FA001-AC4F-418D-AE19-62706E023703}">
                      <ahyp:hlinkClr xmlns:ahyp="http://schemas.microsoft.com/office/drawing/2018/hyperlinkcolor" val="tx"/>
                    </a:ext>
                  </a:extLst>
                </a:hlinkClick>
              </a:rPr>
              <a:t>User Voice</a:t>
            </a:r>
            <a:endParaRPr lang="en-US"/>
          </a:p>
          <a:p>
            <a:pPr marL="0" indent="0">
              <a:spcBef>
                <a:spcPts val="0"/>
              </a:spcBef>
              <a:spcAft>
                <a:spcPts val="900"/>
              </a:spcAft>
              <a:buClr>
                <a:prstClr val="black"/>
              </a:buClr>
              <a:buNone/>
            </a:pPr>
            <a:r>
              <a:rPr lang="en-US"/>
              <a:t>Hands-on Lab: 	</a:t>
            </a:r>
            <a:r>
              <a:rPr lang="en-US">
                <a:hlinkClick r:id="rId7">
                  <a:extLst>
                    <a:ext uri="{A12FA001-AC4F-418D-AE19-62706E023703}">
                      <ahyp:hlinkClr xmlns:ahyp="http://schemas.microsoft.com/office/drawing/2018/hyperlinkcolor" val="tx"/>
                    </a:ext>
                  </a:extLst>
                </a:hlinkClick>
              </a:rPr>
              <a:t>http://aka.ms/postgresqlhol</a:t>
            </a:r>
            <a:r>
              <a:rPr lang="en-US"/>
              <a:t> </a:t>
            </a:r>
          </a:p>
          <a:p>
            <a:pPr marL="0" indent="0">
              <a:spcBef>
                <a:spcPts val="0"/>
              </a:spcBef>
              <a:spcAft>
                <a:spcPts val="900"/>
              </a:spcAft>
              <a:buClr>
                <a:prstClr val="black"/>
              </a:buClr>
              <a:buNone/>
            </a:pPr>
            <a:r>
              <a:rPr lang="en-US"/>
              <a:t>GitHub repo: 	</a:t>
            </a:r>
            <a:r>
              <a:rPr lang="en-US">
                <a:hlinkClick r:id="rId8">
                  <a:extLst>
                    <a:ext uri="{A12FA001-AC4F-418D-AE19-62706E023703}">
                      <ahyp:hlinkClr xmlns:ahyp="http://schemas.microsoft.com/office/drawing/2018/hyperlinkcolor" val="tx"/>
                    </a:ext>
                  </a:extLst>
                </a:hlinkClick>
              </a:rPr>
              <a:t>https://github.com/Azure/azure-postgresql</a:t>
            </a:r>
            <a:endParaRPr lang="de-DE"/>
          </a:p>
        </p:txBody>
      </p:sp>
    </p:spTree>
    <p:extLst>
      <p:ext uri="{BB962C8B-B14F-4D97-AF65-F5344CB8AC3E}">
        <p14:creationId xmlns:p14="http://schemas.microsoft.com/office/powerpoint/2010/main" val="394972216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581D2-9E48-4A7D-911B-B0C00D00CD44}"/>
              </a:ext>
            </a:extLst>
          </p:cNvPr>
          <p:cNvSpPr>
            <a:spLocks noGrp="1"/>
          </p:cNvSpPr>
          <p:nvPr>
            <p:ph type="title"/>
          </p:nvPr>
        </p:nvSpPr>
        <p:spPr/>
        <p:txBody>
          <a:bodyPr/>
          <a:lstStyle/>
          <a:p>
            <a:pPr algn="ctr"/>
            <a:r>
              <a:rPr lang="en-US" dirty="0"/>
              <a:t>Azure open-source momentum </a:t>
            </a:r>
          </a:p>
        </p:txBody>
      </p:sp>
      <p:sp>
        <p:nvSpPr>
          <p:cNvPr id="36" name="TextBox 35">
            <a:extLst>
              <a:ext uri="{FF2B5EF4-FFF2-40B4-BE49-F238E27FC236}">
                <a16:creationId xmlns:a16="http://schemas.microsoft.com/office/drawing/2014/main" id="{AAE04A7D-A9EC-45BD-90B1-045D8F76F255}"/>
              </a:ext>
            </a:extLst>
          </p:cNvPr>
          <p:cNvSpPr txBox="1"/>
          <p:nvPr/>
        </p:nvSpPr>
        <p:spPr>
          <a:xfrm>
            <a:off x="261867" y="2729714"/>
            <a:ext cx="2605762" cy="1107996"/>
          </a:xfrm>
          <a:prstGeom prst="rect">
            <a:avLst/>
          </a:prstGeom>
          <a:noFill/>
        </p:spPr>
        <p:txBody>
          <a:bodyPr wrap="square" lIns="91440" tIns="45720" rIns="13716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gradFill>
                  <a:gsLst>
                    <a:gs pos="0">
                      <a:srgbClr val="50E6FF"/>
                    </a:gs>
                    <a:gs pos="100000">
                      <a:srgbClr val="0078D4"/>
                    </a:gs>
                  </a:gsLst>
                  <a:lin ang="1800000" scaled="0"/>
                </a:gradFill>
                <a:effectLst/>
                <a:uLnTx/>
                <a:uFillTx/>
                <a:latin typeface="Segoe UI"/>
                <a:ea typeface="+mn-ea"/>
                <a:cs typeface="+mn-cs"/>
              </a:rPr>
              <a:t>&gt;60%</a:t>
            </a:r>
            <a:endParaRPr kumimoji="0" lang="en-US" sz="6600" b="1" i="0" u="none" strike="noStrike" kern="1200" cap="none" spc="0" normalizeH="0" baseline="30000" noProof="0">
              <a:ln>
                <a:noFill/>
              </a:ln>
              <a:gradFill>
                <a:gsLst>
                  <a:gs pos="0">
                    <a:srgbClr val="50E6FF"/>
                  </a:gs>
                  <a:gs pos="100000">
                    <a:srgbClr val="0078D4"/>
                  </a:gs>
                </a:gsLst>
                <a:lin ang="18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5DAB734D-16B4-4FEA-926A-DED86ECFADCF}"/>
              </a:ext>
            </a:extLst>
          </p:cNvPr>
          <p:cNvSpPr/>
          <p:nvPr/>
        </p:nvSpPr>
        <p:spPr>
          <a:xfrm>
            <a:off x="422922" y="3763691"/>
            <a:ext cx="2283651" cy="646331"/>
          </a:xfrm>
          <a:prstGeom prst="rect">
            <a:avLst/>
          </a:prstGeom>
          <a:noFill/>
        </p:spPr>
        <p:txBody>
          <a:bodyPr wrap="square" lIns="91440" tIns="45720" rIns="13716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of VM cores </a:t>
            </a:r>
            <a:br>
              <a:rPr kumimoji="0" lang="en-US" sz="1800" b="0" i="0" u="none" strike="noStrike" kern="1200" cap="none" spc="0" normalizeH="0" baseline="0" noProof="0" dirty="0">
                <a:ln>
                  <a:noFill/>
                </a:ln>
                <a:effectLst/>
                <a:uLnTx/>
                <a:uFillTx/>
                <a:latin typeface="Segoe UI Semibold"/>
                <a:ea typeface="+mn-ea"/>
                <a:cs typeface="+mn-cs"/>
              </a:rPr>
            </a:br>
            <a:r>
              <a:rPr kumimoji="0" lang="en-US" sz="1800" b="0" i="0" u="none" strike="noStrike" kern="1200" cap="none" spc="0" normalizeH="0" baseline="0" noProof="0" dirty="0">
                <a:ln>
                  <a:noFill/>
                </a:ln>
                <a:effectLst/>
                <a:uLnTx/>
                <a:uFillTx/>
                <a:latin typeface="Segoe UI Semibold"/>
                <a:ea typeface="+mn-ea"/>
                <a:cs typeface="+mn-cs"/>
              </a:rPr>
              <a:t>are Linux</a:t>
            </a:r>
          </a:p>
        </p:txBody>
      </p:sp>
      <p:sp>
        <p:nvSpPr>
          <p:cNvPr id="50" name="TextBox 49">
            <a:extLst>
              <a:ext uri="{FF2B5EF4-FFF2-40B4-BE49-F238E27FC236}">
                <a16:creationId xmlns:a16="http://schemas.microsoft.com/office/drawing/2014/main" id="{C420ADCB-C184-4964-A4B7-62A66B2A3389}"/>
              </a:ext>
            </a:extLst>
          </p:cNvPr>
          <p:cNvSpPr txBox="1"/>
          <p:nvPr/>
        </p:nvSpPr>
        <p:spPr>
          <a:xfrm>
            <a:off x="3184563" y="2729714"/>
            <a:ext cx="2584306" cy="1107996"/>
          </a:xfrm>
          <a:prstGeom prst="rect">
            <a:avLst/>
          </a:prstGeom>
          <a:noFill/>
        </p:spPr>
        <p:txBody>
          <a:bodyPr wrap="square" lIns="91440" tIns="45720" rIns="137160" bIns="45720" rtlCol="0" anchor="t">
            <a:spAutoFit/>
          </a:bodyPr>
          <a:lstStyle>
            <a:defPPr>
              <a:defRPr lang="en-US"/>
            </a:defPPr>
            <a:lvl1pPr marR="0" lvl="0" indent="0" fontAlgn="auto">
              <a:lnSpc>
                <a:spcPct val="100000"/>
              </a:lnSpc>
              <a:spcBef>
                <a:spcPts val="0"/>
              </a:spcBef>
              <a:spcAft>
                <a:spcPts val="0"/>
              </a:spcAft>
              <a:buClrTx/>
              <a:buSzTx/>
              <a:buFontTx/>
              <a:buNone/>
              <a:tabLst/>
              <a:defRPr kumimoji="0" sz="6600" b="1" i="0" u="none" strike="noStrike" cap="none" spc="0" normalizeH="0" baseline="0">
                <a:ln>
                  <a:noFill/>
                </a:ln>
                <a:gradFill>
                  <a:gsLst>
                    <a:gs pos="0">
                      <a:schemeClr val="accent1"/>
                    </a:gs>
                    <a:gs pos="100000">
                      <a:schemeClr val="accent2"/>
                    </a:gs>
                  </a:gsLst>
                  <a:lin ang="18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gradFill>
                  <a:gsLst>
                    <a:gs pos="0">
                      <a:srgbClr val="50E6FF"/>
                    </a:gs>
                    <a:gs pos="100000">
                      <a:srgbClr val="0078D4"/>
                    </a:gs>
                  </a:gsLst>
                  <a:lin ang="1800000" scaled="0"/>
                </a:gradFill>
                <a:effectLst/>
                <a:uLnTx/>
                <a:uFillTx/>
                <a:latin typeface="Segoe UI"/>
                <a:ea typeface="+mn-ea"/>
                <a:cs typeface="+mn-cs"/>
              </a:rPr>
              <a:t>&gt;60%</a:t>
            </a:r>
          </a:p>
        </p:txBody>
      </p:sp>
      <p:sp>
        <p:nvSpPr>
          <p:cNvPr id="53" name="Rectangle 52">
            <a:extLst>
              <a:ext uri="{FF2B5EF4-FFF2-40B4-BE49-F238E27FC236}">
                <a16:creationId xmlns:a16="http://schemas.microsoft.com/office/drawing/2014/main" id="{F0D8AACC-A1C7-4D6B-8A0D-231D13E2DCCD}"/>
              </a:ext>
            </a:extLst>
          </p:cNvPr>
          <p:cNvSpPr/>
          <p:nvPr/>
        </p:nvSpPr>
        <p:spPr>
          <a:xfrm>
            <a:off x="3265768" y="3763691"/>
            <a:ext cx="2421895" cy="1200329"/>
          </a:xfrm>
          <a:prstGeom prst="rect">
            <a:avLst/>
          </a:prstGeom>
          <a:noFill/>
        </p:spPr>
        <p:txBody>
          <a:bodyPr wrap="square" lIns="91440" tIns="45720" rIns="13716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of Azure marketplace images are Linux-based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Semibold"/>
              <a:ea typeface="+mn-ea"/>
              <a:cs typeface="+mn-cs"/>
            </a:endParaRPr>
          </a:p>
        </p:txBody>
      </p:sp>
      <p:sp>
        <p:nvSpPr>
          <p:cNvPr id="65" name="TextBox 64">
            <a:extLst>
              <a:ext uri="{FF2B5EF4-FFF2-40B4-BE49-F238E27FC236}">
                <a16:creationId xmlns:a16="http://schemas.microsoft.com/office/drawing/2014/main" id="{28C33269-60CF-47A2-B979-E12A9DB67546}"/>
              </a:ext>
            </a:extLst>
          </p:cNvPr>
          <p:cNvSpPr txBox="1"/>
          <p:nvPr/>
        </p:nvSpPr>
        <p:spPr>
          <a:xfrm>
            <a:off x="6085803" y="2729714"/>
            <a:ext cx="2547010" cy="1107996"/>
          </a:xfrm>
          <a:prstGeom prst="rect">
            <a:avLst/>
          </a:prstGeom>
          <a:noFill/>
        </p:spPr>
        <p:txBody>
          <a:bodyPr wrap="square" lIns="91440" tIns="45720" rIns="137160" bIns="45720" rtlCol="0" anchor="t">
            <a:spAutoFit/>
          </a:bodyPr>
          <a:lstStyle>
            <a:defPPr>
              <a:defRPr lang="en-US"/>
            </a:defPPr>
            <a:lvl1pPr marR="0" lvl="0" indent="0" fontAlgn="auto">
              <a:lnSpc>
                <a:spcPct val="100000"/>
              </a:lnSpc>
              <a:spcBef>
                <a:spcPts val="0"/>
              </a:spcBef>
              <a:spcAft>
                <a:spcPts val="0"/>
              </a:spcAft>
              <a:buClrTx/>
              <a:buSzTx/>
              <a:buFontTx/>
              <a:buNone/>
              <a:tabLst/>
              <a:defRPr kumimoji="0" sz="6600" b="1" i="0" u="none" strike="noStrike" cap="none" spc="0" normalizeH="0" baseline="0">
                <a:ln>
                  <a:noFill/>
                </a:ln>
                <a:gradFill>
                  <a:gsLst>
                    <a:gs pos="0">
                      <a:schemeClr val="accent1"/>
                    </a:gs>
                    <a:gs pos="100000">
                      <a:schemeClr val="accent2"/>
                    </a:gs>
                  </a:gsLst>
                  <a:lin ang="18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gradFill>
                  <a:gsLst>
                    <a:gs pos="0">
                      <a:srgbClr val="50E6FF"/>
                    </a:gs>
                    <a:gs pos="100000">
                      <a:srgbClr val="0078D4"/>
                    </a:gs>
                  </a:gsLst>
                  <a:lin ang="1800000" scaled="0"/>
                </a:gradFill>
                <a:effectLst/>
                <a:uLnTx/>
                <a:uFillTx/>
                <a:latin typeface="Segoe UI"/>
                <a:ea typeface="+mn-ea"/>
                <a:cs typeface="+mn-cs"/>
              </a:rPr>
              <a:t>&gt;47K</a:t>
            </a:r>
          </a:p>
        </p:txBody>
      </p:sp>
      <p:sp>
        <p:nvSpPr>
          <p:cNvPr id="68" name="Rectangle 67">
            <a:extLst>
              <a:ext uri="{FF2B5EF4-FFF2-40B4-BE49-F238E27FC236}">
                <a16:creationId xmlns:a16="http://schemas.microsoft.com/office/drawing/2014/main" id="{390AAE93-1DA1-4EB0-BA4F-F51BF575F13D}"/>
              </a:ext>
            </a:extLst>
          </p:cNvPr>
          <p:cNvSpPr/>
          <p:nvPr/>
        </p:nvSpPr>
        <p:spPr>
          <a:xfrm>
            <a:off x="6306092" y="3763691"/>
            <a:ext cx="2046832" cy="923330"/>
          </a:xfrm>
          <a:prstGeom prst="rect">
            <a:avLst/>
          </a:prstGeom>
          <a:noFill/>
        </p:spPr>
        <p:txBody>
          <a:bodyPr wrap="square" lIns="91440" tIns="45720" rIns="13716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customers using Azure open source databases </a:t>
            </a:r>
          </a:p>
        </p:txBody>
      </p:sp>
      <p:sp>
        <p:nvSpPr>
          <p:cNvPr id="75" name="TextBox 74">
            <a:extLst>
              <a:ext uri="{FF2B5EF4-FFF2-40B4-BE49-F238E27FC236}">
                <a16:creationId xmlns:a16="http://schemas.microsoft.com/office/drawing/2014/main" id="{1141CADA-9DDA-4139-855A-82817A2D5FA9}"/>
              </a:ext>
            </a:extLst>
          </p:cNvPr>
          <p:cNvSpPr txBox="1"/>
          <p:nvPr/>
        </p:nvSpPr>
        <p:spPr>
          <a:xfrm>
            <a:off x="8949746" y="2729714"/>
            <a:ext cx="3392190" cy="1107996"/>
          </a:xfrm>
          <a:prstGeom prst="rect">
            <a:avLst/>
          </a:prstGeom>
          <a:noFill/>
        </p:spPr>
        <p:txBody>
          <a:bodyPr wrap="square" lIns="91440" tIns="45720" rIns="137160" bIns="45720" rtlCol="0" anchor="t">
            <a:spAutoFit/>
          </a:bodyPr>
          <a:lstStyle>
            <a:defPPr>
              <a:defRPr lang="en-US"/>
            </a:defPPr>
            <a:lvl1pPr marR="0" lvl="0" indent="0" fontAlgn="auto">
              <a:lnSpc>
                <a:spcPct val="100000"/>
              </a:lnSpc>
              <a:spcBef>
                <a:spcPts val="0"/>
              </a:spcBef>
              <a:spcAft>
                <a:spcPts val="0"/>
              </a:spcAft>
              <a:buClrTx/>
              <a:buSzTx/>
              <a:buFontTx/>
              <a:buNone/>
              <a:tabLst/>
              <a:defRPr kumimoji="0" sz="6600" b="1" i="0" u="none" strike="noStrike" cap="none" spc="0" normalizeH="0" baseline="0">
                <a:ln>
                  <a:noFill/>
                </a:ln>
                <a:gradFill>
                  <a:gsLst>
                    <a:gs pos="0">
                      <a:schemeClr val="accent1"/>
                    </a:gs>
                    <a:gs pos="100000">
                      <a:schemeClr val="accent2"/>
                    </a:gs>
                  </a:gsLst>
                  <a:lin ang="18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gradFill>
                  <a:gsLst>
                    <a:gs pos="0">
                      <a:srgbClr val="50E6FF"/>
                    </a:gs>
                    <a:gs pos="100000">
                      <a:srgbClr val="0078D4"/>
                    </a:gs>
                  </a:gsLst>
                  <a:lin ang="1800000" scaled="0"/>
                </a:gradFill>
                <a:effectLst/>
                <a:uLnTx/>
                <a:uFillTx/>
                <a:latin typeface="Segoe UI"/>
                <a:ea typeface="+mn-ea"/>
                <a:cs typeface="+mn-cs"/>
              </a:rPr>
              <a:t>&gt;100K</a:t>
            </a:r>
          </a:p>
        </p:txBody>
      </p:sp>
      <p:sp>
        <p:nvSpPr>
          <p:cNvPr id="78" name="Rectangle 77">
            <a:extLst>
              <a:ext uri="{FF2B5EF4-FFF2-40B4-BE49-F238E27FC236}">
                <a16:creationId xmlns:a16="http://schemas.microsoft.com/office/drawing/2014/main" id="{4D1B4AD0-5F17-4E8F-8E58-81678E3D144F}"/>
              </a:ext>
            </a:extLst>
          </p:cNvPr>
          <p:cNvSpPr/>
          <p:nvPr/>
        </p:nvSpPr>
        <p:spPr>
          <a:xfrm>
            <a:off x="9296891" y="3763691"/>
            <a:ext cx="2473328" cy="1200329"/>
          </a:xfrm>
          <a:prstGeom prst="rect">
            <a:avLst/>
          </a:prstGeom>
          <a:noFill/>
        </p:spPr>
        <p:txBody>
          <a:bodyPr wrap="square" lIns="91440" tIns="45720" rIns="13716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Azure Data Studio instances with Azure open source database extensions</a:t>
            </a:r>
          </a:p>
        </p:txBody>
      </p:sp>
      <p:cxnSp>
        <p:nvCxnSpPr>
          <p:cNvPr id="24" name="Straight Connector 23">
            <a:extLst>
              <a:ext uri="{FF2B5EF4-FFF2-40B4-BE49-F238E27FC236}">
                <a16:creationId xmlns:a16="http://schemas.microsoft.com/office/drawing/2014/main" id="{920E0808-205E-4A30-93ED-01CD64175239}"/>
              </a:ext>
              <a:ext uri="{C183D7F6-B498-43B3-948B-1728B52AA6E4}">
                <adec:decorative xmlns:adec="http://schemas.microsoft.com/office/drawing/2017/decorative" val="1"/>
              </a:ext>
            </a:extLst>
          </p:cNvPr>
          <p:cNvCxnSpPr>
            <a:cxnSpLocks/>
          </p:cNvCxnSpPr>
          <p:nvPr/>
        </p:nvCxnSpPr>
        <p:spPr>
          <a:xfrm>
            <a:off x="2943755" y="2605258"/>
            <a:ext cx="0" cy="2464904"/>
          </a:xfrm>
          <a:prstGeom prst="line">
            <a:avLst/>
          </a:prstGeom>
          <a:ln w="9525">
            <a:gradFill>
              <a:gsLst>
                <a:gs pos="0">
                  <a:schemeClr val="accent1"/>
                </a:gs>
                <a:gs pos="100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B956D3B-2F20-4D4E-A6A1-0EE9F36F66D3}"/>
              </a:ext>
              <a:ext uri="{C183D7F6-B498-43B3-948B-1728B52AA6E4}">
                <adec:decorative xmlns:adec="http://schemas.microsoft.com/office/drawing/2017/decorative" val="1"/>
              </a:ext>
            </a:extLst>
          </p:cNvPr>
          <p:cNvCxnSpPr>
            <a:cxnSpLocks/>
          </p:cNvCxnSpPr>
          <p:nvPr/>
        </p:nvCxnSpPr>
        <p:spPr>
          <a:xfrm>
            <a:off x="5885909" y="2605258"/>
            <a:ext cx="0" cy="2464904"/>
          </a:xfrm>
          <a:prstGeom prst="line">
            <a:avLst/>
          </a:prstGeom>
          <a:ln w="9525">
            <a:gradFill>
              <a:gsLst>
                <a:gs pos="0">
                  <a:schemeClr val="accent1"/>
                </a:gs>
                <a:gs pos="100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8120CDC-E392-460E-BC8F-567A12598D4A}"/>
              </a:ext>
              <a:ext uri="{C183D7F6-B498-43B3-948B-1728B52AA6E4}">
                <adec:decorative xmlns:adec="http://schemas.microsoft.com/office/drawing/2017/decorative" val="1"/>
              </a:ext>
            </a:extLst>
          </p:cNvPr>
          <p:cNvCxnSpPr>
            <a:cxnSpLocks/>
          </p:cNvCxnSpPr>
          <p:nvPr/>
        </p:nvCxnSpPr>
        <p:spPr>
          <a:xfrm>
            <a:off x="8828064" y="2605258"/>
            <a:ext cx="0" cy="2464904"/>
          </a:xfrm>
          <a:prstGeom prst="line">
            <a:avLst/>
          </a:prstGeom>
          <a:ln w="9525">
            <a:gradFill>
              <a:gsLst>
                <a:gs pos="0">
                  <a:schemeClr val="accent1"/>
                </a:gs>
                <a:gs pos="100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51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2E2CD-B5AF-468D-88CD-2A3B0F7E528E}"/>
              </a:ext>
            </a:extLst>
          </p:cNvPr>
          <p:cNvSpPr>
            <a:spLocks noGrp="1"/>
          </p:cNvSpPr>
          <p:nvPr>
            <p:ph type="title"/>
          </p:nvPr>
        </p:nvSpPr>
        <p:spPr>
          <a:xfrm>
            <a:off x="588263" y="457200"/>
            <a:ext cx="11018520" cy="553998"/>
          </a:xfrm>
        </p:spPr>
        <p:txBody>
          <a:bodyPr/>
          <a:lstStyle/>
          <a:p>
            <a:r>
              <a:rPr lang="en-US" dirty="0"/>
              <a:t>Open source = PostgreSQL = value</a:t>
            </a:r>
          </a:p>
        </p:txBody>
      </p:sp>
      <p:sp>
        <p:nvSpPr>
          <p:cNvPr id="7" name="TextBox 6">
            <a:extLst>
              <a:ext uri="{FF2B5EF4-FFF2-40B4-BE49-F238E27FC236}">
                <a16:creationId xmlns:a16="http://schemas.microsoft.com/office/drawing/2014/main" id="{9A824D2A-352B-4C69-A24D-8C5A3F7693B1}"/>
              </a:ext>
            </a:extLst>
          </p:cNvPr>
          <p:cNvSpPr txBox="1"/>
          <p:nvPr/>
        </p:nvSpPr>
        <p:spPr>
          <a:xfrm>
            <a:off x="1200430" y="3857177"/>
            <a:ext cx="4775596"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The most </a:t>
            </a:r>
            <a:r>
              <a:rPr kumimoji="0" lang="en-US" sz="2400" b="1" i="0" u="none" strike="noStrike" kern="1200" cap="none" spc="0" normalizeH="0" baseline="0" noProof="0" dirty="0">
                <a:ln>
                  <a:noFill/>
                </a:ln>
                <a:solidFill>
                  <a:srgbClr val="0078D4"/>
                </a:solidFill>
                <a:effectLst/>
                <a:uLnTx/>
                <a:uFillTx/>
                <a:latin typeface="Segoe UI Semibold"/>
                <a:ea typeface="+mn-ea"/>
                <a:cs typeface="+mn-cs"/>
              </a:rPr>
              <a:t>loved</a:t>
            </a:r>
            <a:r>
              <a:rPr kumimoji="0" lang="en-US" sz="2400" b="1" i="0" u="none" strike="noStrike" kern="1200" cap="none" spc="0" normalizeH="0" baseline="0" noProof="0" dirty="0">
                <a:ln>
                  <a:noFill/>
                </a:ln>
                <a:solidFill>
                  <a:srgbClr val="0078D4"/>
                </a:solidFill>
                <a:effectLst/>
                <a:uLnTx/>
                <a:uFillTx/>
                <a:latin typeface="Segoe UI"/>
                <a:ea typeface="+mn-ea"/>
                <a:cs typeface="+mn-cs"/>
              </a:rPr>
              <a:t> </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a:t>
            </a:r>
            <a:r>
              <a:rPr kumimoji="0" lang="en-US" sz="2400" b="1" i="0" u="none" strike="noStrike" kern="1200" cap="none" spc="0" normalizeH="0" baseline="0" noProof="0" dirty="0">
                <a:ln>
                  <a:noFill/>
                </a:ln>
                <a:solidFill>
                  <a:srgbClr val="0078D4"/>
                </a:solidFill>
                <a:effectLst/>
                <a:uLnTx/>
                <a:uFillTx/>
                <a:latin typeface="Segoe UI Semibold"/>
                <a:ea typeface="+mn-ea"/>
                <a:cs typeface="+mn-cs"/>
              </a:rPr>
              <a:t>wanted</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database in Stack Overflow’s 2022 Developer Survey</a:t>
            </a:r>
          </a:p>
        </p:txBody>
      </p:sp>
      <p:grpSp>
        <p:nvGrpSpPr>
          <p:cNvPr id="3" name="Group 2">
            <a:extLst>
              <a:ext uri="{FF2B5EF4-FFF2-40B4-BE49-F238E27FC236}">
                <a16:creationId xmlns:a16="http://schemas.microsoft.com/office/drawing/2014/main" id="{B2E95F0F-5556-4E62-B147-0C84484F2739}"/>
              </a:ext>
              <a:ext uri="{C183D7F6-B498-43B3-948B-1728B52AA6E4}">
                <adec:decorative xmlns:adec="http://schemas.microsoft.com/office/drawing/2017/decorative" val="1"/>
              </a:ext>
            </a:extLst>
          </p:cNvPr>
          <p:cNvGrpSpPr/>
          <p:nvPr/>
        </p:nvGrpSpPr>
        <p:grpSpPr>
          <a:xfrm>
            <a:off x="2717370" y="2025650"/>
            <a:ext cx="1741716" cy="1582364"/>
            <a:chOff x="8156598" y="2873513"/>
            <a:chExt cx="1640293" cy="1490221"/>
          </a:xfrm>
        </p:grpSpPr>
        <p:sp>
          <p:nvSpPr>
            <p:cNvPr id="15" name="Freeform: Shape 14">
              <a:extLst>
                <a:ext uri="{FF2B5EF4-FFF2-40B4-BE49-F238E27FC236}">
                  <a16:creationId xmlns:a16="http://schemas.microsoft.com/office/drawing/2014/main" id="{5F3B9DDE-D406-4CAF-BD1B-99CB884CE2FA}"/>
                </a:ext>
              </a:extLst>
            </p:cNvPr>
            <p:cNvSpPr>
              <a:spLocks/>
            </p:cNvSpPr>
            <p:nvPr/>
          </p:nvSpPr>
          <p:spPr bwMode="auto">
            <a:xfrm>
              <a:off x="8156598" y="2873513"/>
              <a:ext cx="1640293" cy="1490221"/>
            </a:xfrm>
            <a:custGeom>
              <a:avLst/>
              <a:gdLst>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900365 w 2091741"/>
                <a:gd name="connsiteY8" fmla="*/ 1047235 h 1900366"/>
                <a:gd name="connsiteX9" fmla="*/ 1047234 w 2091741"/>
                <a:gd name="connsiteY9" fmla="*/ 1900366 h 1900366"/>
                <a:gd name="connsiteX10" fmla="*/ 1045850 w 2091741"/>
                <a:gd name="connsiteY10" fmla="*/ 1898982 h 1900366"/>
                <a:gd name="connsiteX11" fmla="*/ 1044465 w 2091741"/>
                <a:gd name="connsiteY11" fmla="*/ 1900366 h 1900366"/>
                <a:gd name="connsiteX12" fmla="*/ 1043099 w 2091741"/>
                <a:gd name="connsiteY12" fmla="*/ 1896232 h 1900366"/>
                <a:gd name="connsiteX13" fmla="*/ 893280 w 2091741"/>
                <a:gd name="connsiteY13" fmla="*/ 1746412 h 1900366"/>
                <a:gd name="connsiteX14" fmla="*/ 172620 w 2091741"/>
                <a:gd name="connsiteY14" fmla="*/ 1025753 h 1900366"/>
                <a:gd name="connsiteX15" fmla="*/ 172620 w 2091741"/>
                <a:gd name="connsiteY15" fmla="*/ 192569 h 1900366"/>
                <a:gd name="connsiteX16" fmla="*/ 192567 w 2091741"/>
                <a:gd name="connsiteY16" fmla="*/ 172621 h 1900366"/>
                <a:gd name="connsiteX17" fmla="*/ 609160 w 2091741"/>
                <a:gd name="connsiteY17"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047234 w 2091741"/>
                <a:gd name="connsiteY8" fmla="*/ 1900366 h 1900366"/>
                <a:gd name="connsiteX9" fmla="*/ 1045850 w 2091741"/>
                <a:gd name="connsiteY9" fmla="*/ 1898982 h 1900366"/>
                <a:gd name="connsiteX10" fmla="*/ 1044465 w 2091741"/>
                <a:gd name="connsiteY10" fmla="*/ 1900366 h 1900366"/>
                <a:gd name="connsiteX11" fmla="*/ 1043099 w 2091741"/>
                <a:gd name="connsiteY11" fmla="*/ 1896232 h 1900366"/>
                <a:gd name="connsiteX12" fmla="*/ 893280 w 2091741"/>
                <a:gd name="connsiteY12" fmla="*/ 1746412 h 1900366"/>
                <a:gd name="connsiteX13" fmla="*/ 172620 w 2091741"/>
                <a:gd name="connsiteY13" fmla="*/ 1025753 h 1900366"/>
                <a:gd name="connsiteX14" fmla="*/ 172620 w 2091741"/>
                <a:gd name="connsiteY14" fmla="*/ 192569 h 1900366"/>
                <a:gd name="connsiteX15" fmla="*/ 192567 w 2091741"/>
                <a:gd name="connsiteY15" fmla="*/ 172621 h 1900366"/>
                <a:gd name="connsiteX16" fmla="*/ 609160 w 2091741"/>
                <a:gd name="connsiteY16"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893280 w 2091741"/>
                <a:gd name="connsiteY11" fmla="*/ 1746412 h 1900366"/>
                <a:gd name="connsiteX12" fmla="*/ 172620 w 2091741"/>
                <a:gd name="connsiteY12" fmla="*/ 1025753 h 1900366"/>
                <a:gd name="connsiteX13" fmla="*/ 172620 w 2091741"/>
                <a:gd name="connsiteY13" fmla="*/ 192569 h 1900366"/>
                <a:gd name="connsiteX14" fmla="*/ 192567 w 2091741"/>
                <a:gd name="connsiteY14" fmla="*/ 172621 h 1900366"/>
                <a:gd name="connsiteX15" fmla="*/ 609160 w 2091741"/>
                <a:gd name="connsiteY15"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172620 w 2091741"/>
                <a:gd name="connsiteY11" fmla="*/ 1025753 h 1900366"/>
                <a:gd name="connsiteX12" fmla="*/ 172620 w 2091741"/>
                <a:gd name="connsiteY12" fmla="*/ 192569 h 1900366"/>
                <a:gd name="connsiteX13" fmla="*/ 192567 w 2091741"/>
                <a:gd name="connsiteY13" fmla="*/ 172621 h 1900366"/>
                <a:gd name="connsiteX14" fmla="*/ 609160 w 2091741"/>
                <a:gd name="connsiteY14" fmla="*/ 0 h 19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1741" h="1900366">
                  <a:moveTo>
                    <a:pt x="609160" y="0"/>
                  </a:moveTo>
                  <a:cubicBezTo>
                    <a:pt x="759916" y="0"/>
                    <a:pt x="910672" y="57541"/>
                    <a:pt x="1025752" y="172621"/>
                  </a:cubicBezTo>
                  <a:lnTo>
                    <a:pt x="1045668" y="192537"/>
                  </a:lnTo>
                  <a:lnTo>
                    <a:pt x="1065939" y="172765"/>
                  </a:lnTo>
                  <a:cubicBezTo>
                    <a:pt x="1296260" y="-57556"/>
                    <a:pt x="1669107" y="-57556"/>
                    <a:pt x="1899238" y="172765"/>
                  </a:cubicBezTo>
                  <a:lnTo>
                    <a:pt x="1919001" y="192529"/>
                  </a:lnTo>
                  <a:cubicBezTo>
                    <a:pt x="2149322" y="422660"/>
                    <a:pt x="2149322" y="795507"/>
                    <a:pt x="1919001" y="1025829"/>
                  </a:cubicBezTo>
                  <a:lnTo>
                    <a:pt x="1047234" y="1900366"/>
                  </a:lnTo>
                  <a:lnTo>
                    <a:pt x="1045850" y="1898982"/>
                  </a:lnTo>
                  <a:lnTo>
                    <a:pt x="1044465" y="1900366"/>
                  </a:lnTo>
                  <a:lnTo>
                    <a:pt x="1043099" y="1896232"/>
                  </a:lnTo>
                  <a:lnTo>
                    <a:pt x="172620" y="1025753"/>
                  </a:lnTo>
                  <a:cubicBezTo>
                    <a:pt x="-57541" y="795592"/>
                    <a:pt x="-57541" y="422730"/>
                    <a:pt x="172620" y="192569"/>
                  </a:cubicBezTo>
                  <a:lnTo>
                    <a:pt x="192567" y="172621"/>
                  </a:lnTo>
                  <a:cubicBezTo>
                    <a:pt x="307648" y="57541"/>
                    <a:pt x="458404" y="0"/>
                    <a:pt x="60916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53A26B00-D59E-4AB1-BDB9-9616FDAA0E32}"/>
                </a:ext>
              </a:extLst>
            </p:cNvPr>
            <p:cNvGrpSpPr/>
            <p:nvPr/>
          </p:nvGrpSpPr>
          <p:grpSpPr>
            <a:xfrm>
              <a:off x="8550130" y="3210856"/>
              <a:ext cx="776595" cy="804529"/>
              <a:chOff x="10970759" y="2371811"/>
              <a:chExt cx="661987" cy="685800"/>
            </a:xfrm>
          </p:grpSpPr>
          <p:sp>
            <p:nvSpPr>
              <p:cNvPr id="13" name="Freeform 13">
                <a:extLst>
                  <a:ext uri="{FF2B5EF4-FFF2-40B4-BE49-F238E27FC236}">
                    <a16:creationId xmlns:a16="http://schemas.microsoft.com/office/drawing/2014/main" id="{0D4A5962-375A-4E6E-B3E8-ED1E96DA1289}"/>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14">
                <a:extLst>
                  <a:ext uri="{FF2B5EF4-FFF2-40B4-BE49-F238E27FC236}">
                    <a16:creationId xmlns:a16="http://schemas.microsoft.com/office/drawing/2014/main" id="{648122BD-C957-48A6-BD3F-A420B62C6580}"/>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6" name="Group 15">
            <a:extLst>
              <a:ext uri="{FF2B5EF4-FFF2-40B4-BE49-F238E27FC236}">
                <a16:creationId xmlns:a16="http://schemas.microsoft.com/office/drawing/2014/main" id="{552B2F6A-FFC1-495A-BE06-162F7B21B56C}"/>
              </a:ext>
              <a:ext uri="{C183D7F6-B498-43B3-948B-1728B52AA6E4}">
                <adec:decorative xmlns:adec="http://schemas.microsoft.com/office/drawing/2017/decorative" val="1"/>
              </a:ext>
            </a:extLst>
          </p:cNvPr>
          <p:cNvGrpSpPr/>
          <p:nvPr/>
        </p:nvGrpSpPr>
        <p:grpSpPr>
          <a:xfrm>
            <a:off x="8036680" y="2097857"/>
            <a:ext cx="1437950" cy="1437950"/>
            <a:chOff x="3384747" y="1034371"/>
            <a:chExt cx="4866311" cy="4866311"/>
          </a:xfrm>
        </p:grpSpPr>
        <p:sp>
          <p:nvSpPr>
            <p:cNvPr id="17" name="Oval 16">
              <a:extLst>
                <a:ext uri="{FF2B5EF4-FFF2-40B4-BE49-F238E27FC236}">
                  <a16:creationId xmlns:a16="http://schemas.microsoft.com/office/drawing/2014/main" id="{FB5D9F58-2075-4D63-8859-3EFB0ECA592C}"/>
                </a:ext>
              </a:extLst>
            </p:cNvPr>
            <p:cNvSpPr/>
            <p:nvPr/>
          </p:nvSpPr>
          <p:spPr bwMode="auto">
            <a:xfrm>
              <a:off x="3384747" y="1034371"/>
              <a:ext cx="4866311" cy="48663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619F3050-25AA-4E04-8EB6-A346F0256337}"/>
                </a:ext>
              </a:extLst>
            </p:cNvPr>
            <p:cNvGrpSpPr/>
            <p:nvPr/>
          </p:nvGrpSpPr>
          <p:grpSpPr>
            <a:xfrm>
              <a:off x="3749916" y="1851964"/>
              <a:ext cx="4135974" cy="3231124"/>
              <a:chOff x="3875464" y="1954088"/>
              <a:chExt cx="3802061" cy="2970264"/>
            </a:xfrm>
          </p:grpSpPr>
          <p:grpSp>
            <p:nvGrpSpPr>
              <p:cNvPr id="19" name="Group 18">
                <a:extLst>
                  <a:ext uri="{FF2B5EF4-FFF2-40B4-BE49-F238E27FC236}">
                    <a16:creationId xmlns:a16="http://schemas.microsoft.com/office/drawing/2014/main" id="{1FDCA4DE-4603-460E-8571-4217FF8B7F90}"/>
                  </a:ext>
                </a:extLst>
              </p:cNvPr>
              <p:cNvGrpSpPr/>
              <p:nvPr/>
            </p:nvGrpSpPr>
            <p:grpSpPr>
              <a:xfrm>
                <a:off x="6067257" y="1954088"/>
                <a:ext cx="1610268" cy="2818950"/>
                <a:chOff x="5746871" y="1693184"/>
                <a:chExt cx="1908339" cy="3340758"/>
              </a:xfrm>
            </p:grpSpPr>
            <p:sp>
              <p:nvSpPr>
                <p:cNvPr id="27" name="Freeform: Shape 26">
                  <a:extLst>
                    <a:ext uri="{FF2B5EF4-FFF2-40B4-BE49-F238E27FC236}">
                      <a16:creationId xmlns:a16="http://schemas.microsoft.com/office/drawing/2014/main" id="{DECE1DF8-CBD1-49E6-B594-A2596FB72225}"/>
                    </a:ext>
                  </a:extLst>
                </p:cNvPr>
                <p:cNvSpPr/>
                <p:nvPr/>
              </p:nvSpPr>
              <p:spPr>
                <a:xfrm>
                  <a:off x="6244082" y="4001038"/>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solidFill>
                  <a:schemeClr val="accent2"/>
                </a:solid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42678E6B-C7C1-4F3E-AD13-EA4B60FB05FE}"/>
                    </a:ext>
                  </a:extLst>
                </p:cNvPr>
                <p:cNvSpPr/>
                <p:nvPr/>
              </p:nvSpPr>
              <p:spPr>
                <a:xfrm>
                  <a:off x="6660791" y="2995399"/>
                  <a:ext cx="994419" cy="994419"/>
                </a:xfrm>
                <a:custGeom>
                  <a:avLst/>
                  <a:gdLst>
                    <a:gd name="connsiteX0" fmla="*/ 888603 w 880220"/>
                    <a:gd name="connsiteY0" fmla="*/ 0 h 880220"/>
                    <a:gd name="connsiteX1" fmla="*/ 310173 w 880220"/>
                    <a:gd name="connsiteY1" fmla="*/ 310173 h 880220"/>
                    <a:gd name="connsiteX2" fmla="*/ 0 w 880220"/>
                    <a:gd name="connsiteY2" fmla="*/ 888604 h 880220"/>
                    <a:gd name="connsiteX3" fmla="*/ 578430 w 880220"/>
                    <a:gd name="connsiteY3" fmla="*/ 578431 h 880220"/>
                    <a:gd name="connsiteX4" fmla="*/ 888603 w 880220"/>
                    <a:gd name="connsiteY4" fmla="*/ 0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3" y="0"/>
                      </a:moveTo>
                      <a:cubicBezTo>
                        <a:pt x="888603" y="0"/>
                        <a:pt x="557473" y="67064"/>
                        <a:pt x="310173" y="310173"/>
                      </a:cubicBezTo>
                      <a:cubicBezTo>
                        <a:pt x="62873" y="557473"/>
                        <a:pt x="0" y="888604"/>
                        <a:pt x="0" y="888604"/>
                      </a:cubicBezTo>
                      <a:cubicBezTo>
                        <a:pt x="0" y="888604"/>
                        <a:pt x="331130" y="821539"/>
                        <a:pt x="578430" y="578431"/>
                      </a:cubicBezTo>
                      <a:cubicBezTo>
                        <a:pt x="821539" y="331131"/>
                        <a:pt x="888603" y="0"/>
                        <a:pt x="888603" y="0"/>
                      </a:cubicBezTo>
                      <a:close/>
                    </a:path>
                  </a:pathLst>
                </a:custGeom>
                <a:solidFill>
                  <a:schemeClr val="accent2"/>
                </a:solid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1F8E9482-D8BB-4234-9748-BFAB77073388}"/>
                    </a:ext>
                  </a:extLst>
                </p:cNvPr>
                <p:cNvSpPr/>
                <p:nvPr/>
              </p:nvSpPr>
              <p:spPr>
                <a:xfrm>
                  <a:off x="6735644" y="205780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7"/>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solidFill>
                  <a:schemeClr val="accent2"/>
                </a:solid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7990FCB-65AB-43FF-BFD5-59946E5F9577}"/>
                    </a:ext>
                  </a:extLst>
                </p:cNvPr>
                <p:cNvSpPr/>
                <p:nvPr/>
              </p:nvSpPr>
              <p:spPr>
                <a:xfrm>
                  <a:off x="6167405" y="169318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8"/>
                        <a:pt x="34340" y="658070"/>
                      </a:cubicBezTo>
                      <a:cubicBezTo>
                        <a:pt x="122362" y="993392"/>
                        <a:pt x="378045" y="1215543"/>
                        <a:pt x="378045" y="1215543"/>
                      </a:cubicBezTo>
                      <a:close/>
                    </a:path>
                  </a:pathLst>
                </a:custGeom>
                <a:solidFill>
                  <a:schemeClr val="accent2"/>
                </a:solid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6F5D1F4F-102F-4541-B2AA-ABDA6D349356}"/>
                    </a:ext>
                  </a:extLst>
                </p:cNvPr>
                <p:cNvSpPr/>
                <p:nvPr/>
              </p:nvSpPr>
              <p:spPr>
                <a:xfrm flipV="1">
                  <a:off x="5746871" y="4542303"/>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solidFill>
                  <a:schemeClr val="accent2"/>
                </a:solid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8484BB69-1B72-43C4-8F09-32544DE4F72E}"/>
                  </a:ext>
                </a:extLst>
              </p:cNvPr>
              <p:cNvGrpSpPr/>
              <p:nvPr/>
            </p:nvGrpSpPr>
            <p:grpSpPr>
              <a:xfrm>
                <a:off x="3875464" y="1954088"/>
                <a:ext cx="1618260" cy="2818952"/>
                <a:chOff x="3971123" y="1693184"/>
                <a:chExt cx="1917811" cy="3340759"/>
              </a:xfrm>
            </p:grpSpPr>
            <p:sp>
              <p:nvSpPr>
                <p:cNvPr id="22" name="Freeform: Shape 21">
                  <a:extLst>
                    <a:ext uri="{FF2B5EF4-FFF2-40B4-BE49-F238E27FC236}">
                      <a16:creationId xmlns:a16="http://schemas.microsoft.com/office/drawing/2014/main" id="{6791C496-204A-4F7A-AB98-274EF4192005}"/>
                    </a:ext>
                  </a:extLst>
                </p:cNvPr>
                <p:cNvSpPr/>
                <p:nvPr/>
              </p:nvSpPr>
              <p:spPr>
                <a:xfrm>
                  <a:off x="3971123" y="2995399"/>
                  <a:ext cx="994419" cy="994419"/>
                </a:xfrm>
                <a:custGeom>
                  <a:avLst/>
                  <a:gdLst>
                    <a:gd name="connsiteX0" fmla="*/ 888604 w 880220"/>
                    <a:gd name="connsiteY0" fmla="*/ 888604 h 880220"/>
                    <a:gd name="connsiteX1" fmla="*/ 578431 w 880220"/>
                    <a:gd name="connsiteY1" fmla="*/ 310173 h 880220"/>
                    <a:gd name="connsiteX2" fmla="*/ 0 w 880220"/>
                    <a:gd name="connsiteY2" fmla="*/ 0 h 880220"/>
                    <a:gd name="connsiteX3" fmla="*/ 310173 w 880220"/>
                    <a:gd name="connsiteY3" fmla="*/ 578431 h 880220"/>
                    <a:gd name="connsiteX4" fmla="*/ 888604 w 880220"/>
                    <a:gd name="connsiteY4" fmla="*/ 888604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4" y="888604"/>
                      </a:moveTo>
                      <a:cubicBezTo>
                        <a:pt x="888604" y="888604"/>
                        <a:pt x="821539" y="557473"/>
                        <a:pt x="578431" y="310173"/>
                      </a:cubicBezTo>
                      <a:cubicBezTo>
                        <a:pt x="331131" y="67064"/>
                        <a:pt x="0" y="0"/>
                        <a:pt x="0" y="0"/>
                      </a:cubicBezTo>
                      <a:cubicBezTo>
                        <a:pt x="0" y="0"/>
                        <a:pt x="67064" y="331131"/>
                        <a:pt x="310173" y="578431"/>
                      </a:cubicBezTo>
                      <a:cubicBezTo>
                        <a:pt x="557473" y="821539"/>
                        <a:pt x="888604" y="888604"/>
                        <a:pt x="888604" y="888604"/>
                      </a:cubicBezTo>
                      <a:close/>
                    </a:path>
                  </a:pathLst>
                </a:custGeom>
                <a:solidFill>
                  <a:schemeClr val="accent2"/>
                </a:solid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FAFE99CF-02BB-4DBE-B192-706E2AB9B083}"/>
                    </a:ext>
                  </a:extLst>
                </p:cNvPr>
                <p:cNvSpPr/>
                <p:nvPr/>
              </p:nvSpPr>
              <p:spPr>
                <a:xfrm>
                  <a:off x="4415332" y="205780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7"/>
                        <a:pt x="34340" y="658070"/>
                      </a:cubicBezTo>
                      <a:cubicBezTo>
                        <a:pt x="122362" y="993392"/>
                        <a:pt x="378045" y="1215543"/>
                        <a:pt x="378045" y="1215543"/>
                      </a:cubicBezTo>
                      <a:close/>
                    </a:path>
                  </a:pathLst>
                </a:custGeom>
                <a:solidFill>
                  <a:schemeClr val="accent2"/>
                </a:solid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9AB0EA8-A304-464B-9CCB-36A45A976B2D}"/>
                    </a:ext>
                  </a:extLst>
                </p:cNvPr>
                <p:cNvSpPr/>
                <p:nvPr/>
              </p:nvSpPr>
              <p:spPr>
                <a:xfrm>
                  <a:off x="4983572" y="169318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8"/>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solidFill>
                  <a:schemeClr val="accent2"/>
                </a:solid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683C3A4A-A67A-4534-86C5-B2A5C11C06E7}"/>
                    </a:ext>
                  </a:extLst>
                </p:cNvPr>
                <p:cNvSpPr/>
                <p:nvPr/>
              </p:nvSpPr>
              <p:spPr>
                <a:xfrm>
                  <a:off x="4018477" y="4003113"/>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solidFill>
                  <a:schemeClr val="accent2"/>
                </a:solid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3161190-A2B9-4B3F-BC6C-7B8540156F08}"/>
                    </a:ext>
                  </a:extLst>
                </p:cNvPr>
                <p:cNvSpPr/>
                <p:nvPr/>
              </p:nvSpPr>
              <p:spPr>
                <a:xfrm flipV="1">
                  <a:off x="4515687" y="4544378"/>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solidFill>
                  <a:schemeClr val="accent2"/>
                </a:solid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1" name="Oval 20">
                <a:extLst>
                  <a:ext uri="{FF2B5EF4-FFF2-40B4-BE49-F238E27FC236}">
                    <a16:creationId xmlns:a16="http://schemas.microsoft.com/office/drawing/2014/main" id="{558E866D-D16F-4324-9485-0E72B5E338BC}"/>
                  </a:ext>
                </a:extLst>
              </p:cNvPr>
              <p:cNvSpPr/>
              <p:nvPr/>
            </p:nvSpPr>
            <p:spPr bwMode="auto">
              <a:xfrm>
                <a:off x="5564425" y="4492222"/>
                <a:ext cx="432130" cy="43213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2" name="Freeform 182">
            <a:extLst>
              <a:ext uri="{FF2B5EF4-FFF2-40B4-BE49-F238E27FC236}">
                <a16:creationId xmlns:a16="http://schemas.microsoft.com/office/drawing/2014/main" id="{44F70A00-9E88-448D-82DF-825E20D7D508}"/>
              </a:ext>
              <a:ext uri="{C183D7F6-B498-43B3-948B-1728B52AA6E4}">
                <adec:decorative xmlns:adec="http://schemas.microsoft.com/office/drawing/2017/decorative" val="1"/>
              </a:ext>
            </a:extLst>
          </p:cNvPr>
          <p:cNvSpPr/>
          <p:nvPr/>
        </p:nvSpPr>
        <p:spPr bwMode="auto">
          <a:xfrm>
            <a:off x="8587729" y="2568927"/>
            <a:ext cx="335853" cy="43074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20773FFC-A75D-4616-A78E-5ADE9FC09139}"/>
              </a:ext>
            </a:extLst>
          </p:cNvPr>
          <p:cNvSpPr txBox="1"/>
          <p:nvPr/>
        </p:nvSpPr>
        <p:spPr>
          <a:xfrm>
            <a:off x="6469656" y="3865296"/>
            <a:ext cx="4572000"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Ranked 2017, 2018 and 2020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Segoe UI Semibold"/>
                <a:ea typeface="+mn-ea"/>
                <a:cs typeface="+mn-cs"/>
              </a:rPr>
              <a:t>DBMS of the Year</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by DB-Engines</a:t>
            </a:r>
          </a:p>
        </p:txBody>
      </p:sp>
      <p:sp>
        <p:nvSpPr>
          <p:cNvPr id="10" name="TextBox 9">
            <a:extLst>
              <a:ext uri="{FF2B5EF4-FFF2-40B4-BE49-F238E27FC236}">
                <a16:creationId xmlns:a16="http://schemas.microsoft.com/office/drawing/2014/main" id="{AC8490A1-B8FF-4695-9C22-B5808BB4E852}"/>
              </a:ext>
            </a:extLst>
          </p:cNvPr>
          <p:cNvSpPr txBox="1"/>
          <p:nvPr/>
        </p:nvSpPr>
        <p:spPr>
          <a:xfrm>
            <a:off x="588263" y="6287314"/>
            <a:ext cx="8145418"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Segoe UI"/>
                <a:ea typeface="+mn-ea"/>
                <a:cs typeface="+mn-cs"/>
              </a:rPr>
              <a:t>https://survey.stackoverflow.co/2022/#section-most-loved-dreaded-and-wanted-databases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https://db-engines.com/en/blog_post/85</a:t>
            </a:r>
            <a:r>
              <a:rPr kumimoji="0" lang="en-US" sz="900" b="0" i="0" u="none" strike="noStrike" kern="1200" cap="none" spc="0" normalizeH="0" baseline="0" noProof="0" dirty="0">
                <a:ln>
                  <a:noFill/>
                </a:ln>
                <a:solidFill>
                  <a:prstClr val="white">
                    <a:lumMod val="65000"/>
                  </a:prstClr>
                </a:solidFill>
                <a:effectLst/>
                <a:uLnTx/>
                <a:uFillTx/>
                <a:latin typeface="Segoe UI"/>
                <a:ea typeface="+mn-ea"/>
                <a:cs typeface="+mn-cs"/>
              </a:rPr>
              <a:t> </a:t>
            </a:r>
          </a:p>
        </p:txBody>
      </p:sp>
    </p:spTree>
    <p:extLst>
      <p:ext uri="{BB962C8B-B14F-4D97-AF65-F5344CB8AC3E}">
        <p14:creationId xmlns:p14="http://schemas.microsoft.com/office/powerpoint/2010/main" val="358030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8B076E7-52BC-4CCA-8AD1-999D039B0343}"/>
              </a:ext>
            </a:extLst>
          </p:cNvPr>
          <p:cNvSpPr>
            <a:spLocks noGrp="1"/>
          </p:cNvSpPr>
          <p:nvPr>
            <p:ph type="title"/>
          </p:nvPr>
        </p:nvSpPr>
        <p:spPr>
          <a:xfrm>
            <a:off x="588263" y="457200"/>
            <a:ext cx="11018520" cy="492443"/>
          </a:xfrm>
        </p:spPr>
        <p:txBody>
          <a:bodyPr/>
          <a:lstStyle/>
          <a:p>
            <a:r>
              <a:rPr lang="en-US" sz="3200" spc="0" dirty="0">
                <a:ln>
                  <a:noFill/>
                </a:ln>
                <a:solidFill>
                  <a:schemeClr val="tx1"/>
                </a:solidFill>
              </a:rPr>
              <a:t>Why PostgreSQL?</a:t>
            </a:r>
            <a:endParaRPr lang="en-US" sz="3200" dirty="0">
              <a:solidFill>
                <a:schemeClr val="tx1"/>
              </a:solidFill>
            </a:endParaRPr>
          </a:p>
        </p:txBody>
      </p:sp>
      <p:grpSp>
        <p:nvGrpSpPr>
          <p:cNvPr id="6" name="Group 46">
            <a:extLst>
              <a:ext uri="{FF2B5EF4-FFF2-40B4-BE49-F238E27FC236}">
                <a16:creationId xmlns:a16="http://schemas.microsoft.com/office/drawing/2014/main" id="{42C51716-E6CF-314E-988C-026D2D72BE59}"/>
              </a:ext>
              <a:ext uri="{C183D7F6-B498-43B3-948B-1728B52AA6E4}">
                <adec:decorative xmlns:adec="http://schemas.microsoft.com/office/drawing/2017/decorative" val="1"/>
              </a:ext>
            </a:extLst>
          </p:cNvPr>
          <p:cNvGrpSpPr>
            <a:grpSpLocks noChangeAspect="1"/>
          </p:cNvGrpSpPr>
          <p:nvPr/>
        </p:nvGrpSpPr>
        <p:grpSpPr bwMode="auto">
          <a:xfrm>
            <a:off x="588736" y="1223055"/>
            <a:ext cx="315459" cy="315459"/>
            <a:chOff x="2812" y="999"/>
            <a:chExt cx="312" cy="312"/>
          </a:xfrm>
        </p:grpSpPr>
        <p:sp>
          <p:nvSpPr>
            <p:cNvPr id="7" name="AutoShape 45">
              <a:extLst>
                <a:ext uri="{FF2B5EF4-FFF2-40B4-BE49-F238E27FC236}">
                  <a16:creationId xmlns:a16="http://schemas.microsoft.com/office/drawing/2014/main" id="{FEB256C1-D22B-2544-B889-6C69777531C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7">
              <a:extLst>
                <a:ext uri="{FF2B5EF4-FFF2-40B4-BE49-F238E27FC236}">
                  <a16:creationId xmlns:a16="http://schemas.microsoft.com/office/drawing/2014/main" id="{11F6D901-2DFA-9944-A455-91597893934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48">
              <a:extLst>
                <a:ext uri="{FF2B5EF4-FFF2-40B4-BE49-F238E27FC236}">
                  <a16:creationId xmlns:a16="http://schemas.microsoft.com/office/drawing/2014/main" id="{CC3951B4-8FEB-D143-92ED-EAE49AE53A9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49">
              <a:extLst>
                <a:ext uri="{FF2B5EF4-FFF2-40B4-BE49-F238E27FC236}">
                  <a16:creationId xmlns:a16="http://schemas.microsoft.com/office/drawing/2014/main" id="{E61CC0C2-F6F6-9443-A75D-6349A6EADF5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46">
            <a:extLst>
              <a:ext uri="{FF2B5EF4-FFF2-40B4-BE49-F238E27FC236}">
                <a16:creationId xmlns:a16="http://schemas.microsoft.com/office/drawing/2014/main" id="{45F6C4B2-7FC8-1649-8E44-6E8081D0CA25}"/>
              </a:ext>
              <a:ext uri="{C183D7F6-B498-43B3-948B-1728B52AA6E4}">
                <adec:decorative xmlns:adec="http://schemas.microsoft.com/office/drawing/2017/decorative" val="1"/>
              </a:ext>
            </a:extLst>
          </p:cNvPr>
          <p:cNvGrpSpPr>
            <a:grpSpLocks noChangeAspect="1"/>
          </p:cNvGrpSpPr>
          <p:nvPr/>
        </p:nvGrpSpPr>
        <p:grpSpPr bwMode="auto">
          <a:xfrm>
            <a:off x="588736" y="1850572"/>
            <a:ext cx="315459" cy="315459"/>
            <a:chOff x="2812" y="999"/>
            <a:chExt cx="312" cy="312"/>
          </a:xfrm>
        </p:grpSpPr>
        <p:sp>
          <p:nvSpPr>
            <p:cNvPr id="13" name="AutoShape 45">
              <a:extLst>
                <a:ext uri="{FF2B5EF4-FFF2-40B4-BE49-F238E27FC236}">
                  <a16:creationId xmlns:a16="http://schemas.microsoft.com/office/drawing/2014/main" id="{CA4C97F4-96C1-2D4E-A3EA-96EDC6A0FFBD}"/>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71A1D3B9-4417-424C-922C-F028F1CB358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48">
              <a:extLst>
                <a:ext uri="{FF2B5EF4-FFF2-40B4-BE49-F238E27FC236}">
                  <a16:creationId xmlns:a16="http://schemas.microsoft.com/office/drawing/2014/main" id="{4F49DABE-35C7-C34F-B0CB-96903B41D22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49">
              <a:extLst>
                <a:ext uri="{FF2B5EF4-FFF2-40B4-BE49-F238E27FC236}">
                  <a16:creationId xmlns:a16="http://schemas.microsoft.com/office/drawing/2014/main" id="{1AF96AE4-7AA7-3F49-B553-3CAAED4DC7A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46">
            <a:extLst>
              <a:ext uri="{FF2B5EF4-FFF2-40B4-BE49-F238E27FC236}">
                <a16:creationId xmlns:a16="http://schemas.microsoft.com/office/drawing/2014/main" id="{23F2CBEF-970E-2E4A-B167-149F9CF67174}"/>
              </a:ext>
              <a:ext uri="{C183D7F6-B498-43B3-948B-1728B52AA6E4}">
                <adec:decorative xmlns:adec="http://schemas.microsoft.com/office/drawing/2017/decorative" val="1"/>
              </a:ext>
            </a:extLst>
          </p:cNvPr>
          <p:cNvGrpSpPr>
            <a:grpSpLocks noChangeAspect="1"/>
          </p:cNvGrpSpPr>
          <p:nvPr/>
        </p:nvGrpSpPr>
        <p:grpSpPr bwMode="auto">
          <a:xfrm>
            <a:off x="588736" y="2808514"/>
            <a:ext cx="315459" cy="315459"/>
            <a:chOff x="2812" y="999"/>
            <a:chExt cx="312" cy="312"/>
          </a:xfrm>
        </p:grpSpPr>
        <p:sp>
          <p:nvSpPr>
            <p:cNvPr id="18" name="AutoShape 45">
              <a:extLst>
                <a:ext uri="{FF2B5EF4-FFF2-40B4-BE49-F238E27FC236}">
                  <a16:creationId xmlns:a16="http://schemas.microsoft.com/office/drawing/2014/main" id="{811CF442-04ED-D34F-8ADD-604DDC5F4CCD}"/>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2AB3A7E4-B15A-5A40-82DF-A2406469666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1B67825B-5D10-E74F-BCF1-7AE859E4F30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4ED21800-F9CC-2D40-A684-9982F89CA24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6">
            <a:extLst>
              <a:ext uri="{FF2B5EF4-FFF2-40B4-BE49-F238E27FC236}">
                <a16:creationId xmlns:a16="http://schemas.microsoft.com/office/drawing/2014/main" id="{A6D53248-2EEC-E846-96FC-B2F6EB3E8580}"/>
              </a:ext>
              <a:ext uri="{C183D7F6-B498-43B3-948B-1728B52AA6E4}">
                <adec:decorative xmlns:adec="http://schemas.microsoft.com/office/drawing/2017/decorative" val="1"/>
              </a:ext>
            </a:extLst>
          </p:cNvPr>
          <p:cNvGrpSpPr>
            <a:grpSpLocks noChangeAspect="1"/>
          </p:cNvGrpSpPr>
          <p:nvPr/>
        </p:nvGrpSpPr>
        <p:grpSpPr bwMode="auto">
          <a:xfrm>
            <a:off x="588736" y="3461656"/>
            <a:ext cx="315459" cy="315459"/>
            <a:chOff x="2812" y="999"/>
            <a:chExt cx="312" cy="312"/>
          </a:xfrm>
        </p:grpSpPr>
        <p:sp>
          <p:nvSpPr>
            <p:cNvPr id="23" name="AutoShape 45">
              <a:extLst>
                <a:ext uri="{FF2B5EF4-FFF2-40B4-BE49-F238E27FC236}">
                  <a16:creationId xmlns:a16="http://schemas.microsoft.com/office/drawing/2014/main" id="{0A0EBCC2-345B-8B4D-AB29-E0DE75FBC852}"/>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27D915C1-684B-4343-B800-F790D07236F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a:extLst>
                <a:ext uri="{FF2B5EF4-FFF2-40B4-BE49-F238E27FC236}">
                  <a16:creationId xmlns:a16="http://schemas.microsoft.com/office/drawing/2014/main" id="{762F7214-FFE3-964D-9B84-C1AF8F600F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a:extLst>
                <a:ext uri="{FF2B5EF4-FFF2-40B4-BE49-F238E27FC236}">
                  <a16:creationId xmlns:a16="http://schemas.microsoft.com/office/drawing/2014/main" id="{AD0788ED-52CB-4043-8AE4-B84F2419075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6">
            <a:extLst>
              <a:ext uri="{FF2B5EF4-FFF2-40B4-BE49-F238E27FC236}">
                <a16:creationId xmlns:a16="http://schemas.microsoft.com/office/drawing/2014/main" id="{36C21233-76E7-0041-BB87-F71F5155B918}"/>
              </a:ext>
              <a:ext uri="{C183D7F6-B498-43B3-948B-1728B52AA6E4}">
                <adec:decorative xmlns:adec="http://schemas.microsoft.com/office/drawing/2017/decorative" val="1"/>
              </a:ext>
            </a:extLst>
          </p:cNvPr>
          <p:cNvGrpSpPr>
            <a:grpSpLocks noChangeAspect="1"/>
          </p:cNvGrpSpPr>
          <p:nvPr/>
        </p:nvGrpSpPr>
        <p:grpSpPr bwMode="auto">
          <a:xfrm>
            <a:off x="588736" y="4129314"/>
            <a:ext cx="315459" cy="315459"/>
            <a:chOff x="2812" y="999"/>
            <a:chExt cx="312" cy="312"/>
          </a:xfrm>
        </p:grpSpPr>
        <p:sp>
          <p:nvSpPr>
            <p:cNvPr id="28" name="AutoShape 45">
              <a:extLst>
                <a:ext uri="{FF2B5EF4-FFF2-40B4-BE49-F238E27FC236}">
                  <a16:creationId xmlns:a16="http://schemas.microsoft.com/office/drawing/2014/main" id="{91AA6501-0B00-C64F-8933-A8D81FEC47E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75890B02-C66C-904F-B93B-A79573B36E7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8">
              <a:extLst>
                <a:ext uri="{FF2B5EF4-FFF2-40B4-BE49-F238E27FC236}">
                  <a16:creationId xmlns:a16="http://schemas.microsoft.com/office/drawing/2014/main" id="{22A27105-097B-E944-9B6A-098500B0C01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9">
              <a:extLst>
                <a:ext uri="{FF2B5EF4-FFF2-40B4-BE49-F238E27FC236}">
                  <a16:creationId xmlns:a16="http://schemas.microsoft.com/office/drawing/2014/main" id="{DAB8B8BE-AC7F-9849-8486-B5BBE8F7E6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46">
            <a:extLst>
              <a:ext uri="{FF2B5EF4-FFF2-40B4-BE49-F238E27FC236}">
                <a16:creationId xmlns:a16="http://schemas.microsoft.com/office/drawing/2014/main" id="{74CB0F1D-8B48-784A-8522-6FBE10B963DB}"/>
              </a:ext>
              <a:ext uri="{C183D7F6-B498-43B3-948B-1728B52AA6E4}">
                <adec:decorative xmlns:adec="http://schemas.microsoft.com/office/drawing/2017/decorative" val="1"/>
              </a:ext>
            </a:extLst>
          </p:cNvPr>
          <p:cNvGrpSpPr>
            <a:grpSpLocks noChangeAspect="1"/>
          </p:cNvGrpSpPr>
          <p:nvPr/>
        </p:nvGrpSpPr>
        <p:grpSpPr bwMode="auto">
          <a:xfrm>
            <a:off x="588736" y="5072744"/>
            <a:ext cx="315459" cy="315459"/>
            <a:chOff x="2812" y="999"/>
            <a:chExt cx="312" cy="312"/>
          </a:xfrm>
        </p:grpSpPr>
        <p:sp>
          <p:nvSpPr>
            <p:cNvPr id="33" name="AutoShape 45">
              <a:extLst>
                <a:ext uri="{FF2B5EF4-FFF2-40B4-BE49-F238E27FC236}">
                  <a16:creationId xmlns:a16="http://schemas.microsoft.com/office/drawing/2014/main" id="{6A9E3915-936A-344D-BE6E-148C06AA0A1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FDB45241-2F57-1D4D-9A9B-8D4D94B0F39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E035685B-0E5A-CD4A-850D-5B982E210F6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608AC07A-6C96-4A4A-8F84-D6AED5EB4CD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D1501427-CE73-4F17-ABE2-9AEAE7FD2A21}"/>
              </a:ext>
            </a:extLst>
          </p:cNvPr>
          <p:cNvSpPr txBox="1"/>
          <p:nvPr/>
        </p:nvSpPr>
        <p:spPr>
          <a:xfrm>
            <a:off x="1016000" y="1232924"/>
            <a:ext cx="5094514" cy="50090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900"/>
              </a:spcAft>
            </a:pPr>
            <a:r>
              <a:rPr lang="en-US" dirty="0"/>
              <a:t>Enterprise ready open source relational </a:t>
            </a:r>
            <a:br>
              <a:rPr lang="en-US" dirty="0"/>
            </a:br>
            <a:r>
              <a:rPr lang="en-US" dirty="0"/>
              <a:t>database engine</a:t>
            </a:r>
          </a:p>
          <a:p>
            <a:pPr>
              <a:spcAft>
                <a:spcPts val="900"/>
              </a:spcAft>
            </a:pPr>
            <a:r>
              <a:rPr lang="en-US" dirty="0"/>
              <a:t>Rich selection of datatypes including text based, numeric, arrays, geospatial, IP, key/value, </a:t>
            </a:r>
            <a:br>
              <a:rPr lang="en-US" dirty="0"/>
            </a:br>
            <a:r>
              <a:rPr lang="en-US" dirty="0"/>
              <a:t>and JSON</a:t>
            </a:r>
          </a:p>
          <a:p>
            <a:pPr>
              <a:spcAft>
                <a:spcPts val="900"/>
              </a:spcAft>
            </a:pPr>
            <a:r>
              <a:rPr lang="en-US" dirty="0">
                <a:cs typeface="Segoe UI"/>
              </a:rPr>
              <a:t>Powerful built-in functions to make working with data easier</a:t>
            </a:r>
          </a:p>
          <a:p>
            <a:pPr>
              <a:spcAft>
                <a:spcPts val="900"/>
              </a:spcAft>
            </a:pPr>
            <a:r>
              <a:rPr lang="en-US" dirty="0">
                <a:cs typeface="Segoe UI"/>
              </a:rPr>
              <a:t>Multiple index types to allow for fine </a:t>
            </a:r>
            <a:br>
              <a:rPr lang="en-US" dirty="0">
                <a:cs typeface="Segoe UI"/>
              </a:rPr>
            </a:br>
            <a:r>
              <a:rPr lang="en-US" dirty="0">
                <a:cs typeface="Segoe UI"/>
              </a:rPr>
              <a:t>tuned performance</a:t>
            </a:r>
          </a:p>
          <a:p>
            <a:pPr>
              <a:spcAft>
                <a:spcPts val="900"/>
              </a:spcAft>
            </a:pPr>
            <a:r>
              <a:rPr lang="en-US" dirty="0">
                <a:cs typeface="Segoe UI"/>
              </a:rPr>
              <a:t>Built-in JSON support including indexing of all keys/values within a JSON document for fast retrieval and querying</a:t>
            </a:r>
          </a:p>
          <a:p>
            <a:pPr>
              <a:spcAft>
                <a:spcPts val="900"/>
              </a:spcAft>
            </a:pPr>
            <a:r>
              <a:rPr lang="en-US" dirty="0">
                <a:cs typeface="Segoe UI"/>
              </a:rPr>
              <a:t>Rich set of extensions to enable new functionality without relying on new Postgres versions/releases. This includes things like hypothetical indexing, geospatial support, time series partitioning</a:t>
            </a:r>
          </a:p>
        </p:txBody>
      </p:sp>
      <p:pic>
        <p:nvPicPr>
          <p:cNvPr id="1026" name="Picture 2" descr="Image result for postgresql">
            <a:extLst>
              <a:ext uri="{FF2B5EF4-FFF2-40B4-BE49-F238E27FC236}">
                <a16:creationId xmlns:a16="http://schemas.microsoft.com/office/drawing/2014/main" id="{D0D4A42B-FCDD-404C-9906-FF0012431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9030" y="1802945"/>
            <a:ext cx="3344798" cy="3451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4665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B2092-75D1-4305-9390-9E4498454B07}"/>
              </a:ext>
            </a:extLst>
          </p:cNvPr>
          <p:cNvSpPr>
            <a:spLocks noGrp="1"/>
          </p:cNvSpPr>
          <p:nvPr>
            <p:ph type="title"/>
          </p:nvPr>
        </p:nvSpPr>
        <p:spPr>
          <a:xfrm>
            <a:off x="588263" y="2598004"/>
            <a:ext cx="3781657" cy="1661993"/>
          </a:xfrm>
        </p:spPr>
        <p:txBody>
          <a:bodyPr anchor="ctr">
            <a:spAutoFit/>
          </a:bodyPr>
          <a:lstStyle/>
          <a:p>
            <a:r>
              <a:rPr lang="en-US"/>
              <a:t>Azure builds upon the core benefits of PostgreSQL</a:t>
            </a:r>
          </a:p>
        </p:txBody>
      </p:sp>
      <p:sp>
        <p:nvSpPr>
          <p:cNvPr id="332" name="Rectangle 331">
            <a:extLst>
              <a:ext uri="{FF2B5EF4-FFF2-40B4-BE49-F238E27FC236}">
                <a16:creationId xmlns:a16="http://schemas.microsoft.com/office/drawing/2014/main" id="{05B15D7D-317C-47D0-B897-E3BDC3852F1A}"/>
              </a:ext>
            </a:extLst>
          </p:cNvPr>
          <p:cNvSpPr/>
          <p:nvPr/>
        </p:nvSpPr>
        <p:spPr>
          <a:xfrm>
            <a:off x="592864" y="4413523"/>
            <a:ext cx="5232561" cy="1107996"/>
          </a:xfrm>
          <a:prstGeom prst="rect">
            <a:avLst/>
          </a:prstGeom>
        </p:spPr>
        <p:txBody>
          <a:bodyPr vert="horz" wrap="square" lIns="0" tIns="0" rIns="0" bIns="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20" normalizeH="0" baseline="0" noProof="0">
                <a:ln w="3175">
                  <a:noFill/>
                </a:ln>
                <a:solidFill>
                  <a:srgbClr val="0078D4"/>
                </a:solidFill>
                <a:effectLst/>
                <a:uLnTx/>
                <a:uFillTx/>
                <a:latin typeface="Segoe UI Semibold"/>
                <a:ea typeface="+mn-ea"/>
                <a:cs typeface="Segoe UI" pitchFamily="34" charset="0"/>
              </a:rPr>
              <a:t>Azure Database for PostgreSQL </a:t>
            </a:r>
            <a:br>
              <a:rPr kumimoji="0" lang="en-US" sz="2400" b="0" i="0" u="none" strike="noStrike" kern="1200" cap="none" spc="-20" normalizeH="0" baseline="0" noProof="0">
                <a:ln w="3175">
                  <a:noFill/>
                </a:ln>
                <a:solidFill>
                  <a:srgbClr val="0078D4"/>
                </a:solidFill>
                <a:effectLst/>
                <a:uLnTx/>
                <a:uFillTx/>
                <a:latin typeface="Segoe UI Semibold"/>
                <a:ea typeface="+mn-ea"/>
                <a:cs typeface="Segoe UI" pitchFamily="34" charset="0"/>
              </a:rPr>
            </a:br>
            <a:r>
              <a:rPr kumimoji="0" lang="en-US" sz="2400" b="0" i="0" u="none" strike="noStrike" kern="1200" cap="none" spc="-20" normalizeH="0" baseline="0" noProof="0">
                <a:ln w="3175">
                  <a:noFill/>
                </a:ln>
                <a:solidFill>
                  <a:srgbClr val="0078D4"/>
                </a:solidFill>
                <a:effectLst/>
                <a:uLnTx/>
                <a:uFillTx/>
                <a:latin typeface="Segoe UI Semibold"/>
                <a:ea typeface="+mn-ea"/>
                <a:cs typeface="Segoe UI" pitchFamily="34" charset="0"/>
              </a:rPr>
              <a:t>is fully-managed, intelligent, </a:t>
            </a:r>
            <a:br>
              <a:rPr kumimoji="0" lang="en-US" sz="2400" b="0" i="0" u="none" strike="noStrike" kern="1200" cap="none" spc="-20" normalizeH="0" baseline="0" noProof="0">
                <a:ln w="3175">
                  <a:noFill/>
                </a:ln>
                <a:solidFill>
                  <a:srgbClr val="0078D4"/>
                </a:solidFill>
                <a:effectLst/>
                <a:uLnTx/>
                <a:uFillTx/>
                <a:latin typeface="Segoe UI Semibold"/>
                <a:ea typeface="+mn-ea"/>
                <a:cs typeface="Segoe UI" pitchFamily="34" charset="0"/>
              </a:rPr>
            </a:br>
            <a:r>
              <a:rPr kumimoji="0" lang="en-US" sz="2400" b="0" i="0" u="none" strike="noStrike" kern="1200" cap="none" spc="-20" normalizeH="0" baseline="0" noProof="0">
                <a:ln w="3175">
                  <a:noFill/>
                </a:ln>
                <a:solidFill>
                  <a:srgbClr val="0078D4"/>
                </a:solidFill>
                <a:effectLst/>
                <a:uLnTx/>
                <a:uFillTx/>
                <a:latin typeface="Segoe UI Semibold"/>
                <a:ea typeface="+mn-ea"/>
                <a:cs typeface="Segoe UI" pitchFamily="34" charset="0"/>
              </a:rPr>
              <a:t>and scalable PostgreSQL</a:t>
            </a:r>
          </a:p>
        </p:txBody>
      </p:sp>
      <p:grpSp>
        <p:nvGrpSpPr>
          <p:cNvPr id="11" name="Group 10" descr="Concentric ring Graphic with PostgreSQL logo in the middle, surrounded by Analytical apps, Modern Transactional Apps, Geospatial apps, Time series data. Outer circle - Security, Global reach, extension support, Easy ecosystem integration, built-in HA, scale up and out, compliance, intelligent performance">
            <a:extLst>
              <a:ext uri="{FF2B5EF4-FFF2-40B4-BE49-F238E27FC236}">
                <a16:creationId xmlns:a16="http://schemas.microsoft.com/office/drawing/2014/main" id="{A2D57C9E-C797-1B4B-ACDC-F93672E2436E}"/>
              </a:ext>
            </a:extLst>
          </p:cNvPr>
          <p:cNvGrpSpPr/>
          <p:nvPr/>
        </p:nvGrpSpPr>
        <p:grpSpPr>
          <a:xfrm>
            <a:off x="5514226" y="206305"/>
            <a:ext cx="6508507" cy="6287441"/>
            <a:chOff x="5514226" y="206305"/>
            <a:chExt cx="6508507" cy="6287441"/>
          </a:xfrm>
        </p:grpSpPr>
        <p:sp>
          <p:nvSpPr>
            <p:cNvPr id="4" name="Oval 3">
              <a:extLst>
                <a:ext uri="{FF2B5EF4-FFF2-40B4-BE49-F238E27FC236}">
                  <a16:creationId xmlns:a16="http://schemas.microsoft.com/office/drawing/2014/main" id="{44F9EC75-89A4-470C-8ECE-9B5A17820F35}"/>
                </a:ext>
                <a:ext uri="{C183D7F6-B498-43B3-948B-1728B52AA6E4}">
                  <adec:decorative xmlns:adec="http://schemas.microsoft.com/office/drawing/2017/decorative" val="1"/>
                </a:ext>
              </a:extLst>
            </p:cNvPr>
            <p:cNvSpPr/>
            <p:nvPr/>
          </p:nvSpPr>
          <p:spPr bwMode="auto">
            <a:xfrm>
              <a:off x="7116725" y="1792900"/>
              <a:ext cx="3319092" cy="3319092"/>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1" name="Oval 320">
              <a:extLst>
                <a:ext uri="{FF2B5EF4-FFF2-40B4-BE49-F238E27FC236}">
                  <a16:creationId xmlns:a16="http://schemas.microsoft.com/office/drawing/2014/main" id="{D1A4EC94-15EE-4D92-9FCA-AB0B7123FD1C}"/>
                </a:ext>
                <a:ext uri="{C183D7F6-B498-43B3-948B-1728B52AA6E4}">
                  <adec:decorative xmlns:adec="http://schemas.microsoft.com/office/drawing/2017/decorative" val="1"/>
                </a:ext>
              </a:extLst>
            </p:cNvPr>
            <p:cNvSpPr/>
            <p:nvPr/>
          </p:nvSpPr>
          <p:spPr bwMode="auto">
            <a:xfrm>
              <a:off x="5775504" y="443041"/>
              <a:ext cx="5971918" cy="5971918"/>
            </a:xfrm>
            <a:prstGeom prst="ellipse">
              <a:avLst/>
            </a:prstGeom>
            <a:noFill/>
            <a:ln w="19050">
              <a:solidFill>
                <a:schemeClr val="accent4">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337" name="Oval 336">
              <a:extLst>
                <a:ext uri="{FF2B5EF4-FFF2-40B4-BE49-F238E27FC236}">
                  <a16:creationId xmlns:a16="http://schemas.microsoft.com/office/drawing/2014/main" id="{91C6E845-DCA7-4F3B-A2E0-3EDB466262CB}"/>
                </a:ext>
                <a:ext uri="{C183D7F6-B498-43B3-948B-1728B52AA6E4}">
                  <adec:decorative xmlns:adec="http://schemas.microsoft.com/office/drawing/2017/decorative" val="1"/>
                </a:ext>
              </a:extLst>
            </p:cNvPr>
            <p:cNvSpPr/>
            <p:nvPr/>
          </p:nvSpPr>
          <p:spPr bwMode="auto">
            <a:xfrm>
              <a:off x="10936027" y="1419152"/>
              <a:ext cx="379994" cy="37999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7" name="Oval 6">
              <a:extLst>
                <a:ext uri="{FF2B5EF4-FFF2-40B4-BE49-F238E27FC236}">
                  <a16:creationId xmlns:a16="http://schemas.microsoft.com/office/drawing/2014/main" id="{F2A61BB2-728C-48D7-B250-8638AD23E21F}"/>
                </a:ext>
                <a:ext uri="{C183D7F6-B498-43B3-948B-1728B52AA6E4}">
                  <adec:decorative xmlns:adec="http://schemas.microsoft.com/office/drawing/2017/decorative" val="1"/>
                </a:ext>
              </a:extLst>
            </p:cNvPr>
            <p:cNvSpPr/>
            <p:nvPr/>
          </p:nvSpPr>
          <p:spPr bwMode="auto">
            <a:xfrm>
              <a:off x="6613634" y="610069"/>
              <a:ext cx="709464" cy="7094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2" name="Group 161">
              <a:extLst>
                <a:ext uri="{FF2B5EF4-FFF2-40B4-BE49-F238E27FC236}">
                  <a16:creationId xmlns:a16="http://schemas.microsoft.com/office/drawing/2014/main" id="{A53D6F96-4CCB-4E77-BF2E-06414E957B9F}"/>
                </a:ext>
                <a:ext uri="{C183D7F6-B498-43B3-948B-1728B52AA6E4}">
                  <adec:decorative xmlns:adec="http://schemas.microsoft.com/office/drawing/2017/decorative" val="1"/>
                </a:ext>
              </a:extLst>
            </p:cNvPr>
            <p:cNvGrpSpPr/>
            <p:nvPr/>
          </p:nvGrpSpPr>
          <p:grpSpPr>
            <a:xfrm>
              <a:off x="5514226" y="2505420"/>
              <a:ext cx="415292" cy="605472"/>
              <a:chOff x="728663" y="5668963"/>
              <a:chExt cx="339725" cy="495300"/>
            </a:xfrm>
          </p:grpSpPr>
          <p:sp>
            <p:nvSpPr>
              <p:cNvPr id="276" name="Rectangle 174">
                <a:extLst>
                  <a:ext uri="{FF2B5EF4-FFF2-40B4-BE49-F238E27FC236}">
                    <a16:creationId xmlns:a16="http://schemas.microsoft.com/office/drawing/2014/main" id="{1F589A0B-3FB4-4280-AE46-2BCFD288CDB4}"/>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7" name="Rectangle 175">
                <a:extLst>
                  <a:ext uri="{FF2B5EF4-FFF2-40B4-BE49-F238E27FC236}">
                    <a16:creationId xmlns:a16="http://schemas.microsoft.com/office/drawing/2014/main" id="{7FE47335-698A-4AF9-8FE5-663DAEC4B131}"/>
                  </a:ext>
                </a:extLst>
              </p:cNvPr>
              <p:cNvSpPr>
                <a:spLocks noChangeArrowheads="1"/>
              </p:cNvSpPr>
              <p:nvPr/>
            </p:nvSpPr>
            <p:spPr bwMode="auto">
              <a:xfrm>
                <a:off x="944563" y="5730876"/>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8" name="Rectangle 176">
                <a:extLst>
                  <a:ext uri="{FF2B5EF4-FFF2-40B4-BE49-F238E27FC236}">
                    <a16:creationId xmlns:a16="http://schemas.microsoft.com/office/drawing/2014/main" id="{C2E521BD-965A-449C-BB6F-19986F4B0C4C}"/>
                  </a:ext>
                </a:extLst>
              </p:cNvPr>
              <p:cNvSpPr>
                <a:spLocks noChangeArrowheads="1"/>
              </p:cNvSpPr>
              <p:nvPr/>
            </p:nvSpPr>
            <p:spPr bwMode="auto">
              <a:xfrm>
                <a:off x="944563" y="5808663"/>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9" name="Rectangle 177">
                <a:extLst>
                  <a:ext uri="{FF2B5EF4-FFF2-40B4-BE49-F238E27FC236}">
                    <a16:creationId xmlns:a16="http://schemas.microsoft.com/office/drawing/2014/main" id="{10BDABC7-1678-4D33-A227-49024AA3DF0A}"/>
                  </a:ext>
                </a:extLst>
              </p:cNvPr>
              <p:cNvSpPr>
                <a:spLocks noChangeArrowheads="1"/>
              </p:cNvSpPr>
              <p:nvPr/>
            </p:nvSpPr>
            <p:spPr bwMode="auto">
              <a:xfrm>
                <a:off x="774701" y="5884863"/>
                <a:ext cx="247650"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0" name="Rectangle 178">
                <a:extLst>
                  <a:ext uri="{FF2B5EF4-FFF2-40B4-BE49-F238E27FC236}">
                    <a16:creationId xmlns:a16="http://schemas.microsoft.com/office/drawing/2014/main" id="{995A25DF-FBAE-4ED8-83CF-09C35362069A}"/>
                  </a:ext>
                </a:extLst>
              </p:cNvPr>
              <p:cNvSpPr>
                <a:spLocks noChangeArrowheads="1"/>
              </p:cNvSpPr>
              <p:nvPr/>
            </p:nvSpPr>
            <p:spPr bwMode="auto">
              <a:xfrm>
                <a:off x="774701" y="5962651"/>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1" name="Rectangle 179">
                <a:extLst>
                  <a:ext uri="{FF2B5EF4-FFF2-40B4-BE49-F238E27FC236}">
                    <a16:creationId xmlns:a16="http://schemas.microsoft.com/office/drawing/2014/main" id="{452489F5-7422-46A7-B7A9-BE61FD091A5E}"/>
                  </a:ext>
                </a:extLst>
              </p:cNvPr>
              <p:cNvSpPr>
                <a:spLocks noChangeArrowheads="1"/>
              </p:cNvSpPr>
              <p:nvPr/>
            </p:nvSpPr>
            <p:spPr bwMode="auto">
              <a:xfrm>
                <a:off x="774701" y="6040438"/>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2" name="Freeform 180">
                <a:extLst>
                  <a:ext uri="{FF2B5EF4-FFF2-40B4-BE49-F238E27FC236}">
                    <a16:creationId xmlns:a16="http://schemas.microsoft.com/office/drawing/2014/main" id="{7EE634DC-8897-412B-9923-8B05881A7FE5}"/>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3" name="Freeform 181">
                <a:extLst>
                  <a:ext uri="{FF2B5EF4-FFF2-40B4-BE49-F238E27FC236}">
                    <a16:creationId xmlns:a16="http://schemas.microsoft.com/office/drawing/2014/main" id="{3E9332F0-E07F-478F-8D4C-ECD0DA9CCD1E}"/>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33EE15DA-EEBB-4C9B-AF71-BAB02AD8B1DA}"/>
                </a:ext>
                <a:ext uri="{C183D7F6-B498-43B3-948B-1728B52AA6E4}">
                  <adec:decorative xmlns:adec="http://schemas.microsoft.com/office/drawing/2017/decorative" val="1"/>
                </a:ext>
              </a:extLst>
            </p:cNvPr>
            <p:cNvGrpSpPr/>
            <p:nvPr/>
          </p:nvGrpSpPr>
          <p:grpSpPr>
            <a:xfrm>
              <a:off x="5656068" y="4404380"/>
              <a:ext cx="653535" cy="639194"/>
              <a:chOff x="6881862" y="6994173"/>
              <a:chExt cx="1124603" cy="1099924"/>
            </a:xfrm>
          </p:grpSpPr>
          <p:sp useBgFill="1">
            <p:nvSpPr>
              <p:cNvPr id="264" name="Oval 263">
                <a:extLst>
                  <a:ext uri="{FF2B5EF4-FFF2-40B4-BE49-F238E27FC236}">
                    <a16:creationId xmlns:a16="http://schemas.microsoft.com/office/drawing/2014/main" id="{3580FC5B-EB76-4563-B8FE-6A3563F2FDC6}"/>
                  </a:ext>
                </a:extLst>
              </p:cNvPr>
              <p:cNvSpPr/>
              <p:nvPr/>
            </p:nvSpPr>
            <p:spPr bwMode="auto">
              <a:xfrm>
                <a:off x="6948226" y="7048197"/>
                <a:ext cx="991880" cy="991879"/>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3" name="Group 184">
                <a:extLst>
                  <a:ext uri="{FF2B5EF4-FFF2-40B4-BE49-F238E27FC236}">
                    <a16:creationId xmlns:a16="http://schemas.microsoft.com/office/drawing/2014/main" id="{8714D798-F9B1-445C-8D62-FDB1D13B0CC9}"/>
                  </a:ext>
                </a:extLst>
              </p:cNvPr>
              <p:cNvGrpSpPr>
                <a:grpSpLocks noChangeAspect="1"/>
              </p:cNvGrpSpPr>
              <p:nvPr/>
            </p:nvGrpSpPr>
            <p:grpSpPr bwMode="auto">
              <a:xfrm>
                <a:off x="6881862" y="6994173"/>
                <a:ext cx="1124603" cy="1099924"/>
                <a:chOff x="2197" y="2783"/>
                <a:chExt cx="319" cy="312"/>
              </a:xfrm>
            </p:grpSpPr>
            <p:sp>
              <p:nvSpPr>
                <p:cNvPr id="272" name="Freeform 185">
                  <a:extLst>
                    <a:ext uri="{FF2B5EF4-FFF2-40B4-BE49-F238E27FC236}">
                      <a16:creationId xmlns:a16="http://schemas.microsoft.com/office/drawing/2014/main" id="{8EFC909B-DD28-4456-844B-62190A934086}"/>
                    </a:ext>
                  </a:extLst>
                </p:cNvPr>
                <p:cNvSpPr>
                  <a:spLocks/>
                </p:cNvSpPr>
                <p:nvPr/>
              </p:nvSpPr>
              <p:spPr bwMode="auto">
                <a:xfrm>
                  <a:off x="2226" y="2783"/>
                  <a:ext cx="134" cy="93"/>
                </a:xfrm>
                <a:custGeom>
                  <a:avLst/>
                  <a:gdLst>
                    <a:gd name="T0" fmla="*/ 590 w 590"/>
                    <a:gd name="T1" fmla="*/ 128 h 405"/>
                    <a:gd name="T2" fmla="*/ 590 w 590"/>
                    <a:gd name="T3" fmla="*/ 0 h 405"/>
                    <a:gd name="T4" fmla="*/ 0 w 590"/>
                    <a:gd name="T5" fmla="*/ 341 h 405"/>
                    <a:gd name="T6" fmla="*/ 111 w 590"/>
                    <a:gd name="T7" fmla="*/ 405 h 405"/>
                    <a:gd name="T8" fmla="*/ 590 w 590"/>
                    <a:gd name="T9" fmla="*/ 128 h 405"/>
                  </a:gdLst>
                  <a:ahLst/>
                  <a:cxnLst>
                    <a:cxn ang="0">
                      <a:pos x="T0" y="T1"/>
                    </a:cxn>
                    <a:cxn ang="0">
                      <a:pos x="T2" y="T3"/>
                    </a:cxn>
                    <a:cxn ang="0">
                      <a:pos x="T4" y="T5"/>
                    </a:cxn>
                    <a:cxn ang="0">
                      <a:pos x="T6" y="T7"/>
                    </a:cxn>
                    <a:cxn ang="0">
                      <a:pos x="T8" y="T9"/>
                    </a:cxn>
                  </a:cxnLst>
                  <a:rect l="0" t="0" r="r" b="b"/>
                  <a:pathLst>
                    <a:path w="590" h="405">
                      <a:moveTo>
                        <a:pt x="590" y="128"/>
                      </a:moveTo>
                      <a:cubicBezTo>
                        <a:pt x="590" y="0"/>
                        <a:pt x="590" y="0"/>
                        <a:pt x="590" y="0"/>
                      </a:cubicBezTo>
                      <a:cubicBezTo>
                        <a:pt x="339" y="0"/>
                        <a:pt x="125" y="124"/>
                        <a:pt x="0" y="341"/>
                      </a:cubicBezTo>
                      <a:cubicBezTo>
                        <a:pt x="111" y="405"/>
                        <a:pt x="111" y="405"/>
                        <a:pt x="111" y="405"/>
                      </a:cubicBezTo>
                      <a:cubicBezTo>
                        <a:pt x="206" y="240"/>
                        <a:pt x="385" y="128"/>
                        <a:pt x="590" y="12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3" name="Freeform 186">
                  <a:extLst>
                    <a:ext uri="{FF2B5EF4-FFF2-40B4-BE49-F238E27FC236}">
                      <a16:creationId xmlns:a16="http://schemas.microsoft.com/office/drawing/2014/main" id="{800B69D1-CED9-4A2F-AC4B-672E42435506}"/>
                    </a:ext>
                  </a:extLst>
                </p:cNvPr>
                <p:cNvSpPr>
                  <a:spLocks/>
                </p:cNvSpPr>
                <p:nvPr/>
              </p:nvSpPr>
              <p:spPr bwMode="auto">
                <a:xfrm>
                  <a:off x="2197" y="2861"/>
                  <a:ext cx="54" cy="156"/>
                </a:xfrm>
                <a:custGeom>
                  <a:avLst/>
                  <a:gdLst>
                    <a:gd name="T0" fmla="*/ 164 w 239"/>
                    <a:gd name="T1" fmla="*/ 339 h 683"/>
                    <a:gd name="T2" fmla="*/ 237 w 239"/>
                    <a:gd name="T3" fmla="*/ 64 h 683"/>
                    <a:gd name="T4" fmla="*/ 126 w 239"/>
                    <a:gd name="T5" fmla="*/ 0 h 683"/>
                    <a:gd name="T6" fmla="*/ 126 w 239"/>
                    <a:gd name="T7" fmla="*/ 683 h 683"/>
                    <a:gd name="T8" fmla="*/ 239 w 239"/>
                    <a:gd name="T9" fmla="*/ 617 h 683"/>
                    <a:gd name="T10" fmla="*/ 164 w 239"/>
                    <a:gd name="T11" fmla="*/ 339 h 683"/>
                  </a:gdLst>
                  <a:ahLst/>
                  <a:cxnLst>
                    <a:cxn ang="0">
                      <a:pos x="T0" y="T1"/>
                    </a:cxn>
                    <a:cxn ang="0">
                      <a:pos x="T2" y="T3"/>
                    </a:cxn>
                    <a:cxn ang="0">
                      <a:pos x="T4" y="T5"/>
                    </a:cxn>
                    <a:cxn ang="0">
                      <a:pos x="T6" y="T7"/>
                    </a:cxn>
                    <a:cxn ang="0">
                      <a:pos x="T8" y="T9"/>
                    </a:cxn>
                    <a:cxn ang="0">
                      <a:pos x="T10" y="T11"/>
                    </a:cxn>
                  </a:cxnLst>
                  <a:rect l="0" t="0" r="r" b="b"/>
                  <a:pathLst>
                    <a:path w="239" h="683">
                      <a:moveTo>
                        <a:pt x="164" y="339"/>
                      </a:moveTo>
                      <a:cubicBezTo>
                        <a:pt x="164" y="239"/>
                        <a:pt x="191" y="145"/>
                        <a:pt x="237" y="64"/>
                      </a:cubicBezTo>
                      <a:cubicBezTo>
                        <a:pt x="126" y="0"/>
                        <a:pt x="126" y="0"/>
                        <a:pt x="126" y="0"/>
                      </a:cubicBezTo>
                      <a:cubicBezTo>
                        <a:pt x="0" y="217"/>
                        <a:pt x="0" y="465"/>
                        <a:pt x="126" y="683"/>
                      </a:cubicBezTo>
                      <a:cubicBezTo>
                        <a:pt x="239" y="617"/>
                        <a:pt x="239" y="617"/>
                        <a:pt x="239" y="617"/>
                      </a:cubicBezTo>
                      <a:cubicBezTo>
                        <a:pt x="191" y="536"/>
                        <a:pt x="164" y="441"/>
                        <a:pt x="164" y="33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4" name="Freeform 187">
                  <a:extLst>
                    <a:ext uri="{FF2B5EF4-FFF2-40B4-BE49-F238E27FC236}">
                      <a16:creationId xmlns:a16="http://schemas.microsoft.com/office/drawing/2014/main" id="{EE7FE5BC-9D65-4820-AE3B-05691CC269BA}"/>
                    </a:ext>
                  </a:extLst>
                </p:cNvPr>
                <p:cNvSpPr>
                  <a:spLocks/>
                </p:cNvSpPr>
                <p:nvPr/>
              </p:nvSpPr>
              <p:spPr bwMode="auto">
                <a:xfrm>
                  <a:off x="2226" y="3002"/>
                  <a:ext cx="134" cy="93"/>
                </a:xfrm>
                <a:custGeom>
                  <a:avLst/>
                  <a:gdLst>
                    <a:gd name="T0" fmla="*/ 113 w 590"/>
                    <a:gd name="T1" fmla="*/ 0 h 407"/>
                    <a:gd name="T2" fmla="*/ 0 w 590"/>
                    <a:gd name="T3" fmla="*/ 66 h 407"/>
                    <a:gd name="T4" fmla="*/ 590 w 590"/>
                    <a:gd name="T5" fmla="*/ 407 h 407"/>
                    <a:gd name="T6" fmla="*/ 590 w 590"/>
                    <a:gd name="T7" fmla="*/ 274 h 407"/>
                    <a:gd name="T8" fmla="*/ 113 w 590"/>
                    <a:gd name="T9" fmla="*/ 0 h 407"/>
                  </a:gdLst>
                  <a:ahLst/>
                  <a:cxnLst>
                    <a:cxn ang="0">
                      <a:pos x="T0" y="T1"/>
                    </a:cxn>
                    <a:cxn ang="0">
                      <a:pos x="T2" y="T3"/>
                    </a:cxn>
                    <a:cxn ang="0">
                      <a:pos x="T4" y="T5"/>
                    </a:cxn>
                    <a:cxn ang="0">
                      <a:pos x="T6" y="T7"/>
                    </a:cxn>
                    <a:cxn ang="0">
                      <a:pos x="T8" y="T9"/>
                    </a:cxn>
                  </a:cxnLst>
                  <a:rect l="0" t="0" r="r" b="b"/>
                  <a:pathLst>
                    <a:path w="590" h="407">
                      <a:moveTo>
                        <a:pt x="113" y="0"/>
                      </a:moveTo>
                      <a:cubicBezTo>
                        <a:pt x="0" y="66"/>
                        <a:pt x="0" y="66"/>
                        <a:pt x="0" y="66"/>
                      </a:cubicBezTo>
                      <a:cubicBezTo>
                        <a:pt x="125" y="283"/>
                        <a:pt x="339" y="407"/>
                        <a:pt x="590" y="407"/>
                      </a:cubicBezTo>
                      <a:cubicBezTo>
                        <a:pt x="590" y="274"/>
                        <a:pt x="590" y="274"/>
                        <a:pt x="590" y="274"/>
                      </a:cubicBezTo>
                      <a:cubicBezTo>
                        <a:pt x="386" y="274"/>
                        <a:pt x="209" y="164"/>
                        <a:pt x="11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5" name="Freeform 188">
                  <a:extLst>
                    <a:ext uri="{FF2B5EF4-FFF2-40B4-BE49-F238E27FC236}">
                      <a16:creationId xmlns:a16="http://schemas.microsoft.com/office/drawing/2014/main" id="{8E87111E-1F39-4D13-AF88-07D3AEA6DD06}"/>
                    </a:ext>
                  </a:extLst>
                </p:cNvPr>
                <p:cNvSpPr>
                  <a:spLocks/>
                </p:cNvSpPr>
                <p:nvPr/>
              </p:nvSpPr>
              <p:spPr bwMode="auto">
                <a:xfrm>
                  <a:off x="2360" y="2783"/>
                  <a:ext cx="156" cy="312"/>
                </a:xfrm>
                <a:custGeom>
                  <a:avLst/>
                  <a:gdLst>
                    <a:gd name="T0" fmla="*/ 0 w 681"/>
                    <a:gd name="T1" fmla="*/ 0 h 1365"/>
                    <a:gd name="T2" fmla="*/ 0 w 681"/>
                    <a:gd name="T3" fmla="*/ 128 h 1365"/>
                    <a:gd name="T4" fmla="*/ 552 w 681"/>
                    <a:gd name="T5" fmla="*/ 680 h 1365"/>
                    <a:gd name="T6" fmla="*/ 0 w 681"/>
                    <a:gd name="T7" fmla="*/ 1232 h 1365"/>
                    <a:gd name="T8" fmla="*/ 0 w 681"/>
                    <a:gd name="T9" fmla="*/ 1365 h 1365"/>
                    <a:gd name="T10" fmla="*/ 681 w 681"/>
                    <a:gd name="T11" fmla="*/ 682 h 1365"/>
                    <a:gd name="T12" fmla="*/ 0 w 681"/>
                    <a:gd name="T13" fmla="*/ 0 h 1365"/>
                  </a:gdLst>
                  <a:ahLst/>
                  <a:cxnLst>
                    <a:cxn ang="0">
                      <a:pos x="T0" y="T1"/>
                    </a:cxn>
                    <a:cxn ang="0">
                      <a:pos x="T2" y="T3"/>
                    </a:cxn>
                    <a:cxn ang="0">
                      <a:pos x="T4" y="T5"/>
                    </a:cxn>
                    <a:cxn ang="0">
                      <a:pos x="T6" y="T7"/>
                    </a:cxn>
                    <a:cxn ang="0">
                      <a:pos x="T8" y="T9"/>
                    </a:cxn>
                    <a:cxn ang="0">
                      <a:pos x="T10" y="T11"/>
                    </a:cxn>
                    <a:cxn ang="0">
                      <a:pos x="T12" y="T13"/>
                    </a:cxn>
                  </a:cxnLst>
                  <a:rect l="0" t="0" r="r" b="b"/>
                  <a:pathLst>
                    <a:path w="681" h="1365">
                      <a:moveTo>
                        <a:pt x="0" y="0"/>
                      </a:moveTo>
                      <a:cubicBezTo>
                        <a:pt x="0" y="128"/>
                        <a:pt x="0" y="128"/>
                        <a:pt x="0" y="128"/>
                      </a:cubicBezTo>
                      <a:cubicBezTo>
                        <a:pt x="305" y="128"/>
                        <a:pt x="552" y="375"/>
                        <a:pt x="552" y="680"/>
                      </a:cubicBezTo>
                      <a:cubicBezTo>
                        <a:pt x="552" y="985"/>
                        <a:pt x="305" y="1232"/>
                        <a:pt x="0" y="1232"/>
                      </a:cubicBezTo>
                      <a:cubicBezTo>
                        <a:pt x="0" y="1365"/>
                        <a:pt x="0" y="1365"/>
                        <a:pt x="0" y="1365"/>
                      </a:cubicBezTo>
                      <a:cubicBezTo>
                        <a:pt x="376" y="1365"/>
                        <a:pt x="681" y="1059"/>
                        <a:pt x="681" y="682"/>
                      </a:cubicBezTo>
                      <a:cubicBezTo>
                        <a:pt x="681" y="305"/>
                        <a:pt x="376"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265" name="Group 146">
                <a:extLst>
                  <a:ext uri="{FF2B5EF4-FFF2-40B4-BE49-F238E27FC236}">
                    <a16:creationId xmlns:a16="http://schemas.microsoft.com/office/drawing/2014/main" id="{1FA283F3-BF82-4632-B4A5-CC6085F84A7D}"/>
                  </a:ext>
                </a:extLst>
              </p:cNvPr>
              <p:cNvGrpSpPr>
                <a:grpSpLocks noChangeAspect="1"/>
              </p:cNvGrpSpPr>
              <p:nvPr/>
            </p:nvGrpSpPr>
            <p:grpSpPr bwMode="auto">
              <a:xfrm>
                <a:off x="7242102" y="7312360"/>
                <a:ext cx="404122" cy="463551"/>
                <a:chOff x="430" y="2783"/>
                <a:chExt cx="272" cy="312"/>
              </a:xfrm>
            </p:grpSpPr>
            <p:sp>
              <p:nvSpPr>
                <p:cNvPr id="266" name="Rectangle 147">
                  <a:extLst>
                    <a:ext uri="{FF2B5EF4-FFF2-40B4-BE49-F238E27FC236}">
                      <a16:creationId xmlns:a16="http://schemas.microsoft.com/office/drawing/2014/main" id="{8BB496CA-A07F-455B-9059-CBA4A1D242DB}"/>
                    </a:ext>
                  </a:extLst>
                </p:cNvPr>
                <p:cNvSpPr>
                  <a:spLocks noChangeArrowheads="1"/>
                </p:cNvSpPr>
                <p:nvPr/>
              </p:nvSpPr>
              <p:spPr bwMode="auto">
                <a:xfrm>
                  <a:off x="430" y="3027"/>
                  <a:ext cx="29" cy="6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7" name="Rectangle 148">
                  <a:extLst>
                    <a:ext uri="{FF2B5EF4-FFF2-40B4-BE49-F238E27FC236}">
                      <a16:creationId xmlns:a16="http://schemas.microsoft.com/office/drawing/2014/main" id="{0B6F73EC-9B85-4874-A014-44C3CC301DAE}"/>
                    </a:ext>
                  </a:extLst>
                </p:cNvPr>
                <p:cNvSpPr>
                  <a:spLocks noChangeArrowheads="1"/>
                </p:cNvSpPr>
                <p:nvPr/>
              </p:nvSpPr>
              <p:spPr bwMode="auto">
                <a:xfrm>
                  <a:off x="479" y="2978"/>
                  <a:ext cx="29"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8" name="Rectangle 149">
                  <a:extLst>
                    <a:ext uri="{FF2B5EF4-FFF2-40B4-BE49-F238E27FC236}">
                      <a16:creationId xmlns:a16="http://schemas.microsoft.com/office/drawing/2014/main" id="{DEE32D3A-9939-4E53-AF30-7C48605A2A6C}"/>
                    </a:ext>
                  </a:extLst>
                </p:cNvPr>
                <p:cNvSpPr>
                  <a:spLocks noChangeArrowheads="1"/>
                </p:cNvSpPr>
                <p:nvPr/>
              </p:nvSpPr>
              <p:spPr bwMode="auto">
                <a:xfrm>
                  <a:off x="527" y="2929"/>
                  <a:ext cx="29"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9" name="Rectangle 150">
                  <a:extLst>
                    <a:ext uri="{FF2B5EF4-FFF2-40B4-BE49-F238E27FC236}">
                      <a16:creationId xmlns:a16="http://schemas.microsoft.com/office/drawing/2014/main" id="{2486FB7E-38D5-49F0-9EC4-338A8EFB4FE7}"/>
                    </a:ext>
                  </a:extLst>
                </p:cNvPr>
                <p:cNvSpPr>
                  <a:spLocks noChangeArrowheads="1"/>
                </p:cNvSpPr>
                <p:nvPr/>
              </p:nvSpPr>
              <p:spPr bwMode="auto">
                <a:xfrm>
                  <a:off x="576" y="2880"/>
                  <a:ext cx="29"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0" name="Rectangle 151">
                  <a:extLst>
                    <a:ext uri="{FF2B5EF4-FFF2-40B4-BE49-F238E27FC236}">
                      <a16:creationId xmlns:a16="http://schemas.microsoft.com/office/drawing/2014/main" id="{8E35D990-E402-46E5-98E9-8624D43385D0}"/>
                    </a:ext>
                  </a:extLst>
                </p:cNvPr>
                <p:cNvSpPr>
                  <a:spLocks noChangeArrowheads="1"/>
                </p:cNvSpPr>
                <p:nvPr/>
              </p:nvSpPr>
              <p:spPr bwMode="auto">
                <a:xfrm>
                  <a:off x="624" y="2832"/>
                  <a:ext cx="30"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1" name="Rectangle 152">
                  <a:extLst>
                    <a:ext uri="{FF2B5EF4-FFF2-40B4-BE49-F238E27FC236}">
                      <a16:creationId xmlns:a16="http://schemas.microsoft.com/office/drawing/2014/main" id="{44957806-05E3-41D5-ABE5-B7C8B30BDE88}"/>
                    </a:ext>
                  </a:extLst>
                </p:cNvPr>
                <p:cNvSpPr>
                  <a:spLocks noChangeArrowheads="1"/>
                </p:cNvSpPr>
                <p:nvPr/>
              </p:nvSpPr>
              <p:spPr bwMode="auto">
                <a:xfrm>
                  <a:off x="673" y="2783"/>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64" name="Group 163">
              <a:extLst>
                <a:ext uri="{FF2B5EF4-FFF2-40B4-BE49-F238E27FC236}">
                  <a16:creationId xmlns:a16="http://schemas.microsoft.com/office/drawing/2014/main" id="{99DB27A7-4BE3-43D9-A7BF-D12832F21634}"/>
                </a:ext>
                <a:ext uri="{C183D7F6-B498-43B3-948B-1728B52AA6E4}">
                  <adec:decorative xmlns:adec="http://schemas.microsoft.com/office/drawing/2017/decorative" val="1"/>
                </a:ext>
              </a:extLst>
            </p:cNvPr>
            <p:cNvGrpSpPr/>
            <p:nvPr/>
          </p:nvGrpSpPr>
          <p:grpSpPr>
            <a:xfrm>
              <a:off x="9067494" y="206305"/>
              <a:ext cx="384670" cy="474734"/>
              <a:chOff x="1980078" y="253998"/>
              <a:chExt cx="3830386" cy="4727197"/>
            </a:xfrm>
            <a:solidFill>
              <a:srgbClr val="3C3C41"/>
            </a:solidFill>
          </p:grpSpPr>
          <p:sp>
            <p:nvSpPr>
              <p:cNvPr id="259" name="Rectangle 27">
                <a:extLst>
                  <a:ext uri="{FF2B5EF4-FFF2-40B4-BE49-F238E27FC236}">
                    <a16:creationId xmlns:a16="http://schemas.microsoft.com/office/drawing/2014/main" id="{0F3D1057-EECF-40C2-8D43-A6239732CFE1}"/>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0" name="Freeform 29">
                <a:extLst>
                  <a:ext uri="{FF2B5EF4-FFF2-40B4-BE49-F238E27FC236}">
                    <a16:creationId xmlns:a16="http://schemas.microsoft.com/office/drawing/2014/main" id="{E30FE821-DF64-467A-98F1-24DBE420D83E}"/>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1" name="Freeform 30">
                <a:extLst>
                  <a:ext uri="{FF2B5EF4-FFF2-40B4-BE49-F238E27FC236}">
                    <a16:creationId xmlns:a16="http://schemas.microsoft.com/office/drawing/2014/main" id="{D4F79367-0E1E-4528-B91F-7DB8E7D1A83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2" name="Freeform: Shape 110">
                <a:extLst>
                  <a:ext uri="{FF2B5EF4-FFF2-40B4-BE49-F238E27FC236}">
                    <a16:creationId xmlns:a16="http://schemas.microsoft.com/office/drawing/2014/main" id="{C688EBF2-4E7B-46CB-B0F8-9D78559913D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68" name="Group 154">
              <a:extLst>
                <a:ext uri="{FF2B5EF4-FFF2-40B4-BE49-F238E27FC236}">
                  <a16:creationId xmlns:a16="http://schemas.microsoft.com/office/drawing/2014/main" id="{E70FBAC0-86C1-4200-B93D-BB0B089A59F7}"/>
                </a:ext>
                <a:ext uri="{C183D7F6-B498-43B3-948B-1728B52AA6E4}">
                  <adec:decorative xmlns:adec="http://schemas.microsoft.com/office/drawing/2017/decorative" val="1"/>
                </a:ext>
              </a:extLst>
            </p:cNvPr>
            <p:cNvGrpSpPr>
              <a:grpSpLocks noChangeAspect="1"/>
            </p:cNvGrpSpPr>
            <p:nvPr/>
          </p:nvGrpSpPr>
          <p:grpSpPr bwMode="auto">
            <a:xfrm>
              <a:off x="11001609" y="1223893"/>
              <a:ext cx="388872" cy="390518"/>
              <a:chOff x="2420" y="2096"/>
              <a:chExt cx="236" cy="237"/>
            </a:xfrm>
            <a:solidFill>
              <a:srgbClr val="0078D4"/>
            </a:solidFill>
          </p:grpSpPr>
          <p:sp>
            <p:nvSpPr>
              <p:cNvPr id="219" name="Freeform 155">
                <a:extLst>
                  <a:ext uri="{FF2B5EF4-FFF2-40B4-BE49-F238E27FC236}">
                    <a16:creationId xmlns:a16="http://schemas.microsoft.com/office/drawing/2014/main" id="{43D1E763-8F29-4BD0-9B5C-445415577D92}"/>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0" name="Freeform 156">
                <a:extLst>
                  <a:ext uri="{FF2B5EF4-FFF2-40B4-BE49-F238E27FC236}">
                    <a16:creationId xmlns:a16="http://schemas.microsoft.com/office/drawing/2014/main" id="{5CB85BF8-4FA6-400E-BFB6-87D8BFF4F01B}"/>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1" name="Freeform 157">
                <a:extLst>
                  <a:ext uri="{FF2B5EF4-FFF2-40B4-BE49-F238E27FC236}">
                    <a16:creationId xmlns:a16="http://schemas.microsoft.com/office/drawing/2014/main" id="{4E4CC76C-73DB-4B49-8033-A65BF7EFF627}"/>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2" name="Freeform 158">
                <a:extLst>
                  <a:ext uri="{FF2B5EF4-FFF2-40B4-BE49-F238E27FC236}">
                    <a16:creationId xmlns:a16="http://schemas.microsoft.com/office/drawing/2014/main" id="{AB26B4C5-9436-4F27-9B4B-FF4C78A28CF3}"/>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3" name="Freeform 159">
                <a:extLst>
                  <a:ext uri="{FF2B5EF4-FFF2-40B4-BE49-F238E27FC236}">
                    <a16:creationId xmlns:a16="http://schemas.microsoft.com/office/drawing/2014/main" id="{C6EC0490-DD36-45AC-9BB4-4788CF0400E3}"/>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4" name="Freeform 160">
                <a:extLst>
                  <a:ext uri="{FF2B5EF4-FFF2-40B4-BE49-F238E27FC236}">
                    <a16:creationId xmlns:a16="http://schemas.microsoft.com/office/drawing/2014/main" id="{E4FD8E69-0838-40B5-BFD2-6F96B6516741}"/>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5" name="Freeform 161">
                <a:extLst>
                  <a:ext uri="{FF2B5EF4-FFF2-40B4-BE49-F238E27FC236}">
                    <a16:creationId xmlns:a16="http://schemas.microsoft.com/office/drawing/2014/main" id="{43B397EA-AD63-4E94-B361-1F9067F34EB4}"/>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6" name="Freeform 162">
                <a:extLst>
                  <a:ext uri="{FF2B5EF4-FFF2-40B4-BE49-F238E27FC236}">
                    <a16:creationId xmlns:a16="http://schemas.microsoft.com/office/drawing/2014/main" id="{6B173DB9-CEE9-473C-B05E-769C72CD2E02}"/>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7" name="Freeform 163">
                <a:extLst>
                  <a:ext uri="{FF2B5EF4-FFF2-40B4-BE49-F238E27FC236}">
                    <a16:creationId xmlns:a16="http://schemas.microsoft.com/office/drawing/2014/main" id="{FF81ED8B-E60A-438E-AA20-4D0522068B0B}"/>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E92F4C6B-8180-45D8-AE1E-2F5290D4DCDF}"/>
                </a:ext>
                <a:ext uri="{C183D7F6-B498-43B3-948B-1728B52AA6E4}">
                  <adec:decorative xmlns:adec="http://schemas.microsoft.com/office/drawing/2017/decorative" val="1"/>
                </a:ext>
              </a:extLst>
            </p:cNvPr>
            <p:cNvGrpSpPr/>
            <p:nvPr/>
          </p:nvGrpSpPr>
          <p:grpSpPr>
            <a:xfrm>
              <a:off x="7173638" y="5305458"/>
              <a:ext cx="622229" cy="1078278"/>
              <a:chOff x="16419700" y="3862912"/>
              <a:chExt cx="622229" cy="1078278"/>
            </a:xfrm>
          </p:grpSpPr>
          <p:grpSp>
            <p:nvGrpSpPr>
              <p:cNvPr id="161" name="Group 386">
                <a:extLst>
                  <a:ext uri="{FF2B5EF4-FFF2-40B4-BE49-F238E27FC236}">
                    <a16:creationId xmlns:a16="http://schemas.microsoft.com/office/drawing/2014/main" id="{AF762413-2AF6-4D10-8B80-073E2B0EA8AC}"/>
                  </a:ext>
                </a:extLst>
              </p:cNvPr>
              <p:cNvGrpSpPr>
                <a:grpSpLocks noChangeAspect="1"/>
              </p:cNvGrpSpPr>
              <p:nvPr/>
            </p:nvGrpSpPr>
            <p:grpSpPr bwMode="auto">
              <a:xfrm>
                <a:off x="16419700" y="4474519"/>
                <a:ext cx="622229" cy="466671"/>
                <a:chOff x="7014" y="2816"/>
                <a:chExt cx="312" cy="234"/>
              </a:xfrm>
            </p:grpSpPr>
            <p:sp>
              <p:nvSpPr>
                <p:cNvPr id="284" name="AutoShape 385">
                  <a:extLst>
                    <a:ext uri="{FF2B5EF4-FFF2-40B4-BE49-F238E27FC236}">
                      <a16:creationId xmlns:a16="http://schemas.microsoft.com/office/drawing/2014/main" id="{F28FA003-8CF3-4CAD-8031-1D9B185652A6}"/>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5" name="Rectangle 387">
                  <a:extLst>
                    <a:ext uri="{FF2B5EF4-FFF2-40B4-BE49-F238E27FC236}">
                      <a16:creationId xmlns:a16="http://schemas.microsoft.com/office/drawing/2014/main" id="{27B36B26-F740-4255-B171-54529641A0D6}"/>
                    </a:ext>
                  </a:extLst>
                </p:cNvPr>
                <p:cNvSpPr>
                  <a:spLocks noChangeArrowheads="1"/>
                </p:cNvSpPr>
                <p:nvPr/>
              </p:nvSpPr>
              <p:spPr bwMode="auto">
                <a:xfrm>
                  <a:off x="7014"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6" name="Rectangle 388">
                  <a:extLst>
                    <a:ext uri="{FF2B5EF4-FFF2-40B4-BE49-F238E27FC236}">
                      <a16:creationId xmlns:a16="http://schemas.microsoft.com/office/drawing/2014/main" id="{075C4233-46A0-4F64-8D9C-116A098B064A}"/>
                    </a:ext>
                  </a:extLst>
                </p:cNvPr>
                <p:cNvSpPr>
                  <a:spLocks noChangeArrowheads="1"/>
                </p:cNvSpPr>
                <p:nvPr/>
              </p:nvSpPr>
              <p:spPr bwMode="auto">
                <a:xfrm>
                  <a:off x="7014" y="2816"/>
                  <a:ext cx="312" cy="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7" name="Oval 389">
                  <a:extLst>
                    <a:ext uri="{FF2B5EF4-FFF2-40B4-BE49-F238E27FC236}">
                      <a16:creationId xmlns:a16="http://schemas.microsoft.com/office/drawing/2014/main" id="{B923053A-30DE-4CCD-9478-36163DA766AF}"/>
                    </a:ext>
                  </a:extLst>
                </p:cNvPr>
                <p:cNvSpPr>
                  <a:spLocks noChangeArrowheads="1"/>
                </p:cNvSpPr>
                <p:nvPr/>
              </p:nvSpPr>
              <p:spPr bwMode="auto">
                <a:xfrm>
                  <a:off x="7025" y="2826"/>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8" name="Oval 390">
                  <a:extLst>
                    <a:ext uri="{FF2B5EF4-FFF2-40B4-BE49-F238E27FC236}">
                      <a16:creationId xmlns:a16="http://schemas.microsoft.com/office/drawing/2014/main" id="{D420899B-48D8-466D-B3FC-1578CBC556F0}"/>
                    </a:ext>
                  </a:extLst>
                </p:cNvPr>
                <p:cNvSpPr>
                  <a:spLocks noChangeArrowheads="1"/>
                </p:cNvSpPr>
                <p:nvPr/>
              </p:nvSpPr>
              <p:spPr bwMode="auto">
                <a:xfrm>
                  <a:off x="7039"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9" name="Oval 391">
                  <a:extLst>
                    <a:ext uri="{FF2B5EF4-FFF2-40B4-BE49-F238E27FC236}">
                      <a16:creationId xmlns:a16="http://schemas.microsoft.com/office/drawing/2014/main" id="{1F64400B-6E1F-480C-8C0F-1D6758D6B822}"/>
                    </a:ext>
                  </a:extLst>
                </p:cNvPr>
                <p:cNvSpPr>
                  <a:spLocks noChangeArrowheads="1"/>
                </p:cNvSpPr>
                <p:nvPr/>
              </p:nvSpPr>
              <p:spPr bwMode="auto">
                <a:xfrm>
                  <a:off x="7054"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0" name="Rectangle 392">
                  <a:extLst>
                    <a:ext uri="{FF2B5EF4-FFF2-40B4-BE49-F238E27FC236}">
                      <a16:creationId xmlns:a16="http://schemas.microsoft.com/office/drawing/2014/main" id="{A501F155-E684-4F4F-A047-54FD562C5D71}"/>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1" name="Rectangle 393">
                  <a:extLst>
                    <a:ext uri="{FF2B5EF4-FFF2-40B4-BE49-F238E27FC236}">
                      <a16:creationId xmlns:a16="http://schemas.microsoft.com/office/drawing/2014/main" id="{B1F64021-1349-4E71-8067-894ECD28196B}"/>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2" name="Rectangle 394">
                  <a:extLst>
                    <a:ext uri="{FF2B5EF4-FFF2-40B4-BE49-F238E27FC236}">
                      <a16:creationId xmlns:a16="http://schemas.microsoft.com/office/drawing/2014/main" id="{E2AB7947-D9BB-4A6B-A88C-B6682A86963E}"/>
                    </a:ext>
                  </a:extLst>
                </p:cNvPr>
                <p:cNvSpPr>
                  <a:spLocks noChangeArrowheads="1"/>
                </p:cNvSpPr>
                <p:nvPr/>
              </p:nvSpPr>
              <p:spPr bwMode="auto">
                <a:xfrm>
                  <a:off x="7219" y="2884"/>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3" name="Rectangle 395">
                  <a:extLst>
                    <a:ext uri="{FF2B5EF4-FFF2-40B4-BE49-F238E27FC236}">
                      <a16:creationId xmlns:a16="http://schemas.microsoft.com/office/drawing/2014/main" id="{A968884E-BDBC-433F-A55F-BBB8993FF9D3}"/>
                    </a:ext>
                  </a:extLst>
                </p:cNvPr>
                <p:cNvSpPr>
                  <a:spLocks noChangeArrowheads="1"/>
                </p:cNvSpPr>
                <p:nvPr/>
              </p:nvSpPr>
              <p:spPr bwMode="auto">
                <a:xfrm>
                  <a:off x="7073" y="2962"/>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4" name="Rectangle 396">
                  <a:extLst>
                    <a:ext uri="{FF2B5EF4-FFF2-40B4-BE49-F238E27FC236}">
                      <a16:creationId xmlns:a16="http://schemas.microsoft.com/office/drawing/2014/main" id="{6FCFBB34-91AD-488A-86E9-2A8F23421001}"/>
                    </a:ext>
                  </a:extLst>
                </p:cNvPr>
                <p:cNvSpPr>
                  <a:spLocks noChangeArrowheads="1"/>
                </p:cNvSpPr>
                <p:nvPr/>
              </p:nvSpPr>
              <p:spPr bwMode="auto">
                <a:xfrm>
                  <a:off x="7146" y="2962"/>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5" name="Rectangle 397">
                  <a:extLst>
                    <a:ext uri="{FF2B5EF4-FFF2-40B4-BE49-F238E27FC236}">
                      <a16:creationId xmlns:a16="http://schemas.microsoft.com/office/drawing/2014/main" id="{57C56285-B3A5-4D41-92AD-FD5B7049FB2A}"/>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70" name="Group 235">
                <a:extLst>
                  <a:ext uri="{FF2B5EF4-FFF2-40B4-BE49-F238E27FC236}">
                    <a16:creationId xmlns:a16="http://schemas.microsoft.com/office/drawing/2014/main" id="{21AC02D7-A7CE-4741-9F60-FAE8C7215565}"/>
                  </a:ext>
                </a:extLst>
              </p:cNvPr>
              <p:cNvGrpSpPr>
                <a:grpSpLocks noChangeAspect="1"/>
              </p:cNvGrpSpPr>
              <p:nvPr/>
            </p:nvGrpSpPr>
            <p:grpSpPr bwMode="auto">
              <a:xfrm>
                <a:off x="16520958" y="3862912"/>
                <a:ext cx="419712" cy="462720"/>
                <a:chOff x="5822" y="2781"/>
                <a:chExt cx="283" cy="312"/>
              </a:xfrm>
            </p:grpSpPr>
            <p:sp>
              <p:nvSpPr>
                <p:cNvPr id="203" name="Rectangle 236">
                  <a:extLst>
                    <a:ext uri="{FF2B5EF4-FFF2-40B4-BE49-F238E27FC236}">
                      <a16:creationId xmlns:a16="http://schemas.microsoft.com/office/drawing/2014/main" id="{5EE4C24B-F120-4DFB-91FF-813D4AB97EB0}"/>
                    </a:ext>
                  </a:extLst>
                </p:cNvPr>
                <p:cNvSpPr>
                  <a:spLocks noChangeArrowheads="1"/>
                </p:cNvSpPr>
                <p:nvPr/>
              </p:nvSpPr>
              <p:spPr bwMode="auto">
                <a:xfrm>
                  <a:off x="5849"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4" name="Rectangle 237">
                  <a:extLst>
                    <a:ext uri="{FF2B5EF4-FFF2-40B4-BE49-F238E27FC236}">
                      <a16:creationId xmlns:a16="http://schemas.microsoft.com/office/drawing/2014/main" id="{3A75B245-11EA-487E-88B1-2D6FA75FB0EB}"/>
                    </a:ext>
                  </a:extLst>
                </p:cNvPr>
                <p:cNvSpPr>
                  <a:spLocks noChangeArrowheads="1"/>
                </p:cNvSpPr>
                <p:nvPr/>
              </p:nvSpPr>
              <p:spPr bwMode="auto">
                <a:xfrm>
                  <a:off x="5961"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5" name="Rectangle 238">
                  <a:extLst>
                    <a:ext uri="{FF2B5EF4-FFF2-40B4-BE49-F238E27FC236}">
                      <a16:creationId xmlns:a16="http://schemas.microsoft.com/office/drawing/2014/main" id="{9CCB67A1-A657-43C1-B8F6-6D324E9049DE}"/>
                    </a:ext>
                  </a:extLst>
                </p:cNvPr>
                <p:cNvSpPr>
                  <a:spLocks noChangeArrowheads="1"/>
                </p:cNvSpPr>
                <p:nvPr/>
              </p:nvSpPr>
              <p:spPr bwMode="auto">
                <a:xfrm>
                  <a:off x="6073"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6" name="Oval 239">
                  <a:extLst>
                    <a:ext uri="{FF2B5EF4-FFF2-40B4-BE49-F238E27FC236}">
                      <a16:creationId xmlns:a16="http://schemas.microsoft.com/office/drawing/2014/main" id="{055784C2-B91B-43B4-BA75-58348AC9D19F}"/>
                    </a:ext>
                  </a:extLst>
                </p:cNvPr>
                <p:cNvSpPr>
                  <a:spLocks noChangeArrowheads="1"/>
                </p:cNvSpPr>
                <p:nvPr/>
              </p:nvSpPr>
              <p:spPr bwMode="auto">
                <a:xfrm>
                  <a:off x="5822" y="284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7" name="Oval 240">
                  <a:extLst>
                    <a:ext uri="{FF2B5EF4-FFF2-40B4-BE49-F238E27FC236}">
                      <a16:creationId xmlns:a16="http://schemas.microsoft.com/office/drawing/2014/main" id="{0D65B56F-9D6B-4CDA-B455-07C862D1FB2E}"/>
                    </a:ext>
                  </a:extLst>
                </p:cNvPr>
                <p:cNvSpPr>
                  <a:spLocks noChangeArrowheads="1"/>
                </p:cNvSpPr>
                <p:nvPr/>
              </p:nvSpPr>
              <p:spPr bwMode="auto">
                <a:xfrm>
                  <a:off x="5934" y="2979"/>
                  <a:ext cx="59" cy="5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8" name="Oval 241">
                  <a:extLst>
                    <a:ext uri="{FF2B5EF4-FFF2-40B4-BE49-F238E27FC236}">
                      <a16:creationId xmlns:a16="http://schemas.microsoft.com/office/drawing/2014/main" id="{E62C435E-8913-48C7-8688-EB987C89B6B4}"/>
                    </a:ext>
                  </a:extLst>
                </p:cNvPr>
                <p:cNvSpPr>
                  <a:spLocks noChangeArrowheads="1"/>
                </p:cNvSpPr>
                <p:nvPr/>
              </p:nvSpPr>
              <p:spPr bwMode="auto">
                <a:xfrm>
                  <a:off x="6046" y="2830"/>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55D6018E-2949-41EA-82F1-AAEDC0C96992}"/>
                </a:ext>
                <a:ext uri="{C183D7F6-B498-43B3-948B-1728B52AA6E4}">
                  <adec:decorative xmlns:adec="http://schemas.microsoft.com/office/drawing/2017/decorative" val="1"/>
                </a:ext>
              </a:extLst>
            </p:cNvPr>
            <p:cNvGrpSpPr/>
            <p:nvPr/>
          </p:nvGrpSpPr>
          <p:grpSpPr>
            <a:xfrm>
              <a:off x="6682733" y="640974"/>
              <a:ext cx="623661" cy="794014"/>
              <a:chOff x="5564487" y="2011543"/>
              <a:chExt cx="627334" cy="798693"/>
            </a:xfrm>
          </p:grpSpPr>
          <p:grpSp>
            <p:nvGrpSpPr>
              <p:cNvPr id="167" name="Group 331">
                <a:extLst>
                  <a:ext uri="{FF2B5EF4-FFF2-40B4-BE49-F238E27FC236}">
                    <a16:creationId xmlns:a16="http://schemas.microsoft.com/office/drawing/2014/main" id="{4F500566-AC5C-412B-ACBD-02C573EAE115}"/>
                  </a:ext>
                </a:extLst>
              </p:cNvPr>
              <p:cNvGrpSpPr>
                <a:grpSpLocks noChangeAspect="1"/>
              </p:cNvGrpSpPr>
              <p:nvPr/>
            </p:nvGrpSpPr>
            <p:grpSpPr bwMode="auto">
              <a:xfrm>
                <a:off x="5746228" y="2011543"/>
                <a:ext cx="445593" cy="369899"/>
                <a:chOff x="2204" y="2803"/>
                <a:chExt cx="312" cy="259"/>
              </a:xfrm>
            </p:grpSpPr>
            <p:sp>
              <p:nvSpPr>
                <p:cNvPr id="228" name="Freeform 332">
                  <a:extLst>
                    <a:ext uri="{FF2B5EF4-FFF2-40B4-BE49-F238E27FC236}">
                      <a16:creationId xmlns:a16="http://schemas.microsoft.com/office/drawing/2014/main" id="{B046B4F1-E3F2-4CB7-BA97-2570C1C7DD5F}"/>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9" name="Freeform 333">
                  <a:extLst>
                    <a:ext uri="{FF2B5EF4-FFF2-40B4-BE49-F238E27FC236}">
                      <a16:creationId xmlns:a16="http://schemas.microsoft.com/office/drawing/2014/main" id="{CA0C898A-68AA-47EF-A3E6-5EDDB7E48773}"/>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0" name="Freeform 334">
                  <a:extLst>
                    <a:ext uri="{FF2B5EF4-FFF2-40B4-BE49-F238E27FC236}">
                      <a16:creationId xmlns:a16="http://schemas.microsoft.com/office/drawing/2014/main" id="{8E13DDCD-28EC-4D02-AF27-74373C677D2F}"/>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1" name="Freeform 335">
                  <a:extLst>
                    <a:ext uri="{FF2B5EF4-FFF2-40B4-BE49-F238E27FC236}">
                      <a16:creationId xmlns:a16="http://schemas.microsoft.com/office/drawing/2014/main" id="{7584E7AC-1DFC-4595-BD9C-44746ABE7142}"/>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2" name="Freeform 336">
                  <a:extLst>
                    <a:ext uri="{FF2B5EF4-FFF2-40B4-BE49-F238E27FC236}">
                      <a16:creationId xmlns:a16="http://schemas.microsoft.com/office/drawing/2014/main" id="{7C4A6BD9-07B3-4014-851D-D026172FA240}"/>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3" name="Freeform 337">
                  <a:extLst>
                    <a:ext uri="{FF2B5EF4-FFF2-40B4-BE49-F238E27FC236}">
                      <a16:creationId xmlns:a16="http://schemas.microsoft.com/office/drawing/2014/main" id="{C0056EC9-EFBE-41E4-99A6-0AC3FA3CBBCF}"/>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4" name="Oval 338">
                  <a:extLst>
                    <a:ext uri="{FF2B5EF4-FFF2-40B4-BE49-F238E27FC236}">
                      <a16:creationId xmlns:a16="http://schemas.microsoft.com/office/drawing/2014/main" id="{A827759A-875E-4E48-95C6-09FCC8ECD8E0}"/>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5" name="Freeform 339">
                  <a:extLst>
                    <a:ext uri="{FF2B5EF4-FFF2-40B4-BE49-F238E27FC236}">
                      <a16:creationId xmlns:a16="http://schemas.microsoft.com/office/drawing/2014/main" id="{FE460C85-1C18-4EA1-B57C-1CCD55594CB4}"/>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71" name="Group 154">
                <a:extLst>
                  <a:ext uri="{FF2B5EF4-FFF2-40B4-BE49-F238E27FC236}">
                    <a16:creationId xmlns:a16="http://schemas.microsoft.com/office/drawing/2014/main" id="{823198D1-3D9D-47D2-B8BA-E405C0B38727}"/>
                  </a:ext>
                </a:extLst>
              </p:cNvPr>
              <p:cNvGrpSpPr>
                <a:grpSpLocks noChangeAspect="1"/>
              </p:cNvGrpSpPr>
              <p:nvPr/>
            </p:nvGrpSpPr>
            <p:grpSpPr bwMode="auto">
              <a:xfrm>
                <a:off x="5564487" y="2314936"/>
                <a:ext cx="357187" cy="495300"/>
                <a:chOff x="1057" y="2781"/>
                <a:chExt cx="225" cy="312"/>
              </a:xfrm>
            </p:grpSpPr>
            <p:sp>
              <p:nvSpPr>
                <p:cNvPr id="199" name="Oval 155">
                  <a:extLst>
                    <a:ext uri="{FF2B5EF4-FFF2-40B4-BE49-F238E27FC236}">
                      <a16:creationId xmlns:a16="http://schemas.microsoft.com/office/drawing/2014/main" id="{003E19A8-DE61-4AC0-AEEA-056CBD74C021}"/>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0" name="Freeform 156">
                  <a:extLst>
                    <a:ext uri="{FF2B5EF4-FFF2-40B4-BE49-F238E27FC236}">
                      <a16:creationId xmlns:a16="http://schemas.microsoft.com/office/drawing/2014/main" id="{7572CD24-D8C3-4C44-BD07-DA30F7C79090}"/>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1" name="Freeform 157">
                  <a:extLst>
                    <a:ext uri="{FF2B5EF4-FFF2-40B4-BE49-F238E27FC236}">
                      <a16:creationId xmlns:a16="http://schemas.microsoft.com/office/drawing/2014/main" id="{74EEFA4F-34BF-4297-B3AC-C5AA66B51C71}"/>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2" name="Freeform 158">
                  <a:extLst>
                    <a:ext uri="{FF2B5EF4-FFF2-40B4-BE49-F238E27FC236}">
                      <a16:creationId xmlns:a16="http://schemas.microsoft.com/office/drawing/2014/main" id="{48D86367-A9FE-4BBE-BC16-5526E55B9E06}"/>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D6F9E77B-12D4-0A4A-9CE1-790CAD115C5C}"/>
                </a:ext>
                <a:ext uri="{C183D7F6-B498-43B3-948B-1728B52AA6E4}">
                  <adec:decorative xmlns:adec="http://schemas.microsoft.com/office/drawing/2017/decorative" val="1"/>
                </a:ext>
              </a:extLst>
            </p:cNvPr>
            <p:cNvGrpSpPr/>
            <p:nvPr/>
          </p:nvGrpSpPr>
          <p:grpSpPr>
            <a:xfrm>
              <a:off x="11269751" y="4257072"/>
              <a:ext cx="752982" cy="636426"/>
              <a:chOff x="11269751" y="4257072"/>
              <a:chExt cx="752982" cy="636426"/>
            </a:xfrm>
          </p:grpSpPr>
          <p:sp useBgFill="1">
            <p:nvSpPr>
              <p:cNvPr id="8" name="Rectangle 7">
                <a:extLst>
                  <a:ext uri="{FF2B5EF4-FFF2-40B4-BE49-F238E27FC236}">
                    <a16:creationId xmlns:a16="http://schemas.microsoft.com/office/drawing/2014/main" id="{84837258-059A-419D-8BEA-FE3EC629C2BB}"/>
                  </a:ext>
                </a:extLst>
              </p:cNvPr>
              <p:cNvSpPr/>
              <p:nvPr/>
            </p:nvSpPr>
            <p:spPr bwMode="auto">
              <a:xfrm>
                <a:off x="11366465" y="4276871"/>
                <a:ext cx="497049" cy="52139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AF75DE7A-E999-4DCA-BC12-AC8FE3E0CB80}"/>
                  </a:ext>
                </a:extLst>
              </p:cNvPr>
              <p:cNvGrpSpPr/>
              <p:nvPr/>
            </p:nvGrpSpPr>
            <p:grpSpPr>
              <a:xfrm>
                <a:off x="11269751" y="4257072"/>
                <a:ext cx="752982" cy="636426"/>
                <a:chOff x="9489939" y="2392277"/>
                <a:chExt cx="1298176" cy="1097229"/>
              </a:xfrm>
            </p:grpSpPr>
            <p:grpSp>
              <p:nvGrpSpPr>
                <p:cNvPr id="169" name="Group 198">
                  <a:extLst>
                    <a:ext uri="{FF2B5EF4-FFF2-40B4-BE49-F238E27FC236}">
                      <a16:creationId xmlns:a16="http://schemas.microsoft.com/office/drawing/2014/main" id="{E1AE070B-1701-4BD5-9787-E22E7CC7C622}"/>
                    </a:ext>
                  </a:extLst>
                </p:cNvPr>
                <p:cNvGrpSpPr>
                  <a:grpSpLocks noChangeAspect="1"/>
                </p:cNvGrpSpPr>
                <p:nvPr/>
              </p:nvGrpSpPr>
              <p:grpSpPr bwMode="auto">
                <a:xfrm>
                  <a:off x="10167500" y="2392277"/>
                  <a:ext cx="620615" cy="620615"/>
                  <a:chOff x="3411" y="2781"/>
                  <a:chExt cx="312" cy="312"/>
                </a:xfrm>
              </p:grpSpPr>
              <p:sp>
                <p:nvSpPr>
                  <p:cNvPr id="209" name="Freeform 199">
                    <a:extLst>
                      <a:ext uri="{FF2B5EF4-FFF2-40B4-BE49-F238E27FC236}">
                        <a16:creationId xmlns:a16="http://schemas.microsoft.com/office/drawing/2014/main" id="{4C549F88-20A6-4336-9537-C85AF14C3326}"/>
                      </a:ext>
                    </a:extLst>
                  </p:cNvPr>
                  <p:cNvSpPr>
                    <a:spLocks noEditPoints="1"/>
                  </p:cNvSpPr>
                  <p:nvPr/>
                </p:nvSpPr>
                <p:spPr bwMode="auto">
                  <a:xfrm>
                    <a:off x="3411" y="2781"/>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0" name="Freeform 200">
                    <a:extLst>
                      <a:ext uri="{FF2B5EF4-FFF2-40B4-BE49-F238E27FC236}">
                        <a16:creationId xmlns:a16="http://schemas.microsoft.com/office/drawing/2014/main" id="{975126FC-62F6-46F1-BDE8-E61253AEAC58}"/>
                      </a:ext>
                    </a:extLst>
                  </p:cNvPr>
                  <p:cNvSpPr>
                    <a:spLocks noEditPoints="1"/>
                  </p:cNvSpPr>
                  <p:nvPr/>
                </p:nvSpPr>
                <p:spPr bwMode="auto">
                  <a:xfrm>
                    <a:off x="3479" y="2859"/>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1" name="Freeform 201">
                    <a:extLst>
                      <a:ext uri="{FF2B5EF4-FFF2-40B4-BE49-F238E27FC236}">
                        <a16:creationId xmlns:a16="http://schemas.microsoft.com/office/drawing/2014/main" id="{BD025F71-3C43-484B-A81E-E266067FF29F}"/>
                      </a:ext>
                    </a:extLst>
                  </p:cNvPr>
                  <p:cNvSpPr>
                    <a:spLocks/>
                  </p:cNvSpPr>
                  <p:nvPr/>
                </p:nvSpPr>
                <p:spPr bwMode="auto">
                  <a:xfrm>
                    <a:off x="3479" y="2894"/>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2" name="Freeform 202">
                    <a:extLst>
                      <a:ext uri="{FF2B5EF4-FFF2-40B4-BE49-F238E27FC236}">
                        <a16:creationId xmlns:a16="http://schemas.microsoft.com/office/drawing/2014/main" id="{1369A527-73DB-4840-8E56-C703A9EF1966}"/>
                      </a:ext>
                    </a:extLst>
                  </p:cNvPr>
                  <p:cNvSpPr>
                    <a:spLocks/>
                  </p:cNvSpPr>
                  <p:nvPr/>
                </p:nvSpPr>
                <p:spPr bwMode="auto">
                  <a:xfrm>
                    <a:off x="3633" y="2956"/>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3" name="Freeform 203">
                    <a:extLst>
                      <a:ext uri="{FF2B5EF4-FFF2-40B4-BE49-F238E27FC236}">
                        <a16:creationId xmlns:a16="http://schemas.microsoft.com/office/drawing/2014/main" id="{C9087A84-C6E1-4EB9-9AFC-9FC3857DEF9B}"/>
                      </a:ext>
                    </a:extLst>
                  </p:cNvPr>
                  <p:cNvSpPr>
                    <a:spLocks/>
                  </p:cNvSpPr>
                  <p:nvPr/>
                </p:nvSpPr>
                <p:spPr bwMode="auto">
                  <a:xfrm>
                    <a:off x="3586" y="2849"/>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4" name="Freeform 204">
                    <a:extLst>
                      <a:ext uri="{FF2B5EF4-FFF2-40B4-BE49-F238E27FC236}">
                        <a16:creationId xmlns:a16="http://schemas.microsoft.com/office/drawing/2014/main" id="{5F5BCF51-760A-4999-8C59-DCD3D263A7C1}"/>
                      </a:ext>
                    </a:extLst>
                  </p:cNvPr>
                  <p:cNvSpPr>
                    <a:spLocks/>
                  </p:cNvSpPr>
                  <p:nvPr/>
                </p:nvSpPr>
                <p:spPr bwMode="auto">
                  <a:xfrm>
                    <a:off x="3524" y="3003"/>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5" name="Freeform 205">
                    <a:extLst>
                      <a:ext uri="{FF2B5EF4-FFF2-40B4-BE49-F238E27FC236}">
                        <a16:creationId xmlns:a16="http://schemas.microsoft.com/office/drawing/2014/main" id="{1C934B6F-6772-46AE-84CD-92019EB1FF1E}"/>
                      </a:ext>
                    </a:extLst>
                  </p:cNvPr>
                  <p:cNvSpPr>
                    <a:spLocks/>
                  </p:cNvSpPr>
                  <p:nvPr/>
                </p:nvSpPr>
                <p:spPr bwMode="auto">
                  <a:xfrm>
                    <a:off x="3588" y="3002"/>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6" name="Freeform 206">
                    <a:extLst>
                      <a:ext uri="{FF2B5EF4-FFF2-40B4-BE49-F238E27FC236}">
                        <a16:creationId xmlns:a16="http://schemas.microsoft.com/office/drawing/2014/main" id="{94A39BCC-38F4-40AB-93CA-A288AD4710B0}"/>
                      </a:ext>
                    </a:extLst>
                  </p:cNvPr>
                  <p:cNvSpPr>
                    <a:spLocks/>
                  </p:cNvSpPr>
                  <p:nvPr/>
                </p:nvSpPr>
                <p:spPr bwMode="auto">
                  <a:xfrm>
                    <a:off x="3522" y="2850"/>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7" name="Freeform 207">
                    <a:extLst>
                      <a:ext uri="{FF2B5EF4-FFF2-40B4-BE49-F238E27FC236}">
                        <a16:creationId xmlns:a16="http://schemas.microsoft.com/office/drawing/2014/main" id="{376A34B7-91BE-4CB1-9484-E2A292AA2A84}"/>
                      </a:ext>
                    </a:extLst>
                  </p:cNvPr>
                  <p:cNvSpPr>
                    <a:spLocks/>
                  </p:cNvSpPr>
                  <p:nvPr/>
                </p:nvSpPr>
                <p:spPr bwMode="auto">
                  <a:xfrm>
                    <a:off x="3632" y="2892"/>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8" name="Freeform 208">
                    <a:extLst>
                      <a:ext uri="{FF2B5EF4-FFF2-40B4-BE49-F238E27FC236}">
                        <a16:creationId xmlns:a16="http://schemas.microsoft.com/office/drawing/2014/main" id="{3D17F66C-EA87-4F9C-AA22-773786F372BD}"/>
                      </a:ext>
                    </a:extLst>
                  </p:cNvPr>
                  <p:cNvSpPr>
                    <a:spLocks/>
                  </p:cNvSpPr>
                  <p:nvPr/>
                </p:nvSpPr>
                <p:spPr bwMode="auto">
                  <a:xfrm>
                    <a:off x="3480" y="2957"/>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73" name="Group 172">
                  <a:extLst>
                    <a:ext uri="{FF2B5EF4-FFF2-40B4-BE49-F238E27FC236}">
                      <a16:creationId xmlns:a16="http://schemas.microsoft.com/office/drawing/2014/main" id="{F9F5FB10-92F7-4AAE-A63B-9D56E02A032F}"/>
                    </a:ext>
                  </a:extLst>
                </p:cNvPr>
                <p:cNvGrpSpPr/>
                <p:nvPr/>
              </p:nvGrpSpPr>
              <p:grpSpPr>
                <a:xfrm>
                  <a:off x="9489939" y="2870895"/>
                  <a:ext cx="641495" cy="618611"/>
                  <a:chOff x="10314712" y="4338982"/>
                  <a:chExt cx="762657" cy="735451"/>
                </a:xfrm>
              </p:grpSpPr>
              <p:sp>
                <p:nvSpPr>
                  <p:cNvPr id="188" name="Freeform 235">
                    <a:extLst>
                      <a:ext uri="{FF2B5EF4-FFF2-40B4-BE49-F238E27FC236}">
                        <a16:creationId xmlns:a16="http://schemas.microsoft.com/office/drawing/2014/main" id="{37C8B0F1-2C0B-4FDA-9946-F455429BC865}"/>
                      </a:ext>
                    </a:extLst>
                  </p:cNvPr>
                  <p:cNvSpPr>
                    <a:spLocks/>
                  </p:cNvSpPr>
                  <p:nvPr/>
                </p:nvSpPr>
                <p:spPr bwMode="auto">
                  <a:xfrm>
                    <a:off x="10314712" y="4578321"/>
                    <a:ext cx="496112" cy="496112"/>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89" name="Group 188">
                    <a:extLst>
                      <a:ext uri="{FF2B5EF4-FFF2-40B4-BE49-F238E27FC236}">
                        <a16:creationId xmlns:a16="http://schemas.microsoft.com/office/drawing/2014/main" id="{08B0B2FC-BDEF-43BD-856D-337E3B703076}"/>
                      </a:ext>
                    </a:extLst>
                  </p:cNvPr>
                  <p:cNvGrpSpPr/>
                  <p:nvPr/>
                </p:nvGrpSpPr>
                <p:grpSpPr>
                  <a:xfrm>
                    <a:off x="10512944" y="4338982"/>
                    <a:ext cx="564425" cy="549073"/>
                    <a:chOff x="11002179" y="3188824"/>
                    <a:chExt cx="564425" cy="549073"/>
                  </a:xfrm>
                </p:grpSpPr>
                <p:sp>
                  <p:nvSpPr>
                    <p:cNvPr id="190" name="Rectangle 33">
                      <a:extLst>
                        <a:ext uri="{FF2B5EF4-FFF2-40B4-BE49-F238E27FC236}">
                          <a16:creationId xmlns:a16="http://schemas.microsoft.com/office/drawing/2014/main" id="{BD78CA00-ECD3-44ED-8BFB-0BB6CD2917D2}"/>
                        </a:ext>
                      </a:extLst>
                    </p:cNvPr>
                    <p:cNvSpPr>
                      <a:spLocks noChangeArrowheads="1"/>
                    </p:cNvSpPr>
                    <p:nvPr/>
                  </p:nvSpPr>
                  <p:spPr bwMode="auto">
                    <a:xfrm>
                      <a:off x="11476132" y="3188824"/>
                      <a:ext cx="90472" cy="30261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1" name="Rectangle 34">
                      <a:extLst>
                        <a:ext uri="{FF2B5EF4-FFF2-40B4-BE49-F238E27FC236}">
                          <a16:creationId xmlns:a16="http://schemas.microsoft.com/office/drawing/2014/main" id="{F2BF5DC3-8454-477E-AF52-9B033B1B9F92}"/>
                        </a:ext>
                      </a:extLst>
                    </p:cNvPr>
                    <p:cNvSpPr>
                      <a:spLocks noChangeArrowheads="1"/>
                    </p:cNvSpPr>
                    <p:nvPr/>
                  </p:nvSpPr>
                  <p:spPr bwMode="auto">
                    <a:xfrm>
                      <a:off x="11254754" y="3188824"/>
                      <a:ext cx="302614" cy="9359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2" name="Freeform 39">
                      <a:extLst>
                        <a:ext uri="{FF2B5EF4-FFF2-40B4-BE49-F238E27FC236}">
                          <a16:creationId xmlns:a16="http://schemas.microsoft.com/office/drawing/2014/main" id="{FABFA5DB-18C0-4B5F-A72B-23DB3216D05F}"/>
                        </a:ext>
                      </a:extLst>
                    </p:cNvPr>
                    <p:cNvSpPr>
                      <a:spLocks/>
                    </p:cNvSpPr>
                    <p:nvPr/>
                  </p:nvSpPr>
                  <p:spPr bwMode="auto">
                    <a:xfrm>
                      <a:off x="11002179" y="3213782"/>
                      <a:ext cx="520995" cy="524115"/>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grpSp>
        <p:sp>
          <p:nvSpPr>
            <p:cNvPr id="308" name="Rectangle 307">
              <a:extLst>
                <a:ext uri="{FF2B5EF4-FFF2-40B4-BE49-F238E27FC236}">
                  <a16:creationId xmlns:a16="http://schemas.microsoft.com/office/drawing/2014/main" id="{D3F15833-A59C-43F7-9851-2B0A41A309BC}"/>
                </a:ext>
              </a:extLst>
            </p:cNvPr>
            <p:cNvSpPr/>
            <p:nvPr/>
          </p:nvSpPr>
          <p:spPr bwMode="auto">
            <a:xfrm>
              <a:off x="10511279" y="1658759"/>
              <a:ext cx="781812"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Global reach </a:t>
              </a:r>
            </a:p>
          </p:txBody>
        </p:sp>
        <p:sp>
          <p:nvSpPr>
            <p:cNvPr id="310" name="Rectangle 309">
              <a:extLst>
                <a:ext uri="{FF2B5EF4-FFF2-40B4-BE49-F238E27FC236}">
                  <a16:creationId xmlns:a16="http://schemas.microsoft.com/office/drawing/2014/main" id="{09E7D8D3-9901-4DAC-BD9A-F982A6A21AAD}"/>
                </a:ext>
              </a:extLst>
            </p:cNvPr>
            <p:cNvSpPr/>
            <p:nvPr/>
          </p:nvSpPr>
          <p:spPr bwMode="auto">
            <a:xfrm>
              <a:off x="8862054" y="798541"/>
              <a:ext cx="795549" cy="285824"/>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Security</a:t>
              </a:r>
            </a:p>
          </p:txBody>
        </p:sp>
        <p:sp>
          <p:nvSpPr>
            <p:cNvPr id="314" name="Rectangle 313">
              <a:extLst>
                <a:ext uri="{FF2B5EF4-FFF2-40B4-BE49-F238E27FC236}">
                  <a16:creationId xmlns:a16="http://schemas.microsoft.com/office/drawing/2014/main" id="{29E1F7E2-1CF4-4CF9-9D0B-20B715B673C9}"/>
                </a:ext>
              </a:extLst>
            </p:cNvPr>
            <p:cNvSpPr/>
            <p:nvPr/>
          </p:nvSpPr>
          <p:spPr bwMode="auto">
            <a:xfrm>
              <a:off x="6359282" y="4242875"/>
              <a:ext cx="731520"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Easy to scale</a:t>
              </a:r>
            </a:p>
          </p:txBody>
        </p:sp>
        <p:sp>
          <p:nvSpPr>
            <p:cNvPr id="315" name="Rectangle 314">
              <a:extLst>
                <a:ext uri="{FF2B5EF4-FFF2-40B4-BE49-F238E27FC236}">
                  <a16:creationId xmlns:a16="http://schemas.microsoft.com/office/drawing/2014/main" id="{4A03B16E-7B6A-47F5-9FBE-30A309AD7FAA}"/>
                </a:ext>
              </a:extLst>
            </p:cNvPr>
            <p:cNvSpPr/>
            <p:nvPr/>
          </p:nvSpPr>
          <p:spPr bwMode="auto">
            <a:xfrm>
              <a:off x="7755140" y="5531287"/>
              <a:ext cx="747919"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Built-in HA</a:t>
              </a:r>
            </a:p>
          </p:txBody>
        </p:sp>
        <p:sp>
          <p:nvSpPr>
            <p:cNvPr id="316" name="Rectangle 315">
              <a:extLst>
                <a:ext uri="{FF2B5EF4-FFF2-40B4-BE49-F238E27FC236}">
                  <a16:creationId xmlns:a16="http://schemas.microsoft.com/office/drawing/2014/main" id="{CDCA3A78-1E87-417A-AD9C-5058A10AA5EE}"/>
                </a:ext>
              </a:extLst>
            </p:cNvPr>
            <p:cNvSpPr/>
            <p:nvPr/>
          </p:nvSpPr>
          <p:spPr bwMode="auto">
            <a:xfrm>
              <a:off x="5615033" y="2665244"/>
              <a:ext cx="1784564" cy="285824"/>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Compliance </a:t>
              </a:r>
            </a:p>
          </p:txBody>
        </p:sp>
        <p:sp>
          <p:nvSpPr>
            <p:cNvPr id="317" name="Rectangle 316">
              <a:extLst>
                <a:ext uri="{FF2B5EF4-FFF2-40B4-BE49-F238E27FC236}">
                  <a16:creationId xmlns:a16="http://schemas.microsoft.com/office/drawing/2014/main" id="{C863482C-6AA7-428B-9940-407B6A9A82FA}"/>
                </a:ext>
              </a:extLst>
            </p:cNvPr>
            <p:cNvSpPr/>
            <p:nvPr/>
          </p:nvSpPr>
          <p:spPr bwMode="auto">
            <a:xfrm>
              <a:off x="7137157" y="1082183"/>
              <a:ext cx="1060046" cy="487096"/>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Intelligent performance</a:t>
              </a:r>
            </a:p>
          </p:txBody>
        </p:sp>
        <p:sp>
          <p:nvSpPr>
            <p:cNvPr id="318" name="Rectangle 317">
              <a:extLst>
                <a:ext uri="{FF2B5EF4-FFF2-40B4-BE49-F238E27FC236}">
                  <a16:creationId xmlns:a16="http://schemas.microsoft.com/office/drawing/2014/main" id="{762CC10A-35FA-4D73-8AD4-0A71BCA40ED6}"/>
                </a:ext>
              </a:extLst>
            </p:cNvPr>
            <p:cNvSpPr/>
            <p:nvPr/>
          </p:nvSpPr>
          <p:spPr bwMode="auto">
            <a:xfrm>
              <a:off x="9097379" y="5345086"/>
              <a:ext cx="1356298"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Easy ecosystem integration</a:t>
              </a:r>
            </a:p>
          </p:txBody>
        </p:sp>
        <p:sp>
          <p:nvSpPr>
            <p:cNvPr id="311" name="Rectangle 310">
              <a:extLst>
                <a:ext uri="{FF2B5EF4-FFF2-40B4-BE49-F238E27FC236}">
                  <a16:creationId xmlns:a16="http://schemas.microsoft.com/office/drawing/2014/main" id="{0267673E-F7C8-4122-AD92-A0176CAADAF1}"/>
                </a:ext>
              </a:extLst>
            </p:cNvPr>
            <p:cNvSpPr/>
            <p:nvPr/>
          </p:nvSpPr>
          <p:spPr bwMode="auto">
            <a:xfrm>
              <a:off x="10631201" y="3922363"/>
              <a:ext cx="1173469"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Extension support </a:t>
              </a:r>
            </a:p>
          </p:txBody>
        </p:sp>
        <p:pic>
          <p:nvPicPr>
            <p:cNvPr id="9" name="Graphic 8">
              <a:extLst>
                <a:ext uri="{FF2B5EF4-FFF2-40B4-BE49-F238E27FC236}">
                  <a16:creationId xmlns:a16="http://schemas.microsoft.com/office/drawing/2014/main" id="{AC75AD0F-02EF-4150-8473-6136E095665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475863" y="5908530"/>
              <a:ext cx="585216" cy="585216"/>
            </a:xfrm>
            <a:prstGeom prst="rect">
              <a:avLst/>
            </a:prstGeom>
          </p:spPr>
        </p:pic>
        <p:sp>
          <p:nvSpPr>
            <p:cNvPr id="10" name="Oval 9">
              <a:extLst>
                <a:ext uri="{FF2B5EF4-FFF2-40B4-BE49-F238E27FC236}">
                  <a16:creationId xmlns:a16="http://schemas.microsoft.com/office/drawing/2014/main" id="{27547197-74B5-4A1D-A5B7-82D4ACCA830E}"/>
                </a:ext>
                <a:ext uri="{C183D7F6-B498-43B3-948B-1728B52AA6E4}">
                  <adec:decorative xmlns:adec="http://schemas.microsoft.com/office/drawing/2017/decorative" val="1"/>
                </a:ext>
              </a:extLst>
            </p:cNvPr>
            <p:cNvSpPr/>
            <p:nvPr/>
          </p:nvSpPr>
          <p:spPr bwMode="auto">
            <a:xfrm>
              <a:off x="7589418" y="2316468"/>
              <a:ext cx="2372878" cy="2372878"/>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TextBox 323">
              <a:extLst>
                <a:ext uri="{FF2B5EF4-FFF2-40B4-BE49-F238E27FC236}">
                  <a16:creationId xmlns:a16="http://schemas.microsoft.com/office/drawing/2014/main" id="{5109124F-2C69-40A1-8A14-14914AB3DA29}"/>
                </a:ext>
              </a:extLst>
            </p:cNvPr>
            <p:cNvSpPr txBox="1"/>
            <p:nvPr/>
          </p:nvSpPr>
          <p:spPr>
            <a:xfrm>
              <a:off x="7184802" y="3208991"/>
              <a:ext cx="989523" cy="430887"/>
            </a:xfrm>
            <a:prstGeom prst="rect">
              <a:avLst/>
            </a:prstGeom>
            <a:solidFill>
              <a:schemeClr val="accent1"/>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Time series data</a:t>
              </a:r>
            </a:p>
          </p:txBody>
        </p:sp>
        <p:sp>
          <p:nvSpPr>
            <p:cNvPr id="328" name="TextBox 327">
              <a:extLst>
                <a:ext uri="{FF2B5EF4-FFF2-40B4-BE49-F238E27FC236}">
                  <a16:creationId xmlns:a16="http://schemas.microsoft.com/office/drawing/2014/main" id="{785B311C-F10A-4FDD-AD81-CBDC995979B3}"/>
                </a:ext>
              </a:extLst>
            </p:cNvPr>
            <p:cNvSpPr txBox="1"/>
            <p:nvPr/>
          </p:nvSpPr>
          <p:spPr>
            <a:xfrm>
              <a:off x="9177773" y="3791737"/>
              <a:ext cx="989523" cy="430887"/>
            </a:xfrm>
            <a:prstGeom prst="rect">
              <a:avLst/>
            </a:prstGeom>
            <a:solidFill>
              <a:schemeClr val="accent1"/>
            </a:solid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Geospatial apps </a:t>
              </a:r>
            </a:p>
          </p:txBody>
        </p:sp>
        <p:sp>
          <p:nvSpPr>
            <p:cNvPr id="331" name="TextBox 330">
              <a:extLst>
                <a:ext uri="{FF2B5EF4-FFF2-40B4-BE49-F238E27FC236}">
                  <a16:creationId xmlns:a16="http://schemas.microsoft.com/office/drawing/2014/main" id="{4118736B-83ED-48A8-A59E-2B8509665949}"/>
                </a:ext>
              </a:extLst>
            </p:cNvPr>
            <p:cNvSpPr txBox="1"/>
            <p:nvPr/>
          </p:nvSpPr>
          <p:spPr>
            <a:xfrm>
              <a:off x="8142910" y="2161825"/>
              <a:ext cx="1095974" cy="646331"/>
            </a:xfrm>
            <a:prstGeom prst="rect">
              <a:avLst/>
            </a:prstGeom>
            <a:solidFill>
              <a:schemeClr val="accent1"/>
            </a:solid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Modern transactional apps</a:t>
              </a:r>
            </a:p>
          </p:txBody>
        </p:sp>
        <p:grpSp>
          <p:nvGrpSpPr>
            <p:cNvPr id="313" name="Group 312" descr="PostgresSQL logo">
              <a:extLst>
                <a:ext uri="{FF2B5EF4-FFF2-40B4-BE49-F238E27FC236}">
                  <a16:creationId xmlns:a16="http://schemas.microsoft.com/office/drawing/2014/main" id="{BA5F280F-5155-4AA2-9680-3605652F7BF7}"/>
                </a:ext>
              </a:extLst>
            </p:cNvPr>
            <p:cNvGrpSpPr/>
            <p:nvPr/>
          </p:nvGrpSpPr>
          <p:grpSpPr>
            <a:xfrm>
              <a:off x="8276825" y="2979562"/>
              <a:ext cx="989523" cy="1060591"/>
              <a:chOff x="10970759" y="2371812"/>
              <a:chExt cx="661987" cy="685800"/>
            </a:xfrm>
            <a:solidFill>
              <a:schemeClr val="bg2"/>
            </a:solidFill>
          </p:grpSpPr>
          <p:sp>
            <p:nvSpPr>
              <p:cNvPr id="319" name="Freeform 13">
                <a:extLst>
                  <a:ext uri="{FF2B5EF4-FFF2-40B4-BE49-F238E27FC236}">
                    <a16:creationId xmlns:a16="http://schemas.microsoft.com/office/drawing/2014/main" id="{B73118F3-3D8C-4448-9795-27B216491B99}"/>
                  </a:ext>
                </a:extLst>
              </p:cNvPr>
              <p:cNvSpPr>
                <a:spLocks noEditPoints="1"/>
              </p:cNvSpPr>
              <p:nvPr/>
            </p:nvSpPr>
            <p:spPr bwMode="auto">
              <a:xfrm>
                <a:off x="10970759" y="2371812"/>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0" name="Freeform 14">
                <a:extLst>
                  <a:ext uri="{FF2B5EF4-FFF2-40B4-BE49-F238E27FC236}">
                    <a16:creationId xmlns:a16="http://schemas.microsoft.com/office/drawing/2014/main" id="{8CA2BF92-12E6-482B-BFA9-66DBCEEED194}"/>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Tree>
    <p:extLst>
      <p:ext uri="{BB962C8B-B14F-4D97-AF65-F5344CB8AC3E}">
        <p14:creationId xmlns:p14="http://schemas.microsoft.com/office/powerpoint/2010/main" val="809342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223ECF8E-4EAE-3F45-BD5C-8F13C0650024}"/>
              </a:ext>
            </a:extLst>
          </p:cNvPr>
          <p:cNvSpPr>
            <a:spLocks noGrp="1"/>
          </p:cNvSpPr>
          <p:nvPr>
            <p:ph type="body" sz="quarter" idx="10"/>
          </p:nvPr>
        </p:nvSpPr>
        <p:spPr>
          <a:xfrm>
            <a:off x="586390" y="1974045"/>
            <a:ext cx="4958067" cy="3268587"/>
          </a:xfrm>
        </p:spPr>
        <p:txBody>
          <a:bodyPr/>
          <a:lstStyle/>
          <a:p>
            <a:r>
              <a:rPr lang="en-US" dirty="0">
                <a:solidFill>
                  <a:schemeClr val="tx1"/>
                </a:solidFill>
              </a:rPr>
              <a:t>More and more organizations are shifting open source workloads to the cloud to benefit from key advantages:</a:t>
            </a:r>
          </a:p>
          <a:p>
            <a:pPr marL="199073" lvl="1" indent="-191135">
              <a:spcBef>
                <a:spcPts val="600"/>
              </a:spcBef>
              <a:spcAft>
                <a:spcPts val="600"/>
              </a:spcAft>
              <a:buClr>
                <a:schemeClr val="accent1"/>
              </a:buClr>
              <a:buFont typeface="Arial" panose="020B0604020202020204" pitchFamily="34" charset="0"/>
              <a:buChar char="•"/>
            </a:pPr>
            <a:r>
              <a:rPr lang="en-US" sz="1800" dirty="0">
                <a:solidFill>
                  <a:schemeClr val="tx1"/>
                </a:solidFill>
                <a:latin typeface="+mn-lt"/>
              </a:rPr>
              <a:t>Enterprise ready open source relational database engine</a:t>
            </a:r>
          </a:p>
          <a:p>
            <a:pPr marL="199073" lvl="1" indent="-191135">
              <a:spcBef>
                <a:spcPts val="600"/>
              </a:spcBef>
              <a:spcAft>
                <a:spcPts val="600"/>
              </a:spcAft>
              <a:buClr>
                <a:schemeClr val="accent1"/>
              </a:buClr>
              <a:buFont typeface="Arial" panose="020B0604020202020204" pitchFamily="34" charset="0"/>
              <a:buChar char="•"/>
            </a:pPr>
            <a:r>
              <a:rPr lang="en-US" sz="1800" dirty="0">
                <a:solidFill>
                  <a:schemeClr val="tx1"/>
                </a:solidFill>
                <a:latin typeface="+mn-lt"/>
              </a:rPr>
              <a:t>Lower total cost of ownership</a:t>
            </a:r>
          </a:p>
          <a:p>
            <a:pPr marL="199073" lvl="1" indent="-191135">
              <a:spcBef>
                <a:spcPts val="600"/>
              </a:spcBef>
              <a:spcAft>
                <a:spcPts val="600"/>
              </a:spcAft>
              <a:buClr>
                <a:schemeClr val="accent1"/>
              </a:buClr>
              <a:buFont typeface="Arial" panose="020B0604020202020204" pitchFamily="34" charset="0"/>
              <a:buChar char="•"/>
            </a:pPr>
            <a:r>
              <a:rPr lang="en-US" sz="1800" dirty="0">
                <a:solidFill>
                  <a:schemeClr val="tx1"/>
                </a:solidFill>
                <a:latin typeface="+mn-lt"/>
              </a:rPr>
              <a:t>Improved manageability and security</a:t>
            </a:r>
          </a:p>
          <a:p>
            <a:pPr marL="199073" lvl="1" indent="-191135">
              <a:spcBef>
                <a:spcPts val="600"/>
              </a:spcBef>
              <a:spcAft>
                <a:spcPts val="600"/>
              </a:spcAft>
              <a:buClr>
                <a:schemeClr val="accent1"/>
              </a:buClr>
              <a:buFont typeface="Arial" panose="020B0604020202020204" pitchFamily="34" charset="0"/>
              <a:buChar char="•"/>
            </a:pPr>
            <a:r>
              <a:rPr lang="en-US" sz="1800" dirty="0">
                <a:solidFill>
                  <a:schemeClr val="tx1"/>
                </a:solidFill>
                <a:latin typeface="+mn-lt"/>
              </a:rPr>
              <a:t>Improved performance and intelligence </a:t>
            </a:r>
          </a:p>
          <a:p>
            <a:pPr marL="199073" lvl="1" indent="-191135">
              <a:spcBef>
                <a:spcPts val="600"/>
              </a:spcBef>
              <a:spcAft>
                <a:spcPts val="600"/>
              </a:spcAft>
              <a:buClr>
                <a:schemeClr val="accent1"/>
              </a:buClr>
              <a:buFont typeface="Arial" panose="020B0604020202020204" pitchFamily="34" charset="0"/>
              <a:buChar char="•"/>
            </a:pPr>
            <a:r>
              <a:rPr lang="en-US" sz="1800" dirty="0">
                <a:solidFill>
                  <a:schemeClr val="tx1"/>
                </a:solidFill>
                <a:latin typeface="+mn-lt"/>
              </a:rPr>
              <a:t>Highly scalable</a:t>
            </a:r>
          </a:p>
        </p:txBody>
      </p:sp>
      <p:sp>
        <p:nvSpPr>
          <p:cNvPr id="2" name="Title 1">
            <a:extLst>
              <a:ext uri="{FF2B5EF4-FFF2-40B4-BE49-F238E27FC236}">
                <a16:creationId xmlns:a16="http://schemas.microsoft.com/office/drawing/2014/main" id="{5237BE06-8BAC-4579-B5A1-3FA07C8C162F}"/>
              </a:ext>
            </a:extLst>
          </p:cNvPr>
          <p:cNvSpPr>
            <a:spLocks noGrp="1"/>
          </p:cNvSpPr>
          <p:nvPr>
            <p:ph type="title"/>
          </p:nvPr>
        </p:nvSpPr>
        <p:spPr>
          <a:xfrm>
            <a:off x="588263" y="339893"/>
            <a:ext cx="5899623" cy="492443"/>
          </a:xfrm>
        </p:spPr>
        <p:txBody>
          <a:bodyPr/>
          <a:lstStyle/>
          <a:p>
            <a:r>
              <a:rPr lang="en-US" sz="3200" dirty="0"/>
              <a:t>The cloud only makes PostgreSQL better </a:t>
            </a:r>
          </a:p>
        </p:txBody>
      </p:sp>
      <p:grpSp>
        <p:nvGrpSpPr>
          <p:cNvPr id="3" name="Group 2">
            <a:extLst>
              <a:ext uri="{FF2B5EF4-FFF2-40B4-BE49-F238E27FC236}">
                <a16:creationId xmlns:a16="http://schemas.microsoft.com/office/drawing/2014/main" id="{B3F27060-28A7-7649-8778-B2E4D4B1A8C4}"/>
              </a:ext>
              <a:ext uri="{C183D7F6-B498-43B3-948B-1728B52AA6E4}">
                <adec:decorative xmlns:adec="http://schemas.microsoft.com/office/drawing/2017/decorative" val="1"/>
              </a:ext>
            </a:extLst>
          </p:cNvPr>
          <p:cNvGrpSpPr/>
          <p:nvPr/>
        </p:nvGrpSpPr>
        <p:grpSpPr>
          <a:xfrm>
            <a:off x="4551414" y="1384598"/>
            <a:ext cx="7322613" cy="4745914"/>
            <a:chOff x="3912786" y="1515226"/>
            <a:chExt cx="7322613" cy="4745914"/>
          </a:xfrm>
        </p:grpSpPr>
        <p:sp>
          <p:nvSpPr>
            <p:cNvPr id="5" name="Freeform 4">
              <a:extLst>
                <a:ext uri="{FF2B5EF4-FFF2-40B4-BE49-F238E27FC236}">
                  <a16:creationId xmlns:a16="http://schemas.microsoft.com/office/drawing/2014/main" id="{33816E1C-4B86-5D4D-B60A-8502F6843F2C}"/>
                </a:ext>
              </a:extLst>
            </p:cNvPr>
            <p:cNvSpPr/>
            <p:nvPr/>
          </p:nvSpPr>
          <p:spPr bwMode="auto">
            <a:xfrm>
              <a:off x="6259194" y="2151202"/>
              <a:ext cx="4088795" cy="3309578"/>
            </a:xfrm>
            <a:custGeom>
              <a:avLst/>
              <a:gdLst>
                <a:gd name="connsiteX0" fmla="*/ 0 w 4374777"/>
                <a:gd name="connsiteY0" fmla="*/ 3541059 h 3541059"/>
                <a:gd name="connsiteX1" fmla="*/ 690283 w 4374777"/>
                <a:gd name="connsiteY1" fmla="*/ 2931459 h 3541059"/>
                <a:gd name="connsiteX2" fmla="*/ 1075765 w 4374777"/>
                <a:gd name="connsiteY2" fmla="*/ 2931459 h 3541059"/>
                <a:gd name="connsiteX3" fmla="*/ 1783977 w 4374777"/>
                <a:gd name="connsiteY3" fmla="*/ 2250141 h 3541059"/>
                <a:gd name="connsiteX4" fmla="*/ 2312895 w 4374777"/>
                <a:gd name="connsiteY4" fmla="*/ 2250141 h 3541059"/>
                <a:gd name="connsiteX5" fmla="*/ 3218330 w 4374777"/>
                <a:gd name="connsiteY5" fmla="*/ 1129553 h 3541059"/>
                <a:gd name="connsiteX6" fmla="*/ 3603812 w 4374777"/>
                <a:gd name="connsiteY6" fmla="*/ 1129553 h 3541059"/>
                <a:gd name="connsiteX7" fmla="*/ 4374777 w 4374777"/>
                <a:gd name="connsiteY7" fmla="*/ 0 h 354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4777" h="3541059">
                  <a:moveTo>
                    <a:pt x="0" y="3541059"/>
                  </a:moveTo>
                  <a:lnTo>
                    <a:pt x="690283" y="2931459"/>
                  </a:lnTo>
                  <a:lnTo>
                    <a:pt x="1075765" y="2931459"/>
                  </a:lnTo>
                  <a:lnTo>
                    <a:pt x="1783977" y="2250141"/>
                  </a:lnTo>
                  <a:lnTo>
                    <a:pt x="2312895" y="2250141"/>
                  </a:lnTo>
                  <a:lnTo>
                    <a:pt x="3218330" y="1129553"/>
                  </a:lnTo>
                  <a:lnTo>
                    <a:pt x="3603812" y="1129553"/>
                  </a:lnTo>
                  <a:lnTo>
                    <a:pt x="4374777" y="0"/>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39" name="Graphic 138" descr="Azure Database for PostgreSQL logo">
              <a:extLst>
                <a:ext uri="{FF2B5EF4-FFF2-40B4-BE49-F238E27FC236}">
                  <a16:creationId xmlns:a16="http://schemas.microsoft.com/office/drawing/2014/main" id="{F77AEB44-F6B5-44C9-9093-F2ED5F4DED8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68482" y="1515226"/>
              <a:ext cx="992841" cy="992839"/>
            </a:xfrm>
            <a:prstGeom prst="rect">
              <a:avLst/>
            </a:prstGeom>
          </p:spPr>
        </p:pic>
        <p:grpSp>
          <p:nvGrpSpPr>
            <p:cNvPr id="11" name="Group 10">
              <a:extLst>
                <a:ext uri="{FF2B5EF4-FFF2-40B4-BE49-F238E27FC236}">
                  <a16:creationId xmlns:a16="http://schemas.microsoft.com/office/drawing/2014/main" id="{A11216D6-EC52-694C-8FC2-66D12328BF67}"/>
                </a:ext>
              </a:extLst>
            </p:cNvPr>
            <p:cNvGrpSpPr/>
            <p:nvPr/>
          </p:nvGrpSpPr>
          <p:grpSpPr>
            <a:xfrm>
              <a:off x="3912786" y="5326644"/>
              <a:ext cx="6252157" cy="913422"/>
              <a:chOff x="4125437" y="5424912"/>
              <a:chExt cx="6252157" cy="913422"/>
            </a:xfrm>
            <a:solidFill>
              <a:schemeClr val="accent5"/>
            </a:solidFill>
          </p:grpSpPr>
          <p:sp>
            <p:nvSpPr>
              <p:cNvPr id="8" name="Rectangle 7">
                <a:extLst>
                  <a:ext uri="{FF2B5EF4-FFF2-40B4-BE49-F238E27FC236}">
                    <a16:creationId xmlns:a16="http://schemas.microsoft.com/office/drawing/2014/main" id="{6D0E7103-0888-CD4C-AF57-FC7E00372199}"/>
                  </a:ext>
                </a:extLst>
              </p:cNvPr>
              <p:cNvSpPr/>
              <p:nvPr/>
            </p:nvSpPr>
            <p:spPr bwMode="auto">
              <a:xfrm>
                <a:off x="4125437" y="6217718"/>
                <a:ext cx="6252157" cy="940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a:extLst>
                  <a:ext uri="{FF2B5EF4-FFF2-40B4-BE49-F238E27FC236}">
                    <a16:creationId xmlns:a16="http://schemas.microsoft.com/office/drawing/2014/main" id="{E3020F49-240A-4E4E-99D2-79ECB9DD8966}"/>
                  </a:ext>
                </a:extLst>
              </p:cNvPr>
              <p:cNvSpPr/>
              <p:nvPr/>
            </p:nvSpPr>
            <p:spPr bwMode="auto">
              <a:xfrm>
                <a:off x="4281768" y="5854240"/>
                <a:ext cx="186348" cy="4575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a:extLst>
                  <a:ext uri="{FF2B5EF4-FFF2-40B4-BE49-F238E27FC236}">
                    <a16:creationId xmlns:a16="http://schemas.microsoft.com/office/drawing/2014/main" id="{299028F7-50AC-7142-91D5-55D882E6A822}"/>
                  </a:ext>
                </a:extLst>
              </p:cNvPr>
              <p:cNvSpPr/>
              <p:nvPr/>
            </p:nvSpPr>
            <p:spPr bwMode="auto">
              <a:xfrm>
                <a:off x="4402798" y="6055539"/>
                <a:ext cx="752355" cy="1812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a:extLst>
                  <a:ext uri="{FF2B5EF4-FFF2-40B4-BE49-F238E27FC236}">
                    <a16:creationId xmlns:a16="http://schemas.microsoft.com/office/drawing/2014/main" id="{DB610E34-3136-4548-B0E2-9E51133AEA85}"/>
                  </a:ext>
                </a:extLst>
              </p:cNvPr>
              <p:cNvSpPr/>
              <p:nvPr/>
            </p:nvSpPr>
            <p:spPr bwMode="auto">
              <a:xfrm>
                <a:off x="4615254" y="5744380"/>
                <a:ext cx="335524" cy="5673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a:extLst>
                  <a:ext uri="{FF2B5EF4-FFF2-40B4-BE49-F238E27FC236}">
                    <a16:creationId xmlns:a16="http://schemas.microsoft.com/office/drawing/2014/main" id="{D2545C24-67AC-5B4B-823E-3CFD0FDD8D0D}"/>
                  </a:ext>
                </a:extLst>
              </p:cNvPr>
              <p:cNvSpPr/>
              <p:nvPr/>
            </p:nvSpPr>
            <p:spPr bwMode="auto">
              <a:xfrm>
                <a:off x="4718742" y="5531015"/>
                <a:ext cx="116403" cy="3767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6" name="Rectangle 135">
                <a:extLst>
                  <a:ext uri="{FF2B5EF4-FFF2-40B4-BE49-F238E27FC236}">
                    <a16:creationId xmlns:a16="http://schemas.microsoft.com/office/drawing/2014/main" id="{281921A7-67D9-1044-8516-62CBBCCCA3AF}"/>
                  </a:ext>
                </a:extLst>
              </p:cNvPr>
              <p:cNvSpPr/>
              <p:nvPr/>
            </p:nvSpPr>
            <p:spPr bwMode="auto">
              <a:xfrm>
                <a:off x="5303146" y="5916363"/>
                <a:ext cx="284169" cy="3742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a:extLst>
                  <a:ext uri="{FF2B5EF4-FFF2-40B4-BE49-F238E27FC236}">
                    <a16:creationId xmlns:a16="http://schemas.microsoft.com/office/drawing/2014/main" id="{FFD7DE19-3056-AE41-B655-934A9687BD92}"/>
                  </a:ext>
                </a:extLst>
              </p:cNvPr>
              <p:cNvSpPr/>
              <p:nvPr/>
            </p:nvSpPr>
            <p:spPr bwMode="auto">
              <a:xfrm>
                <a:off x="5373946" y="5800647"/>
                <a:ext cx="134425" cy="33894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139">
                <a:extLst>
                  <a:ext uri="{FF2B5EF4-FFF2-40B4-BE49-F238E27FC236}">
                    <a16:creationId xmlns:a16="http://schemas.microsoft.com/office/drawing/2014/main" id="{BAA1E7A2-797D-3347-9A68-84C58B045DE7}"/>
                  </a:ext>
                </a:extLst>
              </p:cNvPr>
              <p:cNvSpPr/>
              <p:nvPr/>
            </p:nvSpPr>
            <p:spPr bwMode="auto">
              <a:xfrm rot="1387476">
                <a:off x="8775191" y="5424912"/>
                <a:ext cx="514297" cy="913422"/>
              </a:xfrm>
              <a:custGeom>
                <a:avLst/>
                <a:gdLst>
                  <a:gd name="connsiteX0" fmla="*/ 196026 w 635228"/>
                  <a:gd name="connsiteY0" fmla="*/ 0 h 1158271"/>
                  <a:gd name="connsiteX1" fmla="*/ 389786 w 635228"/>
                  <a:gd name="connsiteY1" fmla="*/ 433972 h 1158271"/>
                  <a:gd name="connsiteX2" fmla="*/ 385433 w 635228"/>
                  <a:gd name="connsiteY2" fmla="*/ 433972 h 1158271"/>
                  <a:gd name="connsiteX3" fmla="*/ 635228 w 635228"/>
                  <a:gd name="connsiteY3" fmla="*/ 1018913 h 1158271"/>
                  <a:gd name="connsiteX4" fmla="*/ 308895 w 635228"/>
                  <a:gd name="connsiteY4" fmla="*/ 1158271 h 1158271"/>
                  <a:gd name="connsiteX5" fmla="*/ 0 w 635228"/>
                  <a:gd name="connsiteY5" fmla="*/ 434939 h 1158271"/>
                  <a:gd name="connsiteX6" fmla="*/ 2267 w 635228"/>
                  <a:gd name="connsiteY6" fmla="*/ 433971 h 1158271"/>
                  <a:gd name="connsiteX0" fmla="*/ 196026 w 635228"/>
                  <a:gd name="connsiteY0" fmla="*/ 0 h 1158271"/>
                  <a:gd name="connsiteX1" fmla="*/ 389786 w 635228"/>
                  <a:gd name="connsiteY1" fmla="*/ 433972 h 1158271"/>
                  <a:gd name="connsiteX2" fmla="*/ 387501 w 635228"/>
                  <a:gd name="connsiteY2" fmla="*/ 446899 h 1158271"/>
                  <a:gd name="connsiteX3" fmla="*/ 635228 w 635228"/>
                  <a:gd name="connsiteY3" fmla="*/ 1018913 h 1158271"/>
                  <a:gd name="connsiteX4" fmla="*/ 308895 w 635228"/>
                  <a:gd name="connsiteY4" fmla="*/ 1158271 h 1158271"/>
                  <a:gd name="connsiteX5" fmla="*/ 0 w 635228"/>
                  <a:gd name="connsiteY5" fmla="*/ 434939 h 1158271"/>
                  <a:gd name="connsiteX6" fmla="*/ 2267 w 635228"/>
                  <a:gd name="connsiteY6" fmla="*/ 433971 h 1158271"/>
                  <a:gd name="connsiteX7" fmla="*/ 196026 w 635228"/>
                  <a:gd name="connsiteY7" fmla="*/ 0 h 1158271"/>
                  <a:gd name="connsiteX0" fmla="*/ 196026 w 635228"/>
                  <a:gd name="connsiteY0" fmla="*/ 0 h 1158271"/>
                  <a:gd name="connsiteX1" fmla="*/ 351526 w 635228"/>
                  <a:gd name="connsiteY1" fmla="*/ 360549 h 1158271"/>
                  <a:gd name="connsiteX2" fmla="*/ 387501 w 635228"/>
                  <a:gd name="connsiteY2" fmla="*/ 446899 h 1158271"/>
                  <a:gd name="connsiteX3" fmla="*/ 635228 w 635228"/>
                  <a:gd name="connsiteY3" fmla="*/ 1018913 h 1158271"/>
                  <a:gd name="connsiteX4" fmla="*/ 308895 w 635228"/>
                  <a:gd name="connsiteY4" fmla="*/ 1158271 h 1158271"/>
                  <a:gd name="connsiteX5" fmla="*/ 0 w 635228"/>
                  <a:gd name="connsiteY5" fmla="*/ 434939 h 1158271"/>
                  <a:gd name="connsiteX6" fmla="*/ 2267 w 635228"/>
                  <a:gd name="connsiteY6" fmla="*/ 433971 h 1158271"/>
                  <a:gd name="connsiteX7" fmla="*/ 196026 w 635228"/>
                  <a:gd name="connsiteY7" fmla="*/ 0 h 1158271"/>
                  <a:gd name="connsiteX0" fmla="*/ 210989 w 635228"/>
                  <a:gd name="connsiteY0" fmla="*/ 0 h 1123232"/>
                  <a:gd name="connsiteX1" fmla="*/ 351526 w 635228"/>
                  <a:gd name="connsiteY1" fmla="*/ 325510 h 1123232"/>
                  <a:gd name="connsiteX2" fmla="*/ 387501 w 635228"/>
                  <a:gd name="connsiteY2" fmla="*/ 411860 h 1123232"/>
                  <a:gd name="connsiteX3" fmla="*/ 635228 w 635228"/>
                  <a:gd name="connsiteY3" fmla="*/ 983874 h 1123232"/>
                  <a:gd name="connsiteX4" fmla="*/ 308895 w 635228"/>
                  <a:gd name="connsiteY4" fmla="*/ 1123232 h 1123232"/>
                  <a:gd name="connsiteX5" fmla="*/ 0 w 635228"/>
                  <a:gd name="connsiteY5" fmla="*/ 399900 h 1123232"/>
                  <a:gd name="connsiteX6" fmla="*/ 2267 w 635228"/>
                  <a:gd name="connsiteY6" fmla="*/ 398932 h 1123232"/>
                  <a:gd name="connsiteX7" fmla="*/ 210989 w 635228"/>
                  <a:gd name="connsiteY7" fmla="*/ 0 h 112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228" h="1123232">
                    <a:moveTo>
                      <a:pt x="210989" y="0"/>
                    </a:moveTo>
                    <a:lnTo>
                      <a:pt x="351526" y="325510"/>
                    </a:lnTo>
                    <a:lnTo>
                      <a:pt x="387501" y="411860"/>
                    </a:lnTo>
                    <a:lnTo>
                      <a:pt x="635228" y="983874"/>
                    </a:lnTo>
                    <a:lnTo>
                      <a:pt x="308895" y="1123232"/>
                    </a:lnTo>
                    <a:lnTo>
                      <a:pt x="0" y="399900"/>
                    </a:lnTo>
                    <a:lnTo>
                      <a:pt x="2267" y="398932"/>
                    </a:lnTo>
                    <a:lnTo>
                      <a:pt x="210989"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a:extLst>
                  <a:ext uri="{FF2B5EF4-FFF2-40B4-BE49-F238E27FC236}">
                    <a16:creationId xmlns:a16="http://schemas.microsoft.com/office/drawing/2014/main" id="{46DA1F36-9D2C-1C40-809F-54ACB492059E}"/>
                  </a:ext>
                </a:extLst>
              </p:cNvPr>
              <p:cNvSpPr/>
              <p:nvPr/>
            </p:nvSpPr>
            <p:spPr bwMode="auto">
              <a:xfrm>
                <a:off x="8421239" y="5960106"/>
                <a:ext cx="190365" cy="30393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a:extLst>
                  <a:ext uri="{FF2B5EF4-FFF2-40B4-BE49-F238E27FC236}">
                    <a16:creationId xmlns:a16="http://schemas.microsoft.com/office/drawing/2014/main" id="{CD50815D-E8FB-1749-BF54-C9B0D6EF2F8E}"/>
                  </a:ext>
                </a:extLst>
              </p:cNvPr>
              <p:cNvSpPr/>
              <p:nvPr/>
            </p:nvSpPr>
            <p:spPr bwMode="auto">
              <a:xfrm>
                <a:off x="8526000" y="5756925"/>
                <a:ext cx="176847" cy="5071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a:extLst>
                  <a:ext uri="{FF2B5EF4-FFF2-40B4-BE49-F238E27FC236}">
                    <a16:creationId xmlns:a16="http://schemas.microsoft.com/office/drawing/2014/main" id="{28C35559-CAC2-7843-AC20-0EF1DDEBB56D}"/>
                  </a:ext>
                </a:extLst>
              </p:cNvPr>
              <p:cNvSpPr/>
              <p:nvPr/>
            </p:nvSpPr>
            <p:spPr bwMode="auto">
              <a:xfrm>
                <a:off x="7644800" y="5881930"/>
                <a:ext cx="424275" cy="3437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a:extLst>
                  <a:ext uri="{FF2B5EF4-FFF2-40B4-BE49-F238E27FC236}">
                    <a16:creationId xmlns:a16="http://schemas.microsoft.com/office/drawing/2014/main" id="{14EDF32F-0BB4-6E4B-A3FB-A4CE04DE9C35}"/>
                  </a:ext>
                </a:extLst>
              </p:cNvPr>
              <p:cNvSpPr/>
              <p:nvPr/>
            </p:nvSpPr>
            <p:spPr bwMode="auto">
              <a:xfrm>
                <a:off x="7554903" y="5991801"/>
                <a:ext cx="604068" cy="2792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a:extLst>
                  <a:ext uri="{FF2B5EF4-FFF2-40B4-BE49-F238E27FC236}">
                    <a16:creationId xmlns:a16="http://schemas.microsoft.com/office/drawing/2014/main" id="{BD70CDC1-B571-B04A-B948-2B3102520E1E}"/>
                  </a:ext>
                </a:extLst>
              </p:cNvPr>
              <p:cNvSpPr/>
              <p:nvPr/>
            </p:nvSpPr>
            <p:spPr bwMode="auto">
              <a:xfrm>
                <a:off x="9345204" y="5606239"/>
                <a:ext cx="186580" cy="6476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27E20A5E-29AB-9343-AD8E-EB5FBF355EF1}"/>
                  </a:ext>
                </a:extLst>
              </p:cNvPr>
              <p:cNvSpPr/>
              <p:nvPr/>
            </p:nvSpPr>
            <p:spPr bwMode="auto">
              <a:xfrm>
                <a:off x="9480586" y="5949708"/>
                <a:ext cx="190365" cy="3063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872CA542-5814-B849-AC2C-11EEF203FC97}"/>
                  </a:ext>
                </a:extLst>
              </p:cNvPr>
              <p:cNvSpPr/>
              <p:nvPr/>
            </p:nvSpPr>
            <p:spPr bwMode="auto">
              <a:xfrm>
                <a:off x="9648178" y="5780129"/>
                <a:ext cx="252668" cy="4566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84778279-54D3-D14F-93AE-D0AEBC45E13F}"/>
                </a:ext>
              </a:extLst>
            </p:cNvPr>
            <p:cNvSpPr/>
            <p:nvPr/>
          </p:nvSpPr>
          <p:spPr bwMode="auto">
            <a:xfrm>
              <a:off x="7664666" y="3995170"/>
              <a:ext cx="471480" cy="4079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03" name="Group 202">
              <a:extLst>
                <a:ext uri="{FF2B5EF4-FFF2-40B4-BE49-F238E27FC236}">
                  <a16:creationId xmlns:a16="http://schemas.microsoft.com/office/drawing/2014/main" id="{00AE16DF-BAE3-4897-BED3-4BB0C377D7CC}"/>
                </a:ext>
              </a:extLst>
            </p:cNvPr>
            <p:cNvGrpSpPr>
              <a:grpSpLocks noChangeAspect="1"/>
            </p:cNvGrpSpPr>
            <p:nvPr/>
          </p:nvGrpSpPr>
          <p:grpSpPr>
            <a:xfrm flipH="1">
              <a:off x="8856491" y="3013163"/>
              <a:ext cx="590898" cy="349715"/>
              <a:chOff x="942772" y="1664993"/>
              <a:chExt cx="155575" cy="92075"/>
            </a:xfrm>
            <a:solidFill>
              <a:srgbClr val="50E6FF"/>
            </a:solidFill>
          </p:grpSpPr>
          <p:sp>
            <p:nvSpPr>
              <p:cNvPr id="204" name="Oval 19">
                <a:extLst>
                  <a:ext uri="{FF2B5EF4-FFF2-40B4-BE49-F238E27FC236}">
                    <a16:creationId xmlns:a16="http://schemas.microsoft.com/office/drawing/2014/main" id="{21A7C686-5423-40C6-866A-1D3AF089AC11}"/>
                  </a:ext>
                </a:extLst>
              </p:cNvPr>
              <p:cNvSpPr>
                <a:spLocks noChangeArrowheads="1"/>
              </p:cNvSpPr>
              <p:nvPr/>
            </p:nvSpPr>
            <p:spPr bwMode="auto">
              <a:xfrm>
                <a:off x="958647" y="1664993"/>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05" name="Freeform 20">
                <a:extLst>
                  <a:ext uri="{FF2B5EF4-FFF2-40B4-BE49-F238E27FC236}">
                    <a16:creationId xmlns:a16="http://schemas.microsoft.com/office/drawing/2014/main" id="{EE5B7D59-8C08-4443-BF67-F240EA06F173}"/>
                  </a:ext>
                </a:extLst>
              </p:cNvPr>
              <p:cNvSpPr>
                <a:spLocks/>
              </p:cNvSpPr>
              <p:nvPr/>
            </p:nvSpPr>
            <p:spPr bwMode="auto">
              <a:xfrm>
                <a:off x="942772" y="172214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06" name="Oval 21">
                <a:extLst>
                  <a:ext uri="{FF2B5EF4-FFF2-40B4-BE49-F238E27FC236}">
                    <a16:creationId xmlns:a16="http://schemas.microsoft.com/office/drawing/2014/main" id="{0F18C029-66D8-4DD9-AD3E-1643EE0083E5}"/>
                  </a:ext>
                </a:extLst>
              </p:cNvPr>
              <p:cNvSpPr>
                <a:spLocks noChangeArrowheads="1"/>
              </p:cNvSpPr>
              <p:nvPr/>
            </p:nvSpPr>
            <p:spPr bwMode="auto">
              <a:xfrm>
                <a:off x="1020559" y="1680868"/>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211" name="Group 210">
              <a:extLst>
                <a:ext uri="{FF2B5EF4-FFF2-40B4-BE49-F238E27FC236}">
                  <a16:creationId xmlns:a16="http://schemas.microsoft.com/office/drawing/2014/main" id="{64A48A61-2581-4EF1-B5E8-1373DBE992D5}"/>
                </a:ext>
              </a:extLst>
            </p:cNvPr>
            <p:cNvGrpSpPr>
              <a:grpSpLocks noChangeAspect="1"/>
            </p:cNvGrpSpPr>
            <p:nvPr/>
          </p:nvGrpSpPr>
          <p:grpSpPr>
            <a:xfrm flipH="1">
              <a:off x="7544365" y="4866540"/>
              <a:ext cx="654821" cy="387547"/>
              <a:chOff x="942772" y="1664993"/>
              <a:chExt cx="155575" cy="92075"/>
            </a:xfrm>
            <a:solidFill>
              <a:srgbClr val="50E6FF"/>
            </a:solidFill>
          </p:grpSpPr>
          <p:sp>
            <p:nvSpPr>
              <p:cNvPr id="212" name="Oval 19">
                <a:extLst>
                  <a:ext uri="{FF2B5EF4-FFF2-40B4-BE49-F238E27FC236}">
                    <a16:creationId xmlns:a16="http://schemas.microsoft.com/office/drawing/2014/main" id="{EF43338B-DD24-483D-BDBD-A30F7D432C96}"/>
                  </a:ext>
                </a:extLst>
              </p:cNvPr>
              <p:cNvSpPr>
                <a:spLocks noChangeArrowheads="1"/>
              </p:cNvSpPr>
              <p:nvPr/>
            </p:nvSpPr>
            <p:spPr bwMode="auto">
              <a:xfrm>
                <a:off x="958647" y="1664993"/>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13" name="Freeform 20">
                <a:extLst>
                  <a:ext uri="{FF2B5EF4-FFF2-40B4-BE49-F238E27FC236}">
                    <a16:creationId xmlns:a16="http://schemas.microsoft.com/office/drawing/2014/main" id="{9FD33AD2-9C41-4AFC-9257-75A29F512B2B}"/>
                  </a:ext>
                </a:extLst>
              </p:cNvPr>
              <p:cNvSpPr>
                <a:spLocks/>
              </p:cNvSpPr>
              <p:nvPr/>
            </p:nvSpPr>
            <p:spPr bwMode="auto">
              <a:xfrm>
                <a:off x="942772" y="172214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14" name="Oval 21">
                <a:extLst>
                  <a:ext uri="{FF2B5EF4-FFF2-40B4-BE49-F238E27FC236}">
                    <a16:creationId xmlns:a16="http://schemas.microsoft.com/office/drawing/2014/main" id="{C7DB918B-25E3-42ED-AF39-8635664B4E49}"/>
                  </a:ext>
                </a:extLst>
              </p:cNvPr>
              <p:cNvSpPr>
                <a:spLocks noChangeArrowheads="1"/>
              </p:cNvSpPr>
              <p:nvPr/>
            </p:nvSpPr>
            <p:spPr bwMode="auto">
              <a:xfrm>
                <a:off x="1020559" y="1680868"/>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358" name="Group 357">
              <a:extLst>
                <a:ext uri="{FF2B5EF4-FFF2-40B4-BE49-F238E27FC236}">
                  <a16:creationId xmlns:a16="http://schemas.microsoft.com/office/drawing/2014/main" id="{F23A7275-EE9D-0C4F-AFD9-68D2EFE97C94}"/>
                </a:ext>
              </a:extLst>
            </p:cNvPr>
            <p:cNvGrpSpPr/>
            <p:nvPr/>
          </p:nvGrpSpPr>
          <p:grpSpPr>
            <a:xfrm>
              <a:off x="6545285" y="4611343"/>
              <a:ext cx="403235" cy="587894"/>
              <a:chOff x="728663" y="5668963"/>
              <a:chExt cx="339725" cy="495300"/>
            </a:xfrm>
          </p:grpSpPr>
          <p:sp>
            <p:nvSpPr>
              <p:cNvPr id="472" name="Rectangle 174">
                <a:extLst>
                  <a:ext uri="{FF2B5EF4-FFF2-40B4-BE49-F238E27FC236}">
                    <a16:creationId xmlns:a16="http://schemas.microsoft.com/office/drawing/2014/main" id="{B83B672A-DC9C-2140-93F9-53DFEF2688AB}"/>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3" name="Rectangle 175">
                <a:extLst>
                  <a:ext uri="{FF2B5EF4-FFF2-40B4-BE49-F238E27FC236}">
                    <a16:creationId xmlns:a16="http://schemas.microsoft.com/office/drawing/2014/main" id="{79674F7D-2649-704A-8C38-934D2B057C33}"/>
                  </a:ext>
                </a:extLst>
              </p:cNvPr>
              <p:cNvSpPr>
                <a:spLocks noChangeArrowheads="1"/>
              </p:cNvSpPr>
              <p:nvPr/>
            </p:nvSpPr>
            <p:spPr bwMode="auto">
              <a:xfrm>
                <a:off x="944563" y="5730876"/>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4" name="Rectangle 176">
                <a:extLst>
                  <a:ext uri="{FF2B5EF4-FFF2-40B4-BE49-F238E27FC236}">
                    <a16:creationId xmlns:a16="http://schemas.microsoft.com/office/drawing/2014/main" id="{0D573439-E460-6347-B231-810511B9BC19}"/>
                  </a:ext>
                </a:extLst>
              </p:cNvPr>
              <p:cNvSpPr>
                <a:spLocks noChangeArrowheads="1"/>
              </p:cNvSpPr>
              <p:nvPr/>
            </p:nvSpPr>
            <p:spPr bwMode="auto">
              <a:xfrm>
                <a:off x="944563" y="5808663"/>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5" name="Rectangle 177">
                <a:extLst>
                  <a:ext uri="{FF2B5EF4-FFF2-40B4-BE49-F238E27FC236}">
                    <a16:creationId xmlns:a16="http://schemas.microsoft.com/office/drawing/2014/main" id="{C300A040-80D9-C44F-8D1E-ED8356E78206}"/>
                  </a:ext>
                </a:extLst>
              </p:cNvPr>
              <p:cNvSpPr>
                <a:spLocks noChangeArrowheads="1"/>
              </p:cNvSpPr>
              <p:nvPr/>
            </p:nvSpPr>
            <p:spPr bwMode="auto">
              <a:xfrm>
                <a:off x="774701" y="5884863"/>
                <a:ext cx="247650"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6" name="Rectangle 178">
                <a:extLst>
                  <a:ext uri="{FF2B5EF4-FFF2-40B4-BE49-F238E27FC236}">
                    <a16:creationId xmlns:a16="http://schemas.microsoft.com/office/drawing/2014/main" id="{E7FBA169-9E6E-C649-9F0F-D6F1D64B04B4}"/>
                  </a:ext>
                </a:extLst>
              </p:cNvPr>
              <p:cNvSpPr>
                <a:spLocks noChangeArrowheads="1"/>
              </p:cNvSpPr>
              <p:nvPr/>
            </p:nvSpPr>
            <p:spPr bwMode="auto">
              <a:xfrm>
                <a:off x="774701" y="5962651"/>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7" name="Rectangle 179">
                <a:extLst>
                  <a:ext uri="{FF2B5EF4-FFF2-40B4-BE49-F238E27FC236}">
                    <a16:creationId xmlns:a16="http://schemas.microsoft.com/office/drawing/2014/main" id="{93FBA966-E301-EE4B-A7DE-DC36C685BC4E}"/>
                  </a:ext>
                </a:extLst>
              </p:cNvPr>
              <p:cNvSpPr>
                <a:spLocks noChangeArrowheads="1"/>
              </p:cNvSpPr>
              <p:nvPr/>
            </p:nvSpPr>
            <p:spPr bwMode="auto">
              <a:xfrm>
                <a:off x="774701" y="6040438"/>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8" name="Freeform 180">
                <a:extLst>
                  <a:ext uri="{FF2B5EF4-FFF2-40B4-BE49-F238E27FC236}">
                    <a16:creationId xmlns:a16="http://schemas.microsoft.com/office/drawing/2014/main" id="{EAD4FD2A-B4EC-1345-AEBC-F39BB7CC3F0F}"/>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9" name="Freeform 181">
                <a:extLst>
                  <a:ext uri="{FF2B5EF4-FFF2-40B4-BE49-F238E27FC236}">
                    <a16:creationId xmlns:a16="http://schemas.microsoft.com/office/drawing/2014/main" id="{2AF830D5-3AFD-734F-9F8B-66DE76ABEAE0}"/>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360" name="Group 359">
              <a:extLst>
                <a:ext uri="{FF2B5EF4-FFF2-40B4-BE49-F238E27FC236}">
                  <a16:creationId xmlns:a16="http://schemas.microsoft.com/office/drawing/2014/main" id="{D4B72E47-5A45-7143-9E9F-9B5A4078A501}"/>
                </a:ext>
              </a:extLst>
            </p:cNvPr>
            <p:cNvGrpSpPr/>
            <p:nvPr/>
          </p:nvGrpSpPr>
          <p:grpSpPr>
            <a:xfrm>
              <a:off x="7187226" y="4964941"/>
              <a:ext cx="411754" cy="508159"/>
              <a:chOff x="1980078" y="253998"/>
              <a:chExt cx="3830386" cy="4727197"/>
            </a:xfrm>
            <a:solidFill>
              <a:srgbClr val="3C3C41"/>
            </a:solidFill>
          </p:grpSpPr>
          <p:sp>
            <p:nvSpPr>
              <p:cNvPr id="455" name="Rectangle 27">
                <a:extLst>
                  <a:ext uri="{FF2B5EF4-FFF2-40B4-BE49-F238E27FC236}">
                    <a16:creationId xmlns:a16="http://schemas.microsoft.com/office/drawing/2014/main" id="{1FAF237E-A50B-7541-A5FA-A737B0989EC4}"/>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6" name="Freeform 29">
                <a:extLst>
                  <a:ext uri="{FF2B5EF4-FFF2-40B4-BE49-F238E27FC236}">
                    <a16:creationId xmlns:a16="http://schemas.microsoft.com/office/drawing/2014/main" id="{84A0724E-9C53-CB44-A0C6-76B663AAAA47}"/>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7" name="Freeform 30">
                <a:extLst>
                  <a:ext uri="{FF2B5EF4-FFF2-40B4-BE49-F238E27FC236}">
                    <a16:creationId xmlns:a16="http://schemas.microsoft.com/office/drawing/2014/main" id="{7F05A1BD-1990-DE48-8033-18A08927223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8" name="Freeform: Shape 110">
                <a:extLst>
                  <a:ext uri="{FF2B5EF4-FFF2-40B4-BE49-F238E27FC236}">
                    <a16:creationId xmlns:a16="http://schemas.microsoft.com/office/drawing/2014/main" id="{80F43AAF-FC07-E44C-BEC4-E59BB6089268}"/>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363" name="Group 331">
              <a:extLst>
                <a:ext uri="{FF2B5EF4-FFF2-40B4-BE49-F238E27FC236}">
                  <a16:creationId xmlns:a16="http://schemas.microsoft.com/office/drawing/2014/main" id="{204EC513-7A95-CC46-BADB-B8D5EA8DD50D}"/>
                </a:ext>
              </a:extLst>
            </p:cNvPr>
            <p:cNvGrpSpPr>
              <a:grpSpLocks noChangeAspect="1"/>
            </p:cNvGrpSpPr>
            <p:nvPr/>
          </p:nvGrpSpPr>
          <p:grpSpPr bwMode="auto">
            <a:xfrm>
              <a:off x="9259952" y="2358240"/>
              <a:ext cx="527680" cy="438042"/>
              <a:chOff x="2204" y="2803"/>
              <a:chExt cx="312" cy="259"/>
            </a:xfrm>
          </p:grpSpPr>
          <p:sp>
            <p:nvSpPr>
              <p:cNvPr id="424" name="Freeform 332">
                <a:extLst>
                  <a:ext uri="{FF2B5EF4-FFF2-40B4-BE49-F238E27FC236}">
                    <a16:creationId xmlns:a16="http://schemas.microsoft.com/office/drawing/2014/main" id="{75F0C23C-9975-F648-A5D5-770C210F7A90}"/>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5" name="Freeform 333">
                <a:extLst>
                  <a:ext uri="{FF2B5EF4-FFF2-40B4-BE49-F238E27FC236}">
                    <a16:creationId xmlns:a16="http://schemas.microsoft.com/office/drawing/2014/main" id="{74B2E94E-AC1F-4A42-B782-B453D658A3F9}"/>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6" name="Freeform 334">
                <a:extLst>
                  <a:ext uri="{FF2B5EF4-FFF2-40B4-BE49-F238E27FC236}">
                    <a16:creationId xmlns:a16="http://schemas.microsoft.com/office/drawing/2014/main" id="{969DAF77-6504-AC4F-9A9C-F7E3255EAA12}"/>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7" name="Freeform 335">
                <a:extLst>
                  <a:ext uri="{FF2B5EF4-FFF2-40B4-BE49-F238E27FC236}">
                    <a16:creationId xmlns:a16="http://schemas.microsoft.com/office/drawing/2014/main" id="{E6BCB298-F09C-6D41-B722-93F3A15E4712}"/>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8" name="Freeform 336">
                <a:extLst>
                  <a:ext uri="{FF2B5EF4-FFF2-40B4-BE49-F238E27FC236}">
                    <a16:creationId xmlns:a16="http://schemas.microsoft.com/office/drawing/2014/main" id="{41F87CE0-A5F6-FA4F-BF59-3437E8A452BC}"/>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9" name="Freeform 337">
                <a:extLst>
                  <a:ext uri="{FF2B5EF4-FFF2-40B4-BE49-F238E27FC236}">
                    <a16:creationId xmlns:a16="http://schemas.microsoft.com/office/drawing/2014/main" id="{C205A9F4-52DD-6341-B5F1-549023F28B88}"/>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0" name="Oval 338">
                <a:extLst>
                  <a:ext uri="{FF2B5EF4-FFF2-40B4-BE49-F238E27FC236}">
                    <a16:creationId xmlns:a16="http://schemas.microsoft.com/office/drawing/2014/main" id="{17BFD562-4221-D046-84FC-6D5ACF496459}"/>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1" name="Freeform 339">
                <a:extLst>
                  <a:ext uri="{FF2B5EF4-FFF2-40B4-BE49-F238E27FC236}">
                    <a16:creationId xmlns:a16="http://schemas.microsoft.com/office/drawing/2014/main" id="{EB40A9BF-623C-3B41-8D88-9382607AA3C5}"/>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368" name="Group 232">
              <a:extLst>
                <a:ext uri="{FF2B5EF4-FFF2-40B4-BE49-F238E27FC236}">
                  <a16:creationId xmlns:a16="http://schemas.microsoft.com/office/drawing/2014/main" id="{333607D1-B980-9241-87AA-A9F56FCBAECE}"/>
                </a:ext>
              </a:extLst>
            </p:cNvPr>
            <p:cNvGrpSpPr>
              <a:grpSpLocks noChangeAspect="1"/>
            </p:cNvGrpSpPr>
            <p:nvPr/>
          </p:nvGrpSpPr>
          <p:grpSpPr bwMode="auto">
            <a:xfrm>
              <a:off x="8384367" y="4376655"/>
              <a:ext cx="309562" cy="495300"/>
              <a:chOff x="6473" y="2783"/>
              <a:chExt cx="195" cy="312"/>
            </a:xfrm>
          </p:grpSpPr>
          <p:sp>
            <p:nvSpPr>
              <p:cNvPr id="389" name="Freeform 233">
                <a:extLst>
                  <a:ext uri="{FF2B5EF4-FFF2-40B4-BE49-F238E27FC236}">
                    <a16:creationId xmlns:a16="http://schemas.microsoft.com/office/drawing/2014/main" id="{F63D6169-51E3-4D46-A3EA-8A30FAB71C38}"/>
                  </a:ext>
                </a:extLst>
              </p:cNvPr>
              <p:cNvSpPr>
                <a:spLocks noEditPoints="1"/>
              </p:cNvSpPr>
              <p:nvPr/>
            </p:nvSpPr>
            <p:spPr bwMode="auto">
              <a:xfrm>
                <a:off x="6477" y="3017"/>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0" name="Rectangle 234">
                <a:extLst>
                  <a:ext uri="{FF2B5EF4-FFF2-40B4-BE49-F238E27FC236}">
                    <a16:creationId xmlns:a16="http://schemas.microsoft.com/office/drawing/2014/main" id="{B506A2F4-0634-1C48-A376-1020778D1FEF}"/>
                  </a:ext>
                </a:extLst>
              </p:cNvPr>
              <p:cNvSpPr>
                <a:spLocks noChangeArrowheads="1"/>
              </p:cNvSpPr>
              <p:nvPr/>
            </p:nvSpPr>
            <p:spPr bwMode="auto">
              <a:xfrm>
                <a:off x="6629" y="2842"/>
                <a:ext cx="20"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1" name="Freeform 235">
                <a:extLst>
                  <a:ext uri="{FF2B5EF4-FFF2-40B4-BE49-F238E27FC236}">
                    <a16:creationId xmlns:a16="http://schemas.microsoft.com/office/drawing/2014/main" id="{2F74DB72-42AF-7F4E-AB6F-97BD2DCA2740}"/>
                  </a:ext>
                </a:extLst>
              </p:cNvPr>
              <p:cNvSpPr>
                <a:spLocks/>
              </p:cNvSpPr>
              <p:nvPr/>
            </p:nvSpPr>
            <p:spPr bwMode="auto">
              <a:xfrm>
                <a:off x="6610" y="2783"/>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2" name="Freeform 236">
                <a:extLst>
                  <a:ext uri="{FF2B5EF4-FFF2-40B4-BE49-F238E27FC236}">
                    <a16:creationId xmlns:a16="http://schemas.microsoft.com/office/drawing/2014/main" id="{205C4955-7911-EE4D-9BBA-EA6619031555}"/>
                  </a:ext>
                </a:extLst>
              </p:cNvPr>
              <p:cNvSpPr>
                <a:spLocks/>
              </p:cNvSpPr>
              <p:nvPr/>
            </p:nvSpPr>
            <p:spPr bwMode="auto">
              <a:xfrm>
                <a:off x="6610" y="2949"/>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3" name="Rectangle 237">
                <a:extLst>
                  <a:ext uri="{FF2B5EF4-FFF2-40B4-BE49-F238E27FC236}">
                    <a16:creationId xmlns:a16="http://schemas.microsoft.com/office/drawing/2014/main" id="{649B52FD-F77D-FC42-85A6-97AF81B52452}"/>
                  </a:ext>
                </a:extLst>
              </p:cNvPr>
              <p:cNvSpPr>
                <a:spLocks noChangeArrowheads="1"/>
              </p:cNvSpPr>
              <p:nvPr/>
            </p:nvSpPr>
            <p:spPr bwMode="auto">
              <a:xfrm>
                <a:off x="6502" y="2846"/>
                <a:ext cx="39" cy="1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4" name="Freeform 238">
                <a:extLst>
                  <a:ext uri="{FF2B5EF4-FFF2-40B4-BE49-F238E27FC236}">
                    <a16:creationId xmlns:a16="http://schemas.microsoft.com/office/drawing/2014/main" id="{CD6ED19D-F644-7E46-8856-65FD99717D4F}"/>
                  </a:ext>
                </a:extLst>
              </p:cNvPr>
              <p:cNvSpPr>
                <a:spLocks/>
              </p:cNvSpPr>
              <p:nvPr/>
            </p:nvSpPr>
            <p:spPr bwMode="auto">
              <a:xfrm>
                <a:off x="6473" y="2783"/>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369" name="Group 368">
              <a:extLst>
                <a:ext uri="{FF2B5EF4-FFF2-40B4-BE49-F238E27FC236}">
                  <a16:creationId xmlns:a16="http://schemas.microsoft.com/office/drawing/2014/main" id="{A4DE6D9B-02D3-E449-88DD-468095570FFB}"/>
                </a:ext>
              </a:extLst>
            </p:cNvPr>
            <p:cNvGrpSpPr/>
            <p:nvPr/>
          </p:nvGrpSpPr>
          <p:grpSpPr>
            <a:xfrm>
              <a:off x="8438813" y="3262462"/>
              <a:ext cx="508881" cy="490728"/>
              <a:chOff x="10314712" y="4338982"/>
              <a:chExt cx="762657" cy="735451"/>
            </a:xfrm>
          </p:grpSpPr>
          <p:sp>
            <p:nvSpPr>
              <p:cNvPr id="384" name="Freeform 235">
                <a:extLst>
                  <a:ext uri="{FF2B5EF4-FFF2-40B4-BE49-F238E27FC236}">
                    <a16:creationId xmlns:a16="http://schemas.microsoft.com/office/drawing/2014/main" id="{18E03D9C-0730-9448-BD2D-42A7702158C9}"/>
                  </a:ext>
                </a:extLst>
              </p:cNvPr>
              <p:cNvSpPr>
                <a:spLocks/>
              </p:cNvSpPr>
              <p:nvPr/>
            </p:nvSpPr>
            <p:spPr bwMode="auto">
              <a:xfrm>
                <a:off x="10314712" y="4578321"/>
                <a:ext cx="496112" cy="496112"/>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385" name="Group 384">
                <a:extLst>
                  <a:ext uri="{FF2B5EF4-FFF2-40B4-BE49-F238E27FC236}">
                    <a16:creationId xmlns:a16="http://schemas.microsoft.com/office/drawing/2014/main" id="{FD7D48E9-8ECE-A54B-94C4-20F8A5C6A19C}"/>
                  </a:ext>
                </a:extLst>
              </p:cNvPr>
              <p:cNvGrpSpPr/>
              <p:nvPr/>
            </p:nvGrpSpPr>
            <p:grpSpPr>
              <a:xfrm>
                <a:off x="10512944" y="4338982"/>
                <a:ext cx="564425" cy="549073"/>
                <a:chOff x="11002179" y="3188824"/>
                <a:chExt cx="564425" cy="549073"/>
              </a:xfrm>
            </p:grpSpPr>
            <p:sp>
              <p:nvSpPr>
                <p:cNvPr id="386" name="Rectangle 33">
                  <a:extLst>
                    <a:ext uri="{FF2B5EF4-FFF2-40B4-BE49-F238E27FC236}">
                      <a16:creationId xmlns:a16="http://schemas.microsoft.com/office/drawing/2014/main" id="{68AC31C1-4525-3642-A352-09F92CBE12F0}"/>
                    </a:ext>
                  </a:extLst>
                </p:cNvPr>
                <p:cNvSpPr>
                  <a:spLocks noChangeArrowheads="1"/>
                </p:cNvSpPr>
                <p:nvPr/>
              </p:nvSpPr>
              <p:spPr bwMode="auto">
                <a:xfrm>
                  <a:off x="11476132" y="3188824"/>
                  <a:ext cx="90472" cy="30261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7" name="Rectangle 34">
                  <a:extLst>
                    <a:ext uri="{FF2B5EF4-FFF2-40B4-BE49-F238E27FC236}">
                      <a16:creationId xmlns:a16="http://schemas.microsoft.com/office/drawing/2014/main" id="{EB6A5863-D626-0344-B238-1D6226DA5245}"/>
                    </a:ext>
                  </a:extLst>
                </p:cNvPr>
                <p:cNvSpPr>
                  <a:spLocks noChangeArrowheads="1"/>
                </p:cNvSpPr>
                <p:nvPr/>
              </p:nvSpPr>
              <p:spPr bwMode="auto">
                <a:xfrm>
                  <a:off x="11254754" y="3188824"/>
                  <a:ext cx="302614" cy="93592"/>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8" name="Freeform 39">
                  <a:extLst>
                    <a:ext uri="{FF2B5EF4-FFF2-40B4-BE49-F238E27FC236}">
                      <a16:creationId xmlns:a16="http://schemas.microsoft.com/office/drawing/2014/main" id="{CF082F8F-7B1F-5648-B944-E793AB1185B5}"/>
                    </a:ext>
                  </a:extLst>
                </p:cNvPr>
                <p:cNvSpPr>
                  <a:spLocks/>
                </p:cNvSpPr>
                <p:nvPr/>
              </p:nvSpPr>
              <p:spPr bwMode="auto">
                <a:xfrm>
                  <a:off x="11002179" y="3213782"/>
                  <a:ext cx="520995" cy="524115"/>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67" name="Group 166">
              <a:extLst>
                <a:ext uri="{FF2B5EF4-FFF2-40B4-BE49-F238E27FC236}">
                  <a16:creationId xmlns:a16="http://schemas.microsoft.com/office/drawing/2014/main" id="{28863663-6441-4A9B-974B-A3708186A669}"/>
                </a:ext>
              </a:extLst>
            </p:cNvPr>
            <p:cNvGrpSpPr>
              <a:grpSpLocks noChangeAspect="1"/>
            </p:cNvGrpSpPr>
            <p:nvPr/>
          </p:nvGrpSpPr>
          <p:grpSpPr>
            <a:xfrm flipH="1">
              <a:off x="10563406" y="2044896"/>
              <a:ext cx="671993" cy="397710"/>
              <a:chOff x="942772" y="1664993"/>
              <a:chExt cx="155575" cy="92075"/>
            </a:xfrm>
            <a:solidFill>
              <a:srgbClr val="50E6FF"/>
            </a:solidFill>
          </p:grpSpPr>
          <p:sp>
            <p:nvSpPr>
              <p:cNvPr id="168" name="Oval 19">
                <a:extLst>
                  <a:ext uri="{FF2B5EF4-FFF2-40B4-BE49-F238E27FC236}">
                    <a16:creationId xmlns:a16="http://schemas.microsoft.com/office/drawing/2014/main" id="{221103B1-52AF-42C9-8B72-6D93A1AB551E}"/>
                  </a:ext>
                </a:extLst>
              </p:cNvPr>
              <p:cNvSpPr>
                <a:spLocks noChangeArrowheads="1"/>
              </p:cNvSpPr>
              <p:nvPr/>
            </p:nvSpPr>
            <p:spPr bwMode="auto">
              <a:xfrm>
                <a:off x="958647" y="1664993"/>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69" name="Freeform 20">
                <a:extLst>
                  <a:ext uri="{FF2B5EF4-FFF2-40B4-BE49-F238E27FC236}">
                    <a16:creationId xmlns:a16="http://schemas.microsoft.com/office/drawing/2014/main" id="{29AA057E-ECDB-4051-8401-80FF5167EF55}"/>
                  </a:ext>
                </a:extLst>
              </p:cNvPr>
              <p:cNvSpPr>
                <a:spLocks/>
              </p:cNvSpPr>
              <p:nvPr/>
            </p:nvSpPr>
            <p:spPr bwMode="auto">
              <a:xfrm>
                <a:off x="942772" y="172214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70" name="Oval 21">
                <a:extLst>
                  <a:ext uri="{FF2B5EF4-FFF2-40B4-BE49-F238E27FC236}">
                    <a16:creationId xmlns:a16="http://schemas.microsoft.com/office/drawing/2014/main" id="{D338E844-41CC-45DF-B1FD-B036548D388D}"/>
                  </a:ext>
                </a:extLst>
              </p:cNvPr>
              <p:cNvSpPr>
                <a:spLocks noChangeArrowheads="1"/>
              </p:cNvSpPr>
              <p:nvPr/>
            </p:nvSpPr>
            <p:spPr bwMode="auto">
              <a:xfrm>
                <a:off x="1020559" y="1680868"/>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366" name="Group 235">
              <a:extLst>
                <a:ext uri="{FF2B5EF4-FFF2-40B4-BE49-F238E27FC236}">
                  <a16:creationId xmlns:a16="http://schemas.microsoft.com/office/drawing/2014/main" id="{0896DB51-FD12-EF44-85AD-660260983816}"/>
                </a:ext>
              </a:extLst>
            </p:cNvPr>
            <p:cNvGrpSpPr>
              <a:grpSpLocks noChangeAspect="1"/>
            </p:cNvGrpSpPr>
            <p:nvPr/>
          </p:nvGrpSpPr>
          <p:grpSpPr bwMode="auto">
            <a:xfrm>
              <a:off x="10164943" y="2681007"/>
              <a:ext cx="449263" cy="495300"/>
              <a:chOff x="5822" y="2781"/>
              <a:chExt cx="283" cy="312"/>
            </a:xfrm>
          </p:grpSpPr>
          <p:sp>
            <p:nvSpPr>
              <p:cNvPr id="399" name="Rectangle 236">
                <a:extLst>
                  <a:ext uri="{FF2B5EF4-FFF2-40B4-BE49-F238E27FC236}">
                    <a16:creationId xmlns:a16="http://schemas.microsoft.com/office/drawing/2014/main" id="{7253BAB9-233C-B342-A113-B8F61C88DB87}"/>
                  </a:ext>
                </a:extLst>
              </p:cNvPr>
              <p:cNvSpPr>
                <a:spLocks noChangeArrowheads="1"/>
              </p:cNvSpPr>
              <p:nvPr/>
            </p:nvSpPr>
            <p:spPr bwMode="auto">
              <a:xfrm>
                <a:off x="5849"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0" name="Rectangle 237">
                <a:extLst>
                  <a:ext uri="{FF2B5EF4-FFF2-40B4-BE49-F238E27FC236}">
                    <a16:creationId xmlns:a16="http://schemas.microsoft.com/office/drawing/2014/main" id="{BDE51D79-0FE0-F947-AC61-96B9CDFB653A}"/>
                  </a:ext>
                </a:extLst>
              </p:cNvPr>
              <p:cNvSpPr>
                <a:spLocks noChangeArrowheads="1"/>
              </p:cNvSpPr>
              <p:nvPr/>
            </p:nvSpPr>
            <p:spPr bwMode="auto">
              <a:xfrm>
                <a:off x="5961"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1" name="Rectangle 238">
                <a:extLst>
                  <a:ext uri="{FF2B5EF4-FFF2-40B4-BE49-F238E27FC236}">
                    <a16:creationId xmlns:a16="http://schemas.microsoft.com/office/drawing/2014/main" id="{95670BAF-3CFF-6F4F-A888-9EB5AF67E43B}"/>
                  </a:ext>
                </a:extLst>
              </p:cNvPr>
              <p:cNvSpPr>
                <a:spLocks noChangeArrowheads="1"/>
              </p:cNvSpPr>
              <p:nvPr/>
            </p:nvSpPr>
            <p:spPr bwMode="auto">
              <a:xfrm>
                <a:off x="6073"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2" name="Oval 239">
                <a:extLst>
                  <a:ext uri="{FF2B5EF4-FFF2-40B4-BE49-F238E27FC236}">
                    <a16:creationId xmlns:a16="http://schemas.microsoft.com/office/drawing/2014/main" id="{8F8E4D3D-C053-9C40-8EF7-941AB802BDEB}"/>
                  </a:ext>
                </a:extLst>
              </p:cNvPr>
              <p:cNvSpPr>
                <a:spLocks noChangeArrowheads="1"/>
              </p:cNvSpPr>
              <p:nvPr/>
            </p:nvSpPr>
            <p:spPr bwMode="auto">
              <a:xfrm>
                <a:off x="5822" y="284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3" name="Oval 240">
                <a:extLst>
                  <a:ext uri="{FF2B5EF4-FFF2-40B4-BE49-F238E27FC236}">
                    <a16:creationId xmlns:a16="http://schemas.microsoft.com/office/drawing/2014/main" id="{2EF47333-509E-9F44-ADAB-0980D3C13C0F}"/>
                  </a:ext>
                </a:extLst>
              </p:cNvPr>
              <p:cNvSpPr>
                <a:spLocks noChangeArrowheads="1"/>
              </p:cNvSpPr>
              <p:nvPr/>
            </p:nvSpPr>
            <p:spPr bwMode="auto">
              <a:xfrm>
                <a:off x="5934" y="2979"/>
                <a:ext cx="59" cy="59"/>
              </a:xfrm>
              <a:prstGeom prst="ellipse">
                <a:avLst/>
              </a:pr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4" name="Oval 241">
                <a:extLst>
                  <a:ext uri="{FF2B5EF4-FFF2-40B4-BE49-F238E27FC236}">
                    <a16:creationId xmlns:a16="http://schemas.microsoft.com/office/drawing/2014/main" id="{1F567445-5AD3-4846-B251-0F731FB5FEB7}"/>
                  </a:ext>
                </a:extLst>
              </p:cNvPr>
              <p:cNvSpPr>
                <a:spLocks noChangeArrowheads="1"/>
              </p:cNvSpPr>
              <p:nvPr/>
            </p:nvSpPr>
            <p:spPr bwMode="auto">
              <a:xfrm>
                <a:off x="6046" y="2830"/>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99" name="Group 198">
              <a:extLst>
                <a:ext uri="{FF2B5EF4-FFF2-40B4-BE49-F238E27FC236}">
                  <a16:creationId xmlns:a16="http://schemas.microsoft.com/office/drawing/2014/main" id="{7C6D1848-8143-4665-8883-F4B6A296CD2C}"/>
                </a:ext>
              </a:extLst>
            </p:cNvPr>
            <p:cNvGrpSpPr>
              <a:grpSpLocks noChangeAspect="1"/>
            </p:cNvGrpSpPr>
            <p:nvPr/>
          </p:nvGrpSpPr>
          <p:grpSpPr>
            <a:xfrm flipH="1">
              <a:off x="8876198" y="3907964"/>
              <a:ext cx="622833" cy="368615"/>
              <a:chOff x="942772" y="1664993"/>
              <a:chExt cx="155575" cy="92075"/>
            </a:xfrm>
            <a:solidFill>
              <a:srgbClr val="50E6FF"/>
            </a:solidFill>
          </p:grpSpPr>
          <p:sp>
            <p:nvSpPr>
              <p:cNvPr id="202" name="Oval 21">
                <a:extLst>
                  <a:ext uri="{FF2B5EF4-FFF2-40B4-BE49-F238E27FC236}">
                    <a16:creationId xmlns:a16="http://schemas.microsoft.com/office/drawing/2014/main" id="{AB583F10-2A93-40FF-8782-CF9FEC5A31F7}"/>
                  </a:ext>
                </a:extLst>
              </p:cNvPr>
              <p:cNvSpPr>
                <a:spLocks noChangeArrowheads="1"/>
              </p:cNvSpPr>
              <p:nvPr/>
            </p:nvSpPr>
            <p:spPr bwMode="auto">
              <a:xfrm>
                <a:off x="1020559" y="1680868"/>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01" name="Freeform 20">
                <a:extLst>
                  <a:ext uri="{FF2B5EF4-FFF2-40B4-BE49-F238E27FC236}">
                    <a16:creationId xmlns:a16="http://schemas.microsoft.com/office/drawing/2014/main" id="{6310909E-C949-44A9-90D3-2B7C9EF09902}"/>
                  </a:ext>
                </a:extLst>
              </p:cNvPr>
              <p:cNvSpPr>
                <a:spLocks/>
              </p:cNvSpPr>
              <p:nvPr/>
            </p:nvSpPr>
            <p:spPr bwMode="auto">
              <a:xfrm>
                <a:off x="942772" y="172214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00" name="Oval 19">
                <a:extLst>
                  <a:ext uri="{FF2B5EF4-FFF2-40B4-BE49-F238E27FC236}">
                    <a16:creationId xmlns:a16="http://schemas.microsoft.com/office/drawing/2014/main" id="{3ADDCC7B-ABDA-478A-8352-E10ADC4FC754}"/>
                  </a:ext>
                </a:extLst>
              </p:cNvPr>
              <p:cNvSpPr>
                <a:spLocks noChangeArrowheads="1"/>
              </p:cNvSpPr>
              <p:nvPr/>
            </p:nvSpPr>
            <p:spPr bwMode="auto">
              <a:xfrm>
                <a:off x="958647" y="1664993"/>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207" name="Group 206">
              <a:extLst>
                <a:ext uri="{FF2B5EF4-FFF2-40B4-BE49-F238E27FC236}">
                  <a16:creationId xmlns:a16="http://schemas.microsoft.com/office/drawing/2014/main" id="{B96E2B4E-8BB2-4D14-9917-E14F9640B05B}"/>
                </a:ext>
              </a:extLst>
            </p:cNvPr>
            <p:cNvGrpSpPr>
              <a:grpSpLocks noChangeAspect="1"/>
            </p:cNvGrpSpPr>
            <p:nvPr/>
          </p:nvGrpSpPr>
          <p:grpSpPr>
            <a:xfrm flipH="1">
              <a:off x="7056660" y="3739689"/>
              <a:ext cx="607142" cy="359329"/>
              <a:chOff x="942772" y="1664993"/>
              <a:chExt cx="155575" cy="92075"/>
            </a:xfrm>
            <a:solidFill>
              <a:srgbClr val="50E6FF"/>
            </a:solidFill>
          </p:grpSpPr>
          <p:sp>
            <p:nvSpPr>
              <p:cNvPr id="208" name="Oval 19">
                <a:extLst>
                  <a:ext uri="{FF2B5EF4-FFF2-40B4-BE49-F238E27FC236}">
                    <a16:creationId xmlns:a16="http://schemas.microsoft.com/office/drawing/2014/main" id="{B9167F3A-7D6B-4252-8BA0-F3CF4D156478}"/>
                  </a:ext>
                </a:extLst>
              </p:cNvPr>
              <p:cNvSpPr>
                <a:spLocks noChangeArrowheads="1"/>
              </p:cNvSpPr>
              <p:nvPr/>
            </p:nvSpPr>
            <p:spPr bwMode="auto">
              <a:xfrm>
                <a:off x="958647" y="1664993"/>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09" name="Freeform 20">
                <a:extLst>
                  <a:ext uri="{FF2B5EF4-FFF2-40B4-BE49-F238E27FC236}">
                    <a16:creationId xmlns:a16="http://schemas.microsoft.com/office/drawing/2014/main" id="{0B06A716-8418-4C35-8391-829A0DA78955}"/>
                  </a:ext>
                </a:extLst>
              </p:cNvPr>
              <p:cNvSpPr>
                <a:spLocks/>
              </p:cNvSpPr>
              <p:nvPr/>
            </p:nvSpPr>
            <p:spPr bwMode="auto">
              <a:xfrm>
                <a:off x="942772" y="172214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10" name="Oval 21">
                <a:extLst>
                  <a:ext uri="{FF2B5EF4-FFF2-40B4-BE49-F238E27FC236}">
                    <a16:creationId xmlns:a16="http://schemas.microsoft.com/office/drawing/2014/main" id="{355F853E-8A3F-4B53-81A8-4148788D0466}"/>
                  </a:ext>
                </a:extLst>
              </p:cNvPr>
              <p:cNvSpPr>
                <a:spLocks noChangeArrowheads="1"/>
              </p:cNvSpPr>
              <p:nvPr/>
            </p:nvSpPr>
            <p:spPr bwMode="auto">
              <a:xfrm>
                <a:off x="1020559" y="1680868"/>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C74852FC-6FFB-7C40-AFFA-065F69EB3667}"/>
                </a:ext>
              </a:extLst>
            </p:cNvPr>
            <p:cNvGrpSpPr/>
            <p:nvPr/>
          </p:nvGrpSpPr>
          <p:grpSpPr>
            <a:xfrm>
              <a:off x="5875021" y="5614831"/>
              <a:ext cx="980630" cy="553998"/>
              <a:chOff x="5886254" y="5679472"/>
              <a:chExt cx="980630" cy="553998"/>
            </a:xfrm>
          </p:grpSpPr>
          <p:grpSp>
            <p:nvGrpSpPr>
              <p:cNvPr id="109" name="Group 108">
                <a:extLst>
                  <a:ext uri="{FF2B5EF4-FFF2-40B4-BE49-F238E27FC236}">
                    <a16:creationId xmlns:a16="http://schemas.microsoft.com/office/drawing/2014/main" id="{6F537E55-4D53-FC40-9D81-69E93C7EB094}"/>
                  </a:ext>
                </a:extLst>
              </p:cNvPr>
              <p:cNvGrpSpPr/>
              <p:nvPr/>
            </p:nvGrpSpPr>
            <p:grpSpPr>
              <a:xfrm>
                <a:off x="5886254" y="5725216"/>
                <a:ext cx="346325" cy="358780"/>
                <a:chOff x="9733694" y="2873523"/>
                <a:chExt cx="526836" cy="545783"/>
              </a:xfrm>
            </p:grpSpPr>
            <p:sp>
              <p:nvSpPr>
                <p:cNvPr id="111" name="Freeform 235">
                  <a:extLst>
                    <a:ext uri="{FF2B5EF4-FFF2-40B4-BE49-F238E27FC236}">
                      <a16:creationId xmlns:a16="http://schemas.microsoft.com/office/drawing/2014/main" id="{90EE83C2-17A3-DB4B-AF8C-FE391CB16A99}"/>
                    </a:ext>
                  </a:extLst>
                </p:cNvPr>
                <p:cNvSpPr>
                  <a:spLocks noEditPoints="1"/>
                </p:cNvSpPr>
                <p:nvPr/>
              </p:nvSpPr>
              <p:spPr bwMode="auto">
                <a:xfrm>
                  <a:off x="9733694" y="2873523"/>
                  <a:ext cx="526836" cy="545783"/>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12" name="Freeform 236">
                  <a:extLst>
                    <a:ext uri="{FF2B5EF4-FFF2-40B4-BE49-F238E27FC236}">
                      <a16:creationId xmlns:a16="http://schemas.microsoft.com/office/drawing/2014/main" id="{B7CB153E-284C-9D40-A1EE-B4BAA71539D8}"/>
                    </a:ext>
                  </a:extLst>
                </p:cNvPr>
                <p:cNvSpPr>
                  <a:spLocks/>
                </p:cNvSpPr>
                <p:nvPr/>
              </p:nvSpPr>
              <p:spPr bwMode="auto">
                <a:xfrm>
                  <a:off x="9940891" y="3032710"/>
                  <a:ext cx="205933" cy="18951"/>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ysClr val="window" lastClr="FFFFFF"/>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EB55692C-D470-164E-8155-A632B092F10C}"/>
                  </a:ext>
                </a:extLst>
              </p:cNvPr>
              <p:cNvGrpSpPr/>
              <p:nvPr/>
            </p:nvGrpSpPr>
            <p:grpSpPr>
              <a:xfrm>
                <a:off x="6312888" y="5679472"/>
                <a:ext cx="553996" cy="553998"/>
                <a:chOff x="650875" y="1585913"/>
                <a:chExt cx="495300" cy="495301"/>
              </a:xfrm>
            </p:grpSpPr>
            <p:sp>
              <p:nvSpPr>
                <p:cNvPr id="114" name="Rectangle 5">
                  <a:extLst>
                    <a:ext uri="{FF2B5EF4-FFF2-40B4-BE49-F238E27FC236}">
                      <a16:creationId xmlns:a16="http://schemas.microsoft.com/office/drawing/2014/main" id="{8274B66C-A492-4B41-A17E-01975F2384A7}"/>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14">
                  <a:extLst>
                    <a:ext uri="{FF2B5EF4-FFF2-40B4-BE49-F238E27FC236}">
                      <a16:creationId xmlns:a16="http://schemas.microsoft.com/office/drawing/2014/main" id="{E51E027E-BBF6-F047-8C61-5E609077EC10}"/>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7">
                  <a:extLst>
                    <a:ext uri="{FF2B5EF4-FFF2-40B4-BE49-F238E27FC236}">
                      <a16:creationId xmlns:a16="http://schemas.microsoft.com/office/drawing/2014/main" id="{946829AD-91C6-A743-8923-7579E5183EA2}"/>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8">
                  <a:extLst>
                    <a:ext uri="{FF2B5EF4-FFF2-40B4-BE49-F238E27FC236}">
                      <a16:creationId xmlns:a16="http://schemas.microsoft.com/office/drawing/2014/main" id="{1ADA0EDF-743A-1C4A-9E86-F4B311550B04}"/>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9">
                  <a:extLst>
                    <a:ext uri="{FF2B5EF4-FFF2-40B4-BE49-F238E27FC236}">
                      <a16:creationId xmlns:a16="http://schemas.microsoft.com/office/drawing/2014/main" id="{FF6D2F44-44F1-8F4F-A2C9-38DE369D0A24}"/>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0">
                  <a:extLst>
                    <a:ext uri="{FF2B5EF4-FFF2-40B4-BE49-F238E27FC236}">
                      <a16:creationId xmlns:a16="http://schemas.microsoft.com/office/drawing/2014/main" id="{68296110-34DB-5543-9163-E309B2FA3B2D}"/>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
                  <a:extLst>
                    <a:ext uri="{FF2B5EF4-FFF2-40B4-BE49-F238E27FC236}">
                      <a16:creationId xmlns:a16="http://schemas.microsoft.com/office/drawing/2014/main" id="{554E61D6-BE55-FD49-9C26-8C672FD40F42}"/>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2">
                  <a:extLst>
                    <a:ext uri="{FF2B5EF4-FFF2-40B4-BE49-F238E27FC236}">
                      <a16:creationId xmlns:a16="http://schemas.microsoft.com/office/drawing/2014/main" id="{7F11398C-E497-7348-894E-AD104A5AA7E1}"/>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3">
                  <a:extLst>
                    <a:ext uri="{FF2B5EF4-FFF2-40B4-BE49-F238E27FC236}">
                      <a16:creationId xmlns:a16="http://schemas.microsoft.com/office/drawing/2014/main" id="{3F6D86F7-40BF-D745-9860-F9F4B39FF615}"/>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4">
                  <a:extLst>
                    <a:ext uri="{FF2B5EF4-FFF2-40B4-BE49-F238E27FC236}">
                      <a16:creationId xmlns:a16="http://schemas.microsoft.com/office/drawing/2014/main" id="{1E430297-1CAB-4C4F-8DD5-8FF31002165F}"/>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5">
                  <a:extLst>
                    <a:ext uri="{FF2B5EF4-FFF2-40B4-BE49-F238E27FC236}">
                      <a16:creationId xmlns:a16="http://schemas.microsoft.com/office/drawing/2014/main" id="{108AECDB-CFF4-2149-A3A2-27099A4EC483}"/>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6">
                  <a:extLst>
                    <a:ext uri="{FF2B5EF4-FFF2-40B4-BE49-F238E27FC236}">
                      <a16:creationId xmlns:a16="http://schemas.microsoft.com/office/drawing/2014/main" id="{DCFFB338-71AA-3A4C-A9AF-16F83BD8374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7">
                  <a:extLst>
                    <a:ext uri="{FF2B5EF4-FFF2-40B4-BE49-F238E27FC236}">
                      <a16:creationId xmlns:a16="http://schemas.microsoft.com/office/drawing/2014/main" id="{7F71C6A2-6F61-9846-8881-F6D66F9AB5EC}"/>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8">
                  <a:extLst>
                    <a:ext uri="{FF2B5EF4-FFF2-40B4-BE49-F238E27FC236}">
                      <a16:creationId xmlns:a16="http://schemas.microsoft.com/office/drawing/2014/main" id="{F183135B-F777-9345-8FCC-174A751D61C6}"/>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64" name="Group 154">
              <a:extLst>
                <a:ext uri="{FF2B5EF4-FFF2-40B4-BE49-F238E27FC236}">
                  <a16:creationId xmlns:a16="http://schemas.microsoft.com/office/drawing/2014/main" id="{78D1569C-6771-D846-BF38-E4CE1F704B03}"/>
                </a:ext>
              </a:extLst>
            </p:cNvPr>
            <p:cNvGrpSpPr>
              <a:grpSpLocks noChangeAspect="1"/>
            </p:cNvGrpSpPr>
            <p:nvPr/>
          </p:nvGrpSpPr>
          <p:grpSpPr bwMode="auto">
            <a:xfrm>
              <a:off x="7629608" y="3867712"/>
              <a:ext cx="518202" cy="520398"/>
              <a:chOff x="2420" y="2096"/>
              <a:chExt cx="236" cy="237"/>
            </a:xfrm>
            <a:solidFill>
              <a:srgbClr val="0078D4"/>
            </a:solidFill>
          </p:grpSpPr>
          <p:sp>
            <p:nvSpPr>
              <p:cNvPr id="415" name="Freeform 155">
                <a:extLst>
                  <a:ext uri="{FF2B5EF4-FFF2-40B4-BE49-F238E27FC236}">
                    <a16:creationId xmlns:a16="http://schemas.microsoft.com/office/drawing/2014/main" id="{CAEA7041-E4D2-B143-A0EF-559B00F07D47}"/>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6" name="Freeform 156">
                <a:extLst>
                  <a:ext uri="{FF2B5EF4-FFF2-40B4-BE49-F238E27FC236}">
                    <a16:creationId xmlns:a16="http://schemas.microsoft.com/office/drawing/2014/main" id="{CE7AC6DC-C6E8-F448-B8F1-AA0D86F52CEE}"/>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7" name="Freeform 157">
                <a:extLst>
                  <a:ext uri="{FF2B5EF4-FFF2-40B4-BE49-F238E27FC236}">
                    <a16:creationId xmlns:a16="http://schemas.microsoft.com/office/drawing/2014/main" id="{154D2979-FE81-6B49-9CFE-18342F3A117E}"/>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8" name="Freeform 158">
                <a:extLst>
                  <a:ext uri="{FF2B5EF4-FFF2-40B4-BE49-F238E27FC236}">
                    <a16:creationId xmlns:a16="http://schemas.microsoft.com/office/drawing/2014/main" id="{0076656A-65DA-E94D-8A16-77364C761B17}"/>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9" name="Freeform 159">
                <a:extLst>
                  <a:ext uri="{FF2B5EF4-FFF2-40B4-BE49-F238E27FC236}">
                    <a16:creationId xmlns:a16="http://schemas.microsoft.com/office/drawing/2014/main" id="{3B3E86FC-7688-4B4B-97DA-7583ABD1263B}"/>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0" name="Freeform 160">
                <a:extLst>
                  <a:ext uri="{FF2B5EF4-FFF2-40B4-BE49-F238E27FC236}">
                    <a16:creationId xmlns:a16="http://schemas.microsoft.com/office/drawing/2014/main" id="{FBC2600C-D76A-9D41-B53C-A58CCC5DEA28}"/>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1" name="Freeform 161">
                <a:extLst>
                  <a:ext uri="{FF2B5EF4-FFF2-40B4-BE49-F238E27FC236}">
                    <a16:creationId xmlns:a16="http://schemas.microsoft.com/office/drawing/2014/main" id="{B2DFC18A-E515-D34D-91FA-0D444075A535}"/>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2" name="Freeform 162">
                <a:extLst>
                  <a:ext uri="{FF2B5EF4-FFF2-40B4-BE49-F238E27FC236}">
                    <a16:creationId xmlns:a16="http://schemas.microsoft.com/office/drawing/2014/main" id="{BEB1B69C-5EEF-EC4A-8FD3-B6ACED289620}"/>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3" name="Freeform 163">
                <a:extLst>
                  <a:ext uri="{FF2B5EF4-FFF2-40B4-BE49-F238E27FC236}">
                    <a16:creationId xmlns:a16="http://schemas.microsoft.com/office/drawing/2014/main" id="{46B60D5A-21E3-944C-A4C3-47609CA66D6B}"/>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359" name="Group 358">
              <a:extLst>
                <a:ext uri="{FF2B5EF4-FFF2-40B4-BE49-F238E27FC236}">
                  <a16:creationId xmlns:a16="http://schemas.microsoft.com/office/drawing/2014/main" id="{422F96EA-7F3F-B946-ACAD-42DE9D58EF2C}"/>
                </a:ext>
              </a:extLst>
            </p:cNvPr>
            <p:cNvGrpSpPr/>
            <p:nvPr/>
          </p:nvGrpSpPr>
          <p:grpSpPr>
            <a:xfrm>
              <a:off x="9516864" y="3346515"/>
              <a:ext cx="517989" cy="506622"/>
              <a:chOff x="6881862" y="6994173"/>
              <a:chExt cx="1124603" cy="1099924"/>
            </a:xfrm>
          </p:grpSpPr>
          <p:grpSp>
            <p:nvGrpSpPr>
              <p:cNvPr id="459" name="Group 184">
                <a:extLst>
                  <a:ext uri="{FF2B5EF4-FFF2-40B4-BE49-F238E27FC236}">
                    <a16:creationId xmlns:a16="http://schemas.microsoft.com/office/drawing/2014/main" id="{9B799F9D-EA3E-8143-B8F1-79343657532F}"/>
                  </a:ext>
                </a:extLst>
              </p:cNvPr>
              <p:cNvGrpSpPr>
                <a:grpSpLocks noChangeAspect="1"/>
              </p:cNvGrpSpPr>
              <p:nvPr/>
            </p:nvGrpSpPr>
            <p:grpSpPr bwMode="auto">
              <a:xfrm>
                <a:off x="6881862" y="6994173"/>
                <a:ext cx="1124603" cy="1099924"/>
                <a:chOff x="2197" y="2783"/>
                <a:chExt cx="319" cy="312"/>
              </a:xfrm>
            </p:grpSpPr>
            <p:sp>
              <p:nvSpPr>
                <p:cNvPr id="468" name="Freeform 185">
                  <a:extLst>
                    <a:ext uri="{FF2B5EF4-FFF2-40B4-BE49-F238E27FC236}">
                      <a16:creationId xmlns:a16="http://schemas.microsoft.com/office/drawing/2014/main" id="{28387C7C-13E8-334F-BBE0-39539268EA0D}"/>
                    </a:ext>
                  </a:extLst>
                </p:cNvPr>
                <p:cNvSpPr>
                  <a:spLocks/>
                </p:cNvSpPr>
                <p:nvPr/>
              </p:nvSpPr>
              <p:spPr bwMode="auto">
                <a:xfrm>
                  <a:off x="2226" y="2783"/>
                  <a:ext cx="134" cy="93"/>
                </a:xfrm>
                <a:custGeom>
                  <a:avLst/>
                  <a:gdLst>
                    <a:gd name="T0" fmla="*/ 590 w 590"/>
                    <a:gd name="T1" fmla="*/ 128 h 405"/>
                    <a:gd name="T2" fmla="*/ 590 w 590"/>
                    <a:gd name="T3" fmla="*/ 0 h 405"/>
                    <a:gd name="T4" fmla="*/ 0 w 590"/>
                    <a:gd name="T5" fmla="*/ 341 h 405"/>
                    <a:gd name="T6" fmla="*/ 111 w 590"/>
                    <a:gd name="T7" fmla="*/ 405 h 405"/>
                    <a:gd name="T8" fmla="*/ 590 w 590"/>
                    <a:gd name="T9" fmla="*/ 128 h 405"/>
                  </a:gdLst>
                  <a:ahLst/>
                  <a:cxnLst>
                    <a:cxn ang="0">
                      <a:pos x="T0" y="T1"/>
                    </a:cxn>
                    <a:cxn ang="0">
                      <a:pos x="T2" y="T3"/>
                    </a:cxn>
                    <a:cxn ang="0">
                      <a:pos x="T4" y="T5"/>
                    </a:cxn>
                    <a:cxn ang="0">
                      <a:pos x="T6" y="T7"/>
                    </a:cxn>
                    <a:cxn ang="0">
                      <a:pos x="T8" y="T9"/>
                    </a:cxn>
                  </a:cxnLst>
                  <a:rect l="0" t="0" r="r" b="b"/>
                  <a:pathLst>
                    <a:path w="590" h="405">
                      <a:moveTo>
                        <a:pt x="590" y="128"/>
                      </a:moveTo>
                      <a:cubicBezTo>
                        <a:pt x="590" y="0"/>
                        <a:pt x="590" y="0"/>
                        <a:pt x="590" y="0"/>
                      </a:cubicBezTo>
                      <a:cubicBezTo>
                        <a:pt x="339" y="0"/>
                        <a:pt x="125" y="124"/>
                        <a:pt x="0" y="341"/>
                      </a:cubicBezTo>
                      <a:cubicBezTo>
                        <a:pt x="111" y="405"/>
                        <a:pt x="111" y="405"/>
                        <a:pt x="111" y="405"/>
                      </a:cubicBezTo>
                      <a:cubicBezTo>
                        <a:pt x="206" y="240"/>
                        <a:pt x="385" y="128"/>
                        <a:pt x="590" y="128"/>
                      </a:cubicBezTo>
                      <a:close/>
                    </a:path>
                  </a:pathLst>
                </a:cu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9" name="Freeform 186">
                  <a:extLst>
                    <a:ext uri="{FF2B5EF4-FFF2-40B4-BE49-F238E27FC236}">
                      <a16:creationId xmlns:a16="http://schemas.microsoft.com/office/drawing/2014/main" id="{4B3DA9BC-DA94-A048-A49B-01262EDCF3DD}"/>
                    </a:ext>
                  </a:extLst>
                </p:cNvPr>
                <p:cNvSpPr>
                  <a:spLocks/>
                </p:cNvSpPr>
                <p:nvPr/>
              </p:nvSpPr>
              <p:spPr bwMode="auto">
                <a:xfrm>
                  <a:off x="2197" y="2861"/>
                  <a:ext cx="54" cy="156"/>
                </a:xfrm>
                <a:custGeom>
                  <a:avLst/>
                  <a:gdLst>
                    <a:gd name="T0" fmla="*/ 164 w 239"/>
                    <a:gd name="T1" fmla="*/ 339 h 683"/>
                    <a:gd name="T2" fmla="*/ 237 w 239"/>
                    <a:gd name="T3" fmla="*/ 64 h 683"/>
                    <a:gd name="T4" fmla="*/ 126 w 239"/>
                    <a:gd name="T5" fmla="*/ 0 h 683"/>
                    <a:gd name="T6" fmla="*/ 126 w 239"/>
                    <a:gd name="T7" fmla="*/ 683 h 683"/>
                    <a:gd name="T8" fmla="*/ 239 w 239"/>
                    <a:gd name="T9" fmla="*/ 617 h 683"/>
                    <a:gd name="T10" fmla="*/ 164 w 239"/>
                    <a:gd name="T11" fmla="*/ 339 h 683"/>
                  </a:gdLst>
                  <a:ahLst/>
                  <a:cxnLst>
                    <a:cxn ang="0">
                      <a:pos x="T0" y="T1"/>
                    </a:cxn>
                    <a:cxn ang="0">
                      <a:pos x="T2" y="T3"/>
                    </a:cxn>
                    <a:cxn ang="0">
                      <a:pos x="T4" y="T5"/>
                    </a:cxn>
                    <a:cxn ang="0">
                      <a:pos x="T6" y="T7"/>
                    </a:cxn>
                    <a:cxn ang="0">
                      <a:pos x="T8" y="T9"/>
                    </a:cxn>
                    <a:cxn ang="0">
                      <a:pos x="T10" y="T11"/>
                    </a:cxn>
                  </a:cxnLst>
                  <a:rect l="0" t="0" r="r" b="b"/>
                  <a:pathLst>
                    <a:path w="239" h="683">
                      <a:moveTo>
                        <a:pt x="164" y="339"/>
                      </a:moveTo>
                      <a:cubicBezTo>
                        <a:pt x="164" y="239"/>
                        <a:pt x="191" y="145"/>
                        <a:pt x="237" y="64"/>
                      </a:cubicBezTo>
                      <a:cubicBezTo>
                        <a:pt x="126" y="0"/>
                        <a:pt x="126" y="0"/>
                        <a:pt x="126" y="0"/>
                      </a:cubicBezTo>
                      <a:cubicBezTo>
                        <a:pt x="0" y="217"/>
                        <a:pt x="0" y="465"/>
                        <a:pt x="126" y="683"/>
                      </a:cubicBezTo>
                      <a:cubicBezTo>
                        <a:pt x="239" y="617"/>
                        <a:pt x="239" y="617"/>
                        <a:pt x="239" y="617"/>
                      </a:cubicBezTo>
                      <a:cubicBezTo>
                        <a:pt x="191" y="536"/>
                        <a:pt x="164" y="441"/>
                        <a:pt x="164" y="33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0" name="Freeform 187">
                  <a:extLst>
                    <a:ext uri="{FF2B5EF4-FFF2-40B4-BE49-F238E27FC236}">
                      <a16:creationId xmlns:a16="http://schemas.microsoft.com/office/drawing/2014/main" id="{B458B640-B1A2-804F-96D9-18149545D0D1}"/>
                    </a:ext>
                  </a:extLst>
                </p:cNvPr>
                <p:cNvSpPr>
                  <a:spLocks/>
                </p:cNvSpPr>
                <p:nvPr/>
              </p:nvSpPr>
              <p:spPr bwMode="auto">
                <a:xfrm>
                  <a:off x="2226" y="3002"/>
                  <a:ext cx="134" cy="93"/>
                </a:xfrm>
                <a:custGeom>
                  <a:avLst/>
                  <a:gdLst>
                    <a:gd name="T0" fmla="*/ 113 w 590"/>
                    <a:gd name="T1" fmla="*/ 0 h 407"/>
                    <a:gd name="T2" fmla="*/ 0 w 590"/>
                    <a:gd name="T3" fmla="*/ 66 h 407"/>
                    <a:gd name="T4" fmla="*/ 590 w 590"/>
                    <a:gd name="T5" fmla="*/ 407 h 407"/>
                    <a:gd name="T6" fmla="*/ 590 w 590"/>
                    <a:gd name="T7" fmla="*/ 274 h 407"/>
                    <a:gd name="T8" fmla="*/ 113 w 590"/>
                    <a:gd name="T9" fmla="*/ 0 h 407"/>
                  </a:gdLst>
                  <a:ahLst/>
                  <a:cxnLst>
                    <a:cxn ang="0">
                      <a:pos x="T0" y="T1"/>
                    </a:cxn>
                    <a:cxn ang="0">
                      <a:pos x="T2" y="T3"/>
                    </a:cxn>
                    <a:cxn ang="0">
                      <a:pos x="T4" y="T5"/>
                    </a:cxn>
                    <a:cxn ang="0">
                      <a:pos x="T6" y="T7"/>
                    </a:cxn>
                    <a:cxn ang="0">
                      <a:pos x="T8" y="T9"/>
                    </a:cxn>
                  </a:cxnLst>
                  <a:rect l="0" t="0" r="r" b="b"/>
                  <a:pathLst>
                    <a:path w="590" h="407">
                      <a:moveTo>
                        <a:pt x="113" y="0"/>
                      </a:moveTo>
                      <a:cubicBezTo>
                        <a:pt x="0" y="66"/>
                        <a:pt x="0" y="66"/>
                        <a:pt x="0" y="66"/>
                      </a:cubicBezTo>
                      <a:cubicBezTo>
                        <a:pt x="125" y="283"/>
                        <a:pt x="339" y="407"/>
                        <a:pt x="590" y="407"/>
                      </a:cubicBezTo>
                      <a:cubicBezTo>
                        <a:pt x="590" y="274"/>
                        <a:pt x="590" y="274"/>
                        <a:pt x="590" y="274"/>
                      </a:cubicBezTo>
                      <a:cubicBezTo>
                        <a:pt x="386" y="274"/>
                        <a:pt x="209" y="164"/>
                        <a:pt x="11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1" name="Freeform 188">
                  <a:extLst>
                    <a:ext uri="{FF2B5EF4-FFF2-40B4-BE49-F238E27FC236}">
                      <a16:creationId xmlns:a16="http://schemas.microsoft.com/office/drawing/2014/main" id="{6A367E4D-060D-BB4A-A294-0D60075DEE9E}"/>
                    </a:ext>
                  </a:extLst>
                </p:cNvPr>
                <p:cNvSpPr>
                  <a:spLocks/>
                </p:cNvSpPr>
                <p:nvPr/>
              </p:nvSpPr>
              <p:spPr bwMode="auto">
                <a:xfrm>
                  <a:off x="2360" y="2783"/>
                  <a:ext cx="156" cy="312"/>
                </a:xfrm>
                <a:custGeom>
                  <a:avLst/>
                  <a:gdLst>
                    <a:gd name="T0" fmla="*/ 0 w 681"/>
                    <a:gd name="T1" fmla="*/ 0 h 1365"/>
                    <a:gd name="T2" fmla="*/ 0 w 681"/>
                    <a:gd name="T3" fmla="*/ 128 h 1365"/>
                    <a:gd name="T4" fmla="*/ 552 w 681"/>
                    <a:gd name="T5" fmla="*/ 680 h 1365"/>
                    <a:gd name="T6" fmla="*/ 0 w 681"/>
                    <a:gd name="T7" fmla="*/ 1232 h 1365"/>
                    <a:gd name="T8" fmla="*/ 0 w 681"/>
                    <a:gd name="T9" fmla="*/ 1365 h 1365"/>
                    <a:gd name="T10" fmla="*/ 681 w 681"/>
                    <a:gd name="T11" fmla="*/ 682 h 1365"/>
                    <a:gd name="T12" fmla="*/ 0 w 681"/>
                    <a:gd name="T13" fmla="*/ 0 h 1365"/>
                  </a:gdLst>
                  <a:ahLst/>
                  <a:cxnLst>
                    <a:cxn ang="0">
                      <a:pos x="T0" y="T1"/>
                    </a:cxn>
                    <a:cxn ang="0">
                      <a:pos x="T2" y="T3"/>
                    </a:cxn>
                    <a:cxn ang="0">
                      <a:pos x="T4" y="T5"/>
                    </a:cxn>
                    <a:cxn ang="0">
                      <a:pos x="T6" y="T7"/>
                    </a:cxn>
                    <a:cxn ang="0">
                      <a:pos x="T8" y="T9"/>
                    </a:cxn>
                    <a:cxn ang="0">
                      <a:pos x="T10" y="T11"/>
                    </a:cxn>
                    <a:cxn ang="0">
                      <a:pos x="T12" y="T13"/>
                    </a:cxn>
                  </a:cxnLst>
                  <a:rect l="0" t="0" r="r" b="b"/>
                  <a:pathLst>
                    <a:path w="681" h="1365">
                      <a:moveTo>
                        <a:pt x="0" y="0"/>
                      </a:moveTo>
                      <a:cubicBezTo>
                        <a:pt x="0" y="128"/>
                        <a:pt x="0" y="128"/>
                        <a:pt x="0" y="128"/>
                      </a:cubicBezTo>
                      <a:cubicBezTo>
                        <a:pt x="305" y="128"/>
                        <a:pt x="552" y="375"/>
                        <a:pt x="552" y="680"/>
                      </a:cubicBezTo>
                      <a:cubicBezTo>
                        <a:pt x="552" y="985"/>
                        <a:pt x="305" y="1232"/>
                        <a:pt x="0" y="1232"/>
                      </a:cubicBezTo>
                      <a:cubicBezTo>
                        <a:pt x="0" y="1365"/>
                        <a:pt x="0" y="1365"/>
                        <a:pt x="0" y="1365"/>
                      </a:cubicBezTo>
                      <a:cubicBezTo>
                        <a:pt x="376" y="1365"/>
                        <a:pt x="681" y="1059"/>
                        <a:pt x="681" y="682"/>
                      </a:cubicBezTo>
                      <a:cubicBezTo>
                        <a:pt x="681" y="305"/>
                        <a:pt x="376"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461" name="Group 146">
                <a:extLst>
                  <a:ext uri="{FF2B5EF4-FFF2-40B4-BE49-F238E27FC236}">
                    <a16:creationId xmlns:a16="http://schemas.microsoft.com/office/drawing/2014/main" id="{8D6227C8-88A4-3E40-9C7C-1E503F5F643D}"/>
                  </a:ext>
                </a:extLst>
              </p:cNvPr>
              <p:cNvGrpSpPr>
                <a:grpSpLocks noChangeAspect="1"/>
              </p:cNvGrpSpPr>
              <p:nvPr/>
            </p:nvGrpSpPr>
            <p:grpSpPr bwMode="auto">
              <a:xfrm>
                <a:off x="7242102" y="7312360"/>
                <a:ext cx="404122" cy="463551"/>
                <a:chOff x="430" y="2783"/>
                <a:chExt cx="272" cy="312"/>
              </a:xfrm>
            </p:grpSpPr>
            <p:sp>
              <p:nvSpPr>
                <p:cNvPr id="462" name="Rectangle 147">
                  <a:extLst>
                    <a:ext uri="{FF2B5EF4-FFF2-40B4-BE49-F238E27FC236}">
                      <a16:creationId xmlns:a16="http://schemas.microsoft.com/office/drawing/2014/main" id="{A889E575-E0CA-0F48-A451-3F59153B4D82}"/>
                    </a:ext>
                  </a:extLst>
                </p:cNvPr>
                <p:cNvSpPr>
                  <a:spLocks noChangeArrowheads="1"/>
                </p:cNvSpPr>
                <p:nvPr/>
              </p:nvSpPr>
              <p:spPr bwMode="auto">
                <a:xfrm>
                  <a:off x="430" y="3027"/>
                  <a:ext cx="29" cy="68"/>
                </a:xfrm>
                <a:prstGeom prst="rect">
                  <a:avLst/>
                </a:prstGeom>
                <a:solidFill>
                  <a:sysClr val="windowText" lastClr="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3" name="Rectangle 148">
                  <a:extLst>
                    <a:ext uri="{FF2B5EF4-FFF2-40B4-BE49-F238E27FC236}">
                      <a16:creationId xmlns:a16="http://schemas.microsoft.com/office/drawing/2014/main" id="{C476D270-B59A-D04E-B890-73ECBB8A0B1A}"/>
                    </a:ext>
                  </a:extLst>
                </p:cNvPr>
                <p:cNvSpPr>
                  <a:spLocks noChangeArrowheads="1"/>
                </p:cNvSpPr>
                <p:nvPr/>
              </p:nvSpPr>
              <p:spPr bwMode="auto">
                <a:xfrm>
                  <a:off x="479" y="2978"/>
                  <a:ext cx="29"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4" name="Rectangle 149">
                  <a:extLst>
                    <a:ext uri="{FF2B5EF4-FFF2-40B4-BE49-F238E27FC236}">
                      <a16:creationId xmlns:a16="http://schemas.microsoft.com/office/drawing/2014/main" id="{EC46D285-165B-2546-BA01-351460196140}"/>
                    </a:ext>
                  </a:extLst>
                </p:cNvPr>
                <p:cNvSpPr>
                  <a:spLocks noChangeArrowheads="1"/>
                </p:cNvSpPr>
                <p:nvPr/>
              </p:nvSpPr>
              <p:spPr bwMode="auto">
                <a:xfrm>
                  <a:off x="527" y="2929"/>
                  <a:ext cx="29"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5" name="Rectangle 150">
                  <a:extLst>
                    <a:ext uri="{FF2B5EF4-FFF2-40B4-BE49-F238E27FC236}">
                      <a16:creationId xmlns:a16="http://schemas.microsoft.com/office/drawing/2014/main" id="{A8CC014E-228F-0D4F-A309-11E728624491}"/>
                    </a:ext>
                  </a:extLst>
                </p:cNvPr>
                <p:cNvSpPr>
                  <a:spLocks noChangeArrowheads="1"/>
                </p:cNvSpPr>
                <p:nvPr/>
              </p:nvSpPr>
              <p:spPr bwMode="auto">
                <a:xfrm>
                  <a:off x="576" y="2880"/>
                  <a:ext cx="29"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6" name="Rectangle 151">
                  <a:extLst>
                    <a:ext uri="{FF2B5EF4-FFF2-40B4-BE49-F238E27FC236}">
                      <a16:creationId xmlns:a16="http://schemas.microsoft.com/office/drawing/2014/main" id="{0CBF6458-8384-484B-BB96-7027D30ABF71}"/>
                    </a:ext>
                  </a:extLst>
                </p:cNvPr>
                <p:cNvSpPr>
                  <a:spLocks noChangeArrowheads="1"/>
                </p:cNvSpPr>
                <p:nvPr/>
              </p:nvSpPr>
              <p:spPr bwMode="auto">
                <a:xfrm>
                  <a:off x="624" y="2832"/>
                  <a:ext cx="30"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7" name="Rectangle 152">
                  <a:extLst>
                    <a:ext uri="{FF2B5EF4-FFF2-40B4-BE49-F238E27FC236}">
                      <a16:creationId xmlns:a16="http://schemas.microsoft.com/office/drawing/2014/main" id="{BA1D9234-1A76-A84A-B90D-61286A585F9C}"/>
                    </a:ext>
                  </a:extLst>
                </p:cNvPr>
                <p:cNvSpPr>
                  <a:spLocks noChangeArrowheads="1"/>
                </p:cNvSpPr>
                <p:nvPr/>
              </p:nvSpPr>
              <p:spPr bwMode="auto">
                <a:xfrm>
                  <a:off x="673" y="2783"/>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460" name="Oval 459">
                <a:extLst>
                  <a:ext uri="{FF2B5EF4-FFF2-40B4-BE49-F238E27FC236}">
                    <a16:creationId xmlns:a16="http://schemas.microsoft.com/office/drawing/2014/main" id="{8E737DCE-4EEF-8146-AB6A-269749EB1A2B}"/>
                  </a:ext>
                </a:extLst>
              </p:cNvPr>
              <p:cNvSpPr/>
              <p:nvPr/>
            </p:nvSpPr>
            <p:spPr bwMode="auto">
              <a:xfrm>
                <a:off x="6948224" y="7048196"/>
                <a:ext cx="991879" cy="991879"/>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9BD5B26A-F32B-C445-8C83-92A8753380B1}"/>
                </a:ext>
              </a:extLst>
            </p:cNvPr>
            <p:cNvSpPr/>
            <p:nvPr/>
          </p:nvSpPr>
          <p:spPr bwMode="auto">
            <a:xfrm>
              <a:off x="7210180" y="6028583"/>
              <a:ext cx="1428703" cy="1176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37" name="Graphic 136" descr="Azure Database for PostgreSQL logo">
              <a:extLst>
                <a:ext uri="{FF2B5EF4-FFF2-40B4-BE49-F238E27FC236}">
                  <a16:creationId xmlns:a16="http://schemas.microsoft.com/office/drawing/2014/main" id="{191EBF87-5B56-4D33-9C7F-BB615CA9C05A}"/>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621902" y="5460780"/>
              <a:ext cx="800362" cy="800360"/>
            </a:xfrm>
            <a:prstGeom prst="rect">
              <a:avLst/>
            </a:prstGeom>
          </p:spPr>
        </p:pic>
      </p:grpSp>
    </p:spTree>
    <p:extLst>
      <p:ext uri="{BB962C8B-B14F-4D97-AF65-F5344CB8AC3E}">
        <p14:creationId xmlns:p14="http://schemas.microsoft.com/office/powerpoint/2010/main" val="2240819114"/>
      </p:ext>
    </p:extLst>
  </p:cSld>
  <p:clrMapOvr>
    <a:masterClrMapping/>
  </p:clrMapOvr>
  <p:transition>
    <p:fade/>
  </p:transition>
</p:sld>
</file>

<file path=ppt/theme/theme1.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0.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WHITE TEMPLATE (MS CONFIDENTIAL)">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MS CONFIDENTIAL)">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6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6.xml><?xml version="1.0" encoding="utf-8"?>
<a:theme xmlns:a="http://schemas.openxmlformats.org/drawingml/2006/main" name="2106-0090-004_GBB_Airlift_FY22_White">
  <a:themeElements>
    <a:clrScheme name="Custom 25">
      <a:dk1>
        <a:srgbClr val="000000"/>
      </a:dk1>
      <a:lt1>
        <a:srgbClr val="FFFFFF"/>
      </a:lt1>
      <a:dk2>
        <a:srgbClr val="2F2F2F"/>
      </a:dk2>
      <a:lt2>
        <a:srgbClr val="E6E6E6"/>
      </a:lt2>
      <a:accent1>
        <a:srgbClr val="D83B01"/>
      </a:accent1>
      <a:accent2>
        <a:srgbClr val="FF9349"/>
      </a:accent2>
      <a:accent3>
        <a:srgbClr val="50E6FF"/>
      </a:accent3>
      <a:accent4>
        <a:srgbClr val="0078D4"/>
      </a:accent4>
      <a:accent5>
        <a:srgbClr val="737373"/>
      </a:accent5>
      <a:accent6>
        <a:srgbClr val="274B47"/>
      </a:accent6>
      <a:hlink>
        <a:srgbClr val="D83B01"/>
      </a:hlink>
      <a:folHlink>
        <a:srgbClr val="D83B01"/>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GBB Airlift Template FY22_v02.potx" id="{F902B768-39E4-43FF-BEAC-23D93DF8ED36}" vid="{41A293BF-E524-4E7C-BD0C-0E199636D2FA}"/>
    </a:ext>
  </a:extLst>
</a:theme>
</file>

<file path=ppt/theme/theme7.xml><?xml version="1.0" encoding="utf-8"?>
<a:theme xmlns:a="http://schemas.openxmlformats.org/drawingml/2006/main" name="Azure AI CAB">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cap="rnd">
          <a:solidFill>
            <a:schemeClr val="tx1"/>
          </a:solidFill>
          <a:headEnd type="none" w="sm" len="sm"/>
          <a:tailEnd type="triangle" w="sm"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AI CAB" id="{C9B99B47-FB59-4952-8A03-4562782AF133}" vid="{E8F95BAD-0A7B-4521-BA7B-64B3EBF22F64}"/>
    </a:ext>
  </a:extLst>
</a:theme>
</file>

<file path=ppt/theme/theme8.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9.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_ip_UnifiedCompliancePolicyUIAction xmlns="http://schemas.microsoft.com/sharepoint/v3" xsi:nil="true"/>
    <_ip_UnifiedCompliancePolicyProperties xmlns="http://schemas.microsoft.com/sharepoint/v3" xsi:nil="true"/>
    <lcf76f155ced4ddcb4097134ff3c332f xmlns="61349b38-87b0-4d20-bd6f-41da2268192a">
      <Terms xmlns="http://schemas.microsoft.com/office/infopath/2007/PartnerControls"/>
    </lcf76f155ced4ddcb4097134ff3c332f>
    <MediaServiceKeyPoints xmlns="61349b38-87b0-4d20-bd6f-41da2268192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B37A1A211E6AD49B6926EBCABCBDE8F" ma:contentTypeVersion="18" ma:contentTypeDescription="Create a new document." ma:contentTypeScope="" ma:versionID="99dd24ec3b8beadf0090b49a1fe390f8">
  <xsd:schema xmlns:xsd="http://www.w3.org/2001/XMLSchema" xmlns:xs="http://www.w3.org/2001/XMLSchema" xmlns:p="http://schemas.microsoft.com/office/2006/metadata/properties" xmlns:ns1="http://schemas.microsoft.com/sharepoint/v3" xmlns:ns2="61349b38-87b0-4d20-bd6f-41da2268192a" xmlns:ns3="68fcb561-4938-471e-ad66-507677a35492" xmlns:ns4="230e9df3-be65-4c73-a93b-d1236ebd677e" targetNamespace="http://schemas.microsoft.com/office/2006/metadata/properties" ma:root="true" ma:fieldsID="37f4ab598d4f0ebaba8791878e8c6b44" ns1:_="" ns2:_="" ns3:_="" ns4:_="">
    <xsd:import namespace="http://schemas.microsoft.com/sharepoint/v3"/>
    <xsd:import namespace="61349b38-87b0-4d20-bd6f-41da2268192a"/>
    <xsd:import namespace="68fcb561-4938-471e-ad66-507677a3549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349b38-87b0-4d20-bd6f-41da226819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8fcb561-4938-471e-ad66-507677a354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e976329-bda7-46dd-ab9f-441921e7087c}" ma:internalName="TaxCatchAll" ma:showField="CatchAllData" ma:web="68fcb561-4938-471e-ad66-507677a3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6885B7-A9D3-4EA2-B70E-0DD886221966}">
  <ds:schemaRefs>
    <ds:schemaRef ds:uri="http://schemas.microsoft.com/office/2006/metadata/properties"/>
    <ds:schemaRef ds:uri="http://schemas.microsoft.com/office/infopath/2007/PartnerControls"/>
    <ds:schemaRef ds:uri="07c5dfa0-33a3-47dd-bfb7-87fb96739115"/>
    <ds:schemaRef ds:uri="230e9df3-be65-4c73-a93b-d1236ebd677e"/>
    <ds:schemaRef ds:uri="http://schemas.microsoft.com/sharepoint/v3"/>
  </ds:schemaRefs>
</ds:datastoreItem>
</file>

<file path=customXml/itemProps2.xml><?xml version="1.0" encoding="utf-8"?>
<ds:datastoreItem xmlns:ds="http://schemas.openxmlformats.org/officeDocument/2006/customXml" ds:itemID="{B0043D65-5DA9-49D3-BBCC-D45AEDCBB630}"/>
</file>

<file path=customXml/itemProps3.xml><?xml version="1.0" encoding="utf-8"?>
<ds:datastoreItem xmlns:ds="http://schemas.openxmlformats.org/officeDocument/2006/customXml" ds:itemID="{049136A8-6488-4C9B-B967-27F8A049615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5343</Words>
  <Application>Microsoft Office PowerPoint</Application>
  <PresentationFormat>Widescreen</PresentationFormat>
  <Paragraphs>742</Paragraphs>
  <Slides>44</Slides>
  <Notes>36</Notes>
  <HiddenSlides>0</HiddenSlides>
  <MMClips>0</MMClips>
  <ScaleCrop>false</ScaleCrop>
  <HeadingPairs>
    <vt:vector size="4" baseType="variant">
      <vt:variant>
        <vt:lpstr>Theme</vt:lpstr>
      </vt:variant>
      <vt:variant>
        <vt:i4>12</vt:i4>
      </vt:variant>
      <vt:variant>
        <vt:lpstr>Slide Titles</vt:lpstr>
      </vt:variant>
      <vt:variant>
        <vt:i4>44</vt:i4>
      </vt:variant>
    </vt:vector>
  </HeadingPairs>
  <TitlesOfParts>
    <vt:vector size="56" baseType="lpstr">
      <vt:lpstr>1_WHITE TEMPLATE</vt:lpstr>
      <vt:lpstr>2_WHITE TEMPLATE (MS CONFIDENTIAL)</vt:lpstr>
      <vt:lpstr>2_WHITE TEMPLATE</vt:lpstr>
      <vt:lpstr>1_WHITE TEMPLATE (MS CONFIDENTIAL)</vt:lpstr>
      <vt:lpstr>6_WHITE TEMPLATE</vt:lpstr>
      <vt:lpstr>2106-0090-004_GBB_Airlift_FY22_White</vt:lpstr>
      <vt:lpstr>Azure AI CAB</vt:lpstr>
      <vt:lpstr>3_WHITE TEMPLATE</vt:lpstr>
      <vt:lpstr>4_WHITE TEMPLATE</vt:lpstr>
      <vt:lpstr>1_Black Template</vt:lpstr>
      <vt:lpstr>Office Theme</vt:lpstr>
      <vt:lpstr>2_Black Template</vt:lpstr>
      <vt:lpstr>An introduction to Azure Database for PostgreSQL</vt:lpstr>
      <vt:lpstr>Technology changes faster than ever</vt:lpstr>
      <vt:lpstr>Economic stability impacted by disruptive events</vt:lpstr>
      <vt:lpstr>Be future-ready with Azure</vt:lpstr>
      <vt:lpstr>Azure open-source momentum </vt:lpstr>
      <vt:lpstr>Open source = PostgreSQL = value</vt:lpstr>
      <vt:lpstr>Why PostgreSQL?</vt:lpstr>
      <vt:lpstr>Azure builds upon the core benefits of PostgreSQL</vt:lpstr>
      <vt:lpstr>The cloud only makes PostgreSQL better </vt:lpstr>
      <vt:lpstr>The benefits of Azure Database for PostgreSQL</vt:lpstr>
      <vt:lpstr>Azure relational open-source databases</vt:lpstr>
      <vt:lpstr>Maximum control and flexibility to meet your workload needs with Flexible Server</vt:lpstr>
      <vt:lpstr>Flexible Server use cases*</vt:lpstr>
      <vt:lpstr>Transactional and operational analytics workloads</vt:lpstr>
      <vt:lpstr>Apps requiring JSON, geospatial, full-text search</vt:lpstr>
      <vt:lpstr>Cloud-native applications built with modern frameworks</vt:lpstr>
      <vt:lpstr>Using key features – Flexible Server</vt:lpstr>
      <vt:lpstr>Optimize costs and lower total cost of ownership</vt:lpstr>
      <vt:lpstr>Significantly reduce cost when migrating workloads to PaaS</vt:lpstr>
      <vt:lpstr>Simplified Developer Experience</vt:lpstr>
      <vt:lpstr>Zone-redundant High Availability</vt:lpstr>
      <vt:lpstr>Custom Maintenance Windows</vt:lpstr>
      <vt:lpstr>PgBouncer Integration</vt:lpstr>
      <vt:lpstr>Work smarter with intelligent performance  optimization features</vt:lpstr>
      <vt:lpstr>Monitor Azure Database for PostgreSQL with Azure Monitor  </vt:lpstr>
      <vt:lpstr>Protect data with multiple layers of security </vt:lpstr>
      <vt:lpstr>Protect against malicious action with Azure Defender</vt:lpstr>
      <vt:lpstr>Take advantage of a leading compliance portfolio</vt:lpstr>
      <vt:lpstr>Replicate data for greater scale </vt:lpstr>
      <vt:lpstr>Capture query data with Query Store</vt:lpstr>
      <vt:lpstr>Review performance details with Query Performance Insight</vt:lpstr>
      <vt:lpstr>Customize suggestions with Performance Recommendations</vt:lpstr>
      <vt:lpstr>Support for the latest PostgreSQL versions </vt:lpstr>
      <vt:lpstr>Get started with open source extensions </vt:lpstr>
      <vt:lpstr>Flexible Server: Single Server Parity</vt:lpstr>
      <vt:lpstr>Flexible Server: Additional GA Capabilities </vt:lpstr>
      <vt:lpstr>Migration resources</vt:lpstr>
      <vt:lpstr>PostgreSQL migration to PaaS</vt:lpstr>
      <vt:lpstr>Two options to migrate to Azure Database for PostgreSQL</vt:lpstr>
      <vt:lpstr>Migrating to Azure Database for PostgreSQL</vt:lpstr>
      <vt:lpstr>Migration from Oracle to Azure Database for PostgreSQL</vt:lpstr>
      <vt:lpstr>Migration from Single to Flexible</vt:lpstr>
      <vt:lpstr>Azure migration resources</vt:lpstr>
      <vt:lpstr>Resources to learn more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Azure Database for PostgreSQL</dc:title>
  <dc:creator/>
  <cp:keywords/>
  <cp:lastModifiedBy/>
  <cp:revision>2</cp:revision>
  <dcterms:created xsi:type="dcterms:W3CDTF">2022-10-07T20:00:58Z</dcterms:created>
  <dcterms:modified xsi:type="dcterms:W3CDTF">2022-10-07T21:52:05Z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19d03a-48bc-4359-8038-5b5f6d5847c3_Enabled">
    <vt:lpwstr>True</vt:lpwstr>
  </property>
  <property fmtid="{D5CDD505-2E9C-101B-9397-08002B2CF9AE}" pid="3" name="NewsType">
    <vt:lpwstr/>
  </property>
  <property fmtid="{D5CDD505-2E9C-101B-9397-08002B2CF9AE}" pid="4" name="TaxKeyword">
    <vt:lpwstr>2446;#MySQL|a74aa091-213b-4896-9351-00829bac269b;#2445;#Azure Database for PostgreSQL|a539932e-137b-45d8-82ed-4937772a0fb7;#2444;#Azure Database for MySQL|47d00f99-bde8-412a-8a17-6dd3476551b0;#2442;#PostgreSQL|eb4d42a1-87af-4dc1-965c-0bb3de7cd5a9;#2917;#Account Technology Specialist|b3103a11-e694-4814-bb1b-865969015f8c;#3003;#and Azure Database for MariaDB|e3e5e673-14ae-4017-b467-ab40b7048e09</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MSIP_Label_1a19d03a-48bc-4359-8038-5b5f6d5847c3_Extended_MSFT_Method">
    <vt:lpwstr>Manual</vt:lpwstr>
  </property>
  <property fmtid="{D5CDD505-2E9C-101B-9397-08002B2CF9AE}" pid="7" name="Region">
    <vt:lpwstr/>
  </property>
  <property fmtid="{D5CDD505-2E9C-101B-9397-08002B2CF9AE}" pid="8" name="MSIP_Label_074e257c-5848-4582-9a6f-34a182080e71_Application">
    <vt:lpwstr>Microsoft Azure Information Protection</vt:lpwstr>
  </property>
  <property fmtid="{D5CDD505-2E9C-101B-9397-08002B2CF9AE}" pid="9" name="MSIP_Label_f42aa342-8706-4288-bd11-ebb85995028c_Enabled">
    <vt:lpwstr>True</vt:lpwstr>
  </property>
  <property fmtid="{D5CDD505-2E9C-101B-9397-08002B2CF9AE}" pid="10" name="MSIP_Label_1a19d03a-48bc-4359-8038-5b5f6d5847c3_SetDate">
    <vt:lpwstr>2018-06-19T02:15:20.7963850Z</vt:lpwstr>
  </property>
  <property fmtid="{D5CDD505-2E9C-101B-9397-08002B2CF9AE}" pid="11" name="Confidentiality">
    <vt:lpwstr>5;#internal users|461efa83-0283-486a-a8d5-943328f3693f</vt:lpwstr>
  </property>
  <property fmtid="{D5CDD505-2E9C-101B-9397-08002B2CF9AE}" pid="12" name="xd_ProgID">
    <vt:lpwstr/>
  </property>
  <property fmtid="{D5CDD505-2E9C-101B-9397-08002B2CF9AE}" pid="13" name="ItemType">
    <vt:lpwstr>430;#overviews|44a91bc1-0390-48f1-8f35-2950d2160348;#3075;#documents|e037ed84-7d8e-4cbb-9c8f-61e80301a44f</vt:lpwstr>
  </property>
  <property fmtid="{D5CDD505-2E9C-101B-9397-08002B2CF9AE}" pid="14" name="MediaServiceImageTags">
    <vt:lpwstr/>
  </property>
  <property fmtid="{D5CDD505-2E9C-101B-9397-08002B2CF9AE}" pid="15" name="ContentTypeId">
    <vt:lpwstr>0x010100CB37A1A211E6AD49B6926EBCABCBDE8F</vt:lpwstr>
  </property>
  <property fmtid="{D5CDD505-2E9C-101B-9397-08002B2CF9AE}" pid="16" name="MSIP_Label_074e257c-5848-4582-9a6f-34a182080e71_SetDate">
    <vt:lpwstr>2018-06-19T02:15:20.7963850Z</vt:lpwstr>
  </property>
  <property fmtid="{D5CDD505-2E9C-101B-9397-08002B2CF9AE}" pid="17" name="MSIP_Label_074e257c-5848-4582-9a6f-34a182080e71_Owner">
    <vt:lpwstr>jtoland@microsoft.com</vt:lpwstr>
  </property>
  <property fmtid="{D5CDD505-2E9C-101B-9397-08002B2CF9AE}" pid="18" name="MSIP_Label_1a19d03a-48bc-4359-8038-5b5f6d5847c3_SiteId">
    <vt:lpwstr>72f988bf-86f1-41af-91ab-2d7cd011db47</vt:lpwstr>
  </property>
  <property fmtid="{D5CDD505-2E9C-101B-9397-08002B2CF9AE}" pid="19" name="Industries">
    <vt:lpwstr/>
  </property>
  <property fmtid="{D5CDD505-2E9C-101B-9397-08002B2CF9AE}" pid="20" name="MSProducts">
    <vt:lpwstr/>
  </property>
  <property fmtid="{D5CDD505-2E9C-101B-9397-08002B2CF9AE}" pid="21" name="Audience">
    <vt:lpwstr/>
  </property>
  <property fmtid="{D5CDD505-2E9C-101B-9397-08002B2CF9AE}" pid="22" name="Competitors">
    <vt:lpwstr/>
  </property>
  <property fmtid="{D5CDD505-2E9C-101B-9397-08002B2CF9AE}" pid="23" name="MSIP_Label_074e257c-5848-4582-9a6f-34a182080e71_SiteId">
    <vt:lpwstr>72f988bf-86f1-41af-91ab-2d7cd011db47</vt:lpwstr>
  </property>
  <property fmtid="{D5CDD505-2E9C-101B-9397-08002B2CF9AE}" pid="24" name="ComplianceAssetId">
    <vt:lpwstr/>
  </property>
  <property fmtid="{D5CDD505-2E9C-101B-9397-08002B2CF9AE}" pid="25" name="ExperienceContentType">
    <vt:lpwstr/>
  </property>
  <property fmtid="{D5CDD505-2E9C-101B-9397-08002B2CF9AE}" pid="26" name="TemplateUrl">
    <vt:lpwstr/>
  </property>
  <property fmtid="{D5CDD505-2E9C-101B-9397-08002B2CF9AE}" pid="27" name="SMSGDomain">
    <vt:lpwstr>21;#Intelligent Cloud|adc2fe87-c79a-4ded-a449-3f86b954069d;#185;#Compete Domain|b64df03d-ac6e-47e3-a629-66762ad81f36;#20;#Microsoft Azure Domain|d600a391-d529-4311-892b-2c05c1ab2538</vt:lpwstr>
  </property>
  <property fmtid="{D5CDD505-2E9C-101B-9397-08002B2CF9AE}" pid="28" name="MSIP_Label_1a19d03a-48bc-4359-8038-5b5f6d5847c3_Owner">
    <vt:lpwstr>jtoland@microsoft.com</vt:lpwstr>
  </property>
  <property fmtid="{D5CDD505-2E9C-101B-9397-08002B2CF9AE}" pid="29" name="BusinessArchitecture">
    <vt:lpwstr>2325;#Data and AI|60d86926-9fc6-4873-ad19-e15bf82160d7;#828;#data platforms|0a329485-8df0-4be0-92ea-a112a096ccd0;#721;#Open-Source Software on Microsoft Azure|7a915171-6ca2-4acb-81ee-12b077a3c91a;#2214;#SQL on Azure|17928b37-1cc8-4e2b-8dc4-9a29c3f0cdd4</vt:lpwstr>
  </property>
  <property fmtid="{D5CDD505-2E9C-101B-9397-08002B2CF9AE}" pid="30" name="MSIP_Label_f42aa342-8706-4288-bd11-ebb85995028c_SetDate">
    <vt:lpwstr>2019-06-12T20:11:02.8510536Z</vt:lpwstr>
  </property>
  <property fmtid="{D5CDD505-2E9C-101B-9397-08002B2CF9AE}" pid="31" name="Products">
    <vt:lpwstr>261;#database management systems|e1894242-7aad-4ba9-b500-d2deee769303;#73;#SQL Server|261ba873-f3ab-420e-96d6-e3004596a551</vt:lpwstr>
  </property>
  <property fmtid="{D5CDD505-2E9C-101B-9397-08002B2CF9AE}" pid="32" name="MSIP_Label_074e257c-5848-4582-9a6f-34a182080e71_Name">
    <vt:lpwstr>Confidential</vt:lpwstr>
  </property>
  <property fmtid="{D5CDD505-2E9C-101B-9397-08002B2CF9AE}" pid="33" name="MSIP_Label_f42aa342-8706-4288-bd11-ebb85995028c_SiteId">
    <vt:lpwstr>72f988bf-86f1-41af-91ab-2d7cd011db47</vt:lpwstr>
  </property>
  <property fmtid="{D5CDD505-2E9C-101B-9397-08002B2CF9AE}" pid="34" name="MSIP_Label_f42aa342-8706-4288-bd11-ebb85995028c_Name">
    <vt:lpwstr>General</vt:lpwstr>
  </property>
  <property fmtid="{D5CDD505-2E9C-101B-9397-08002B2CF9AE}" pid="35" name="MSIP_Label_f42aa342-8706-4288-bd11-ebb85995028c_Extended_MSFT_Method">
    <vt:lpwstr>Automatic</vt:lpwstr>
  </property>
  <property fmtid="{D5CDD505-2E9C-101B-9397-08002B2CF9AE}" pid="36" name="MSIP_Label_1a19d03a-48bc-4359-8038-5b5f6d5847c3_Application">
    <vt:lpwstr>Microsoft Azure Information Protection</vt:lpwstr>
  </property>
  <property fmtid="{D5CDD505-2E9C-101B-9397-08002B2CF9AE}" pid="37" name="l6f004f21209409da86a713c0f24627d">
    <vt:lpwstr/>
  </property>
  <property fmtid="{D5CDD505-2E9C-101B-9397-08002B2CF9AE}" pid="38" name="MSProductsTaxHTField0">
    <vt:lpwstr/>
  </property>
  <property fmtid="{D5CDD505-2E9C-101B-9397-08002B2CF9AE}" pid="39" name="MSIP_Label_f42aa342-8706-4288-bd11-ebb85995028c_Owner">
    <vt:lpwstr>alsolomo@microsoft.com</vt:lpwstr>
  </property>
  <property fmtid="{D5CDD505-2E9C-101B-9397-08002B2CF9AE}" pid="40" name="_docset_NoMedatataSyncRequired">
    <vt:lpwstr>False</vt:lpwstr>
  </property>
  <property fmtid="{D5CDD505-2E9C-101B-9397-08002B2CF9AE}" pid="41" name="e8080b0481964c759b2c36ae49591b31">
    <vt:lpwstr/>
  </property>
  <property fmtid="{D5CDD505-2E9C-101B-9397-08002B2CF9AE}" pid="42" name="TechnicalLevel">
    <vt:lpwstr>3067;#200 (intermediate)|855c9113-a119-44e7-b3de-bccffe25ed46</vt:lpwstr>
  </property>
  <property fmtid="{D5CDD505-2E9C-101B-9397-08002B2CF9AE}" pid="43" name="Audiences">
    <vt:lpwstr/>
  </property>
  <property fmtid="{D5CDD505-2E9C-101B-9397-08002B2CF9AE}" pid="44" name="IsMyDocuments">
    <vt:bool>true</vt:bool>
  </property>
  <property fmtid="{D5CDD505-2E9C-101B-9397-08002B2CF9AE}" pid="45" name="SMSG Items">
    <vt:lpwstr>3091;#documents|e037ed84-7d8e-4cbb-9c8f-61e80301a44f</vt:lpwstr>
  </property>
  <property fmtid="{D5CDD505-2E9C-101B-9397-08002B2CF9AE}" pid="46" name="Audience1">
    <vt:lpwstr/>
  </property>
  <property fmtid="{D5CDD505-2E9C-101B-9397-08002B2CF9AE}" pid="47" name="Solution Areas">
    <vt:lpwstr>3097;#Data and AI|60d86926-9fc6-4873-ad19-e15bf82160d7</vt:lpwstr>
  </property>
  <property fmtid="{D5CDD505-2E9C-101B-9397-08002B2CF9AE}" pid="48" name="Sensitivity">
    <vt:lpwstr>General</vt:lpwstr>
  </property>
  <property fmtid="{D5CDD505-2E9C-101B-9397-08002B2CF9AE}" pid="49" name="ldac8aee9d1f469e8cd8c3f8d6a615f2">
    <vt:lpwstr/>
  </property>
  <property fmtid="{D5CDD505-2E9C-101B-9397-08002B2CF9AE}" pid="50" name="MSIP_Label_1a19d03a-48bc-4359-8038-5b5f6d5847c3_Name">
    <vt:lpwstr>Any User (No Protection)</vt:lpwstr>
  </property>
  <property fmtid="{D5CDD505-2E9C-101B-9397-08002B2CF9AE}" pid="51" name="xd_Signature">
    <vt:bool>false</vt:bool>
  </property>
  <property fmtid="{D5CDD505-2E9C-101B-9397-08002B2CF9AE}" pid="52" name="EmployeeRole">
    <vt:lpwstr/>
  </property>
  <property fmtid="{D5CDD505-2E9C-101B-9397-08002B2CF9AE}" pid="53" name="Event Name">
    <vt:lpwstr>83;#Microsoft Ready|3ca26e5f-dc1b-4496-bbb3-9dc6901a235f</vt:lpwstr>
  </property>
  <property fmtid="{D5CDD505-2E9C-101B-9397-08002B2CF9AE}" pid="54" name="NewsTopic">
    <vt:lpwstr/>
  </property>
  <property fmtid="{D5CDD505-2E9C-101B-9397-08002B2CF9AE}" pid="55" name="Product">
    <vt:lpwstr/>
  </property>
  <property fmtid="{D5CDD505-2E9C-101B-9397-08002B2CF9AE}" pid="56" name="Roles">
    <vt:lpwstr>354;#Technology Solutions Professional|18ae106e-2924-4f2d-83ba-9b3af46c5a31;#361;#Technical Sales|831f7989-43a4-4e48-852a-a5355978f47f;#656;#Sales|72627068-acd7-4c1a-8b95-a0256be5dc9f;#1941;#All Standard Titles|ef7f2c35-3932-45cd-837a-94fa96ae23cb</vt:lpwstr>
  </property>
  <property fmtid="{D5CDD505-2E9C-101B-9397-08002B2CF9AE}" pid="57" name="Event Location">
    <vt:lpwstr>14;#Seattle|54f46ed2-c77e-4a59-b182-a4171fdb0d11</vt:lpwstr>
  </property>
  <property fmtid="{D5CDD505-2E9C-101B-9397-08002B2CF9AE}" pid="58" name="Event1">
    <vt:lpwstr>622;#Unassigned|2c8af875-f38a-40b8-a0a9-056aed3fc8c0</vt:lpwstr>
  </property>
  <property fmtid="{D5CDD505-2E9C-101B-9397-08002B2CF9AE}" pid="59" name="MSIP_Label_1a19d03a-48bc-4359-8038-5b5f6d5847c3_Parent">
    <vt:lpwstr>074e257c-5848-4582-9a6f-34a182080e71</vt:lpwstr>
  </property>
  <property fmtid="{D5CDD505-2E9C-101B-9397-08002B2CF9AE}" pid="60"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61" name="NewsSource">
    <vt:lpwstr/>
  </property>
  <property fmtid="{D5CDD505-2E9C-101B-9397-08002B2CF9AE}" pid="62" name="MSIP_Label_074e257c-5848-4582-9a6f-34a182080e71_Extended_MSFT_Method">
    <vt:lpwstr>Manual</vt:lpwstr>
  </property>
  <property fmtid="{D5CDD505-2E9C-101B-9397-08002B2CF9AE}" pid="63" name="MSProfessions">
    <vt:lpwstr>3094;#Sales|72627068-acd7-4c1a-8b95-a0256be5dc9f;#3100;#Marketing|6bac43fe-835f-4207-8dba-9b6899aa3139</vt:lpwstr>
  </property>
  <property fmtid="{D5CDD505-2E9C-101B-9397-08002B2CF9AE}" pid="64" name="SMSGTags">
    <vt:lpwstr/>
  </property>
  <property fmtid="{D5CDD505-2E9C-101B-9397-08002B2CF9AE}" pid="65" name="_dlc_DocIdItemGuid">
    <vt:lpwstr>92abeeb5-1ba6-48e9-9f7b-79230c9d49a7</vt:lpwstr>
  </property>
  <property fmtid="{D5CDD505-2E9C-101B-9397-08002B2CF9AE}" pid="66" name="MSPhysicalGeography">
    <vt:lpwstr/>
  </property>
  <property fmtid="{D5CDD505-2E9C-101B-9397-08002B2CF9AE}" pid="67" name="j3562c58ee414e028925bc902cfc01a1">
    <vt:lpwstr/>
  </property>
  <property fmtid="{D5CDD505-2E9C-101B-9397-08002B2CF9AE}" pid="68" name="EnterpriseDomainTags">
    <vt:lpwstr/>
  </property>
  <property fmtid="{D5CDD505-2E9C-101B-9397-08002B2CF9AE}" pid="69" name="Campaign">
    <vt:lpwstr/>
  </property>
  <property fmtid="{D5CDD505-2E9C-101B-9397-08002B2CF9AE}" pid="70" name="Segments">
    <vt:lpwstr/>
  </property>
  <property fmtid="{D5CDD505-2E9C-101B-9397-08002B2CF9AE}" pid="71" name="Partners">
    <vt:lpwstr/>
  </property>
  <property fmtid="{D5CDD505-2E9C-101B-9397-08002B2CF9AE}" pid="72" name="la4444b61d19467597d63190b69ac227">
    <vt:lpwstr/>
  </property>
  <property fmtid="{D5CDD505-2E9C-101B-9397-08002B2CF9AE}" pid="73" name="ActivitiesAndPrograms">
    <vt:lpwstr/>
  </property>
  <property fmtid="{D5CDD505-2E9C-101B-9397-08002B2CF9AE}" pid="74" name="MSIP_Label_f42aa342-8706-4288-bd11-ebb85995028c_ActionId">
    <vt:lpwstr>4c0d87fc-5fb4-4174-b59d-2d751ec5ac01</vt:lpwstr>
  </property>
  <property fmtid="{D5CDD505-2E9C-101B-9397-08002B2CF9AE}" pid="75" name="Topics">
    <vt:lpwstr>2554;#Fiscal Year 2019|37cfb2d9-82d6-4aee-ad7b-3dc8286123ca;#643;#migration|593e13b7-0be5-41e1-9774-d39ce59b90f4</vt:lpwstr>
  </property>
  <property fmtid="{D5CDD505-2E9C-101B-9397-08002B2CF9AE}" pid="76" name="Groups">
    <vt:lpwstr/>
  </property>
  <property fmtid="{D5CDD505-2E9C-101B-9397-08002B2CF9AE}" pid="77" name="Track">
    <vt:lpwstr/>
  </property>
  <property fmtid="{D5CDD505-2E9C-101B-9397-08002B2CF9AE}" pid="78" name="Event Venue">
    <vt:lpwstr>15;#Washington State Convention and Trade Center|2ebf141d-f871-4cc9-bf08-f87f112ab464</vt:lpwstr>
  </property>
  <property fmtid="{D5CDD505-2E9C-101B-9397-08002B2CF9AE}" pid="79" name="Languages">
    <vt:lpwstr/>
  </property>
  <property fmtid="{D5CDD505-2E9C-101B-9397-08002B2CF9AE}" pid="80" name="of67e5d4b76f4a9db8769983fda9cec0">
    <vt:lpwstr/>
  </property>
  <property fmtid="{D5CDD505-2E9C-101B-9397-08002B2CF9AE}" pid="81" name="MSIP_Label_f42aa342-8706-4288-bd11-ebb85995028c_Application">
    <vt:lpwstr>Microsoft Azure Information Protection</vt:lpwstr>
  </property>
  <property fmtid="{D5CDD505-2E9C-101B-9397-08002B2CF9AE}" pid="82" name="MSIP_Label_074e257c-5848-4582-9a6f-34a182080e71_Enabled">
    <vt:lpwstr>True</vt:lpwstr>
  </property>
</Properties>
</file>